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5" r:id="rId8"/>
    <p:sldId id="274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145" autoAdjust="0"/>
    <p:restoredTop sz="86465" autoAdjust="0"/>
  </p:normalViewPr>
  <p:slideViewPr>
    <p:cSldViewPr>
      <p:cViewPr varScale="1">
        <p:scale>
          <a:sx n="56" d="100"/>
          <a:sy n="56" d="100"/>
        </p:scale>
        <p:origin x="-1458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93B0E-DAD3-4302-885F-4457F2DFE1E7}" type="datetimeFigureOut">
              <a:rPr lang="ru-RU" smtClean="0"/>
              <a:pPr/>
              <a:t>19.06.2020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CB6241-37EA-4793-A8AD-40D01851D80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85786" y="714356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/>
              <a:t>ГРАЖДАНСКИЕ ОРГАНИЗАЦИИ ГРАЖДАНСКОЙ ОБОРОНЫ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872194" y="4319606"/>
            <a:ext cx="2843210" cy="1752600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выполнил: 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Студент 1 курса ФИПО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группы ИП-ИПБ-11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Рябов Николай.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проверил:</a:t>
            </a:r>
          </a:p>
          <a:p>
            <a:pPr algn="r"/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В.В.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Россошанский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endParaRPr lang="ru-RU" dirty="0"/>
          </a:p>
        </p:txBody>
      </p:sp>
      <p:pic>
        <p:nvPicPr>
          <p:cNvPr id="1026" name="Picture 2" descr="C:\Users\Коля\Documents\0001-001-Organizatsija-GO-i-CHS-v-munitsipalnom-obrazovatelnom-uchrezhden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3143248"/>
            <a:ext cx="4357718" cy="2893041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8903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Гражданские организации гражданской обороны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3757610" cy="4400567"/>
          </a:xfrm>
        </p:spPr>
        <p:txBody>
          <a:bodyPr>
            <a:normAutofit fontScale="70000" lnSpcReduction="20000"/>
          </a:bodyPr>
          <a:lstStyle/>
          <a:p>
            <a:r>
              <a:rPr lang="ru-RU" dirty="0" smtClean="0"/>
              <a:t>это</a:t>
            </a:r>
            <a:r>
              <a:rPr lang="ru-RU" dirty="0"/>
              <a:t> - формирования, создаваемые на базе организаций по территориально-производственному принципу, не входящие в состав </a:t>
            </a:r>
            <a:r>
              <a:rPr lang="ru-RU" dirty="0" smtClean="0"/>
              <a:t>ВС, </a:t>
            </a:r>
            <a:r>
              <a:rPr lang="ru-RU" dirty="0"/>
              <a:t>владеющие специальной техникой и имуществом и подготовленные для защиты населения и организаций от опасностей, возникающих при ведении военных действий или вследствие этих действий.</a:t>
            </a:r>
          </a:p>
          <a:p>
            <a:endParaRPr lang="ru-RU" dirty="0"/>
          </a:p>
        </p:txBody>
      </p:sp>
      <p:pic>
        <p:nvPicPr>
          <p:cNvPr id="2051" name="Picture 3" descr="C:\Users\Коля\Documents\razrabotka-plana-grazhdanskoj-oborony4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571" y="1738028"/>
            <a:ext cx="4285709" cy="4639280"/>
          </a:xfrm>
          <a:prstGeom prst="rect">
            <a:avLst/>
          </a:prstGeom>
          <a:noFill/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071546"/>
            <a:ext cx="8229600" cy="128588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Органы исполнительной власти в области гражданской обороны обязаны: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428868"/>
            <a:ext cx="4500594" cy="4429132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1</a:t>
            </a:r>
            <a:r>
              <a:rPr lang="ru-RU" dirty="0"/>
              <a:t>. принимать нормативные акты по ГО и доводить их до подчинённых организаций;</a:t>
            </a:r>
          </a:p>
          <a:p>
            <a:r>
              <a:rPr lang="ru-RU" dirty="0"/>
              <a:t>2. разрабатывать и реализовывать планы ГО, организовывать проведение мероприятий по ГО, включая подготовку необходимых сил и средств;</a:t>
            </a:r>
          </a:p>
          <a:p>
            <a:r>
              <a:rPr lang="ru-RU" dirty="0"/>
              <a:t>3. осуществлять меры, направленные на сохранение объектов, необходимых для устойчивого функционирования экономики и выживания населения в военное время;</a:t>
            </a:r>
          </a:p>
          <a:p>
            <a:r>
              <a:rPr lang="ru-RU" dirty="0"/>
              <a:t>4. создавать запасы материально - технических, продовольственных, медицинских и иных средств.</a:t>
            </a:r>
          </a:p>
          <a:p>
            <a:endParaRPr lang="ru-RU" dirty="0"/>
          </a:p>
        </p:txBody>
      </p:sp>
      <p:pic>
        <p:nvPicPr>
          <p:cNvPr id="11266" name="Picture 2" descr="C:\Users\Коля\Documents\IMG_929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2571744"/>
            <a:ext cx="3929058" cy="4286256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714356"/>
            <a:ext cx="8858280" cy="18573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Организации в соответствии с требованиями нормативно - правовых актов в области ГО: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71612"/>
            <a:ext cx="3757610" cy="5000660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r>
              <a:rPr lang="ru-RU" dirty="0" smtClean="0"/>
              <a:t>1</a:t>
            </a:r>
            <a:r>
              <a:rPr lang="ru-RU" dirty="0"/>
              <a:t>. планируют мероприятия по поддержанию своего устойчивого функционирования в военное время;</a:t>
            </a:r>
          </a:p>
          <a:p>
            <a:r>
              <a:rPr lang="ru-RU" dirty="0"/>
              <a:t>2. осуществляют обучение своих работников способам защиты от опасностей, возникающих при ведении военных действий или вследствие этих действий;</a:t>
            </a:r>
          </a:p>
          <a:p>
            <a:r>
              <a:rPr lang="ru-RU" dirty="0"/>
              <a:t>3. создают в целях ГО запасы материально - технических, продовольственных, медицинских и иных средств.</a:t>
            </a:r>
          </a:p>
          <a:p>
            <a:endParaRPr lang="ru-RU" dirty="0"/>
          </a:p>
        </p:txBody>
      </p:sp>
      <p:pic>
        <p:nvPicPr>
          <p:cNvPr id="5122" name="Picture 2" descr="C:\Users\Коля\Documents\9d67caf7c391124c0bfbf0238075764c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6" y="4429132"/>
            <a:ext cx="3214710" cy="2165858"/>
          </a:xfrm>
          <a:prstGeom prst="rect">
            <a:avLst/>
          </a:prstGeom>
          <a:noFill/>
        </p:spPr>
      </p:pic>
      <p:pic>
        <p:nvPicPr>
          <p:cNvPr id="5123" name="Picture 3" descr="C:\Users\Коля\Documents\main18470024_694a215aaf045517bca89f17641c58c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29256" y="2357430"/>
            <a:ext cx="3143272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Организации, создающие организации  ГО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043362" cy="4525963"/>
          </a:xfrm>
        </p:spPr>
        <p:txBody>
          <a:bodyPr>
            <a:normAutofit fontScale="70000" lnSpcReduction="20000"/>
          </a:bodyPr>
          <a:lstStyle/>
          <a:p>
            <a:r>
              <a:rPr lang="ru-RU" dirty="0"/>
              <a:t>Организации, имеющие потенциально опасные производственные объекты, а также имеющие важное оборонное и экономическое значение или представляющие высокую степень опасности возникновения чрезвычайных ситуаций в военное и мирное время, создают гражданские организации ГО и поддерживают их в состоянии постоянной готовности.</a:t>
            </a:r>
          </a:p>
          <a:p>
            <a:endParaRPr lang="ru-RU" dirty="0"/>
          </a:p>
        </p:txBody>
      </p:sp>
      <p:pic>
        <p:nvPicPr>
          <p:cNvPr id="15362" name="Picture 2" descr="C:\Users\Коля\Documents\10275168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14942" y="1643050"/>
            <a:ext cx="3500462" cy="1500198"/>
          </a:xfrm>
          <a:prstGeom prst="rect">
            <a:avLst/>
          </a:prstGeom>
          <a:noFill/>
        </p:spPr>
      </p:pic>
      <p:pic>
        <p:nvPicPr>
          <p:cNvPr id="15363" name="Picture 3" descr="C:\Users\Коля\Documents\full-firmnews-15737252200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14942" y="5143512"/>
            <a:ext cx="3571900" cy="1551945"/>
          </a:xfrm>
          <a:prstGeom prst="rect">
            <a:avLst/>
          </a:prstGeom>
          <a:noFill/>
        </p:spPr>
      </p:pic>
      <p:pic>
        <p:nvPicPr>
          <p:cNvPr id="15364" name="Picture 4" descr="C:\Users\Коля\Documents\1547090473_755470483557922.jpe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3214686"/>
            <a:ext cx="3500462" cy="182993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214422"/>
            <a:ext cx="8229600" cy="203216"/>
          </a:xfrm>
        </p:spPr>
        <p:txBody>
          <a:bodyPr>
            <a:noAutofit/>
          </a:bodyPr>
          <a:lstStyle/>
          <a:p>
            <a:pPr algn="l"/>
            <a:r>
              <a:rPr lang="ru-RU" sz="2800" b="1" dirty="0" smtClean="0"/>
              <a:t>По решению работодателя на объекте экономики (организации) могут создаваться невоенизированные формирования (службы ГЗ), состоящие из команд, групп, звеньев:</a:t>
            </a: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71472" y="2000240"/>
            <a:ext cx="4857784" cy="4643470"/>
          </a:xfrm>
        </p:spPr>
        <p:txBody>
          <a:bodyPr>
            <a:normAutofit fontScale="62500" lnSpcReduction="20000"/>
          </a:bodyPr>
          <a:lstStyle/>
          <a:p>
            <a:endParaRPr lang="ru-RU" dirty="0" smtClean="0"/>
          </a:p>
          <a:p>
            <a:r>
              <a:rPr lang="ru-RU" dirty="0" smtClean="0"/>
              <a:t>Гражданская </a:t>
            </a:r>
            <a:r>
              <a:rPr lang="ru-RU" dirty="0"/>
              <a:t>оборона, организованная на предприятиях, учреждениях и в организациях в целях заблаговременной подготовки их к задачам военного времени, в настоящее время, в основном, переориентированы на решение задач мирного времени.</a:t>
            </a:r>
            <a:endParaRPr lang="ru-RU" sz="2400" dirty="0"/>
          </a:p>
          <a:p>
            <a:r>
              <a:rPr lang="ru-RU" dirty="0"/>
              <a:t>Полную ответственность за организацию и состояние ГО, за постоянную готовность её сил и средств к проведению спасательных и </a:t>
            </a:r>
            <a:r>
              <a:rPr lang="ru-RU" dirty="0" err="1"/>
              <a:t>аварийно-востановительных</a:t>
            </a:r>
            <a:r>
              <a:rPr lang="ru-RU" dirty="0"/>
              <a:t> работ несёт начальник ГО объекта экономики - руководитель предприятия (работодатель).</a:t>
            </a:r>
            <a:endParaRPr lang="ru-RU" sz="2400" dirty="0"/>
          </a:p>
          <a:p>
            <a:pPr>
              <a:buNone/>
            </a:pPr>
            <a:endParaRPr lang="ru-RU" sz="2400" dirty="0"/>
          </a:p>
          <a:p>
            <a:pPr lvl="2">
              <a:buNone/>
            </a:pPr>
            <a:endParaRPr lang="ru-RU" sz="1800" dirty="0"/>
          </a:p>
          <a:p>
            <a:endParaRPr lang="ru-RU" dirty="0"/>
          </a:p>
        </p:txBody>
      </p:sp>
      <p:pic>
        <p:nvPicPr>
          <p:cNvPr id="14338" name="Picture 2" descr="C:\Users\Коля\Documents\000026_1559393046_349533_sm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2285992"/>
            <a:ext cx="2786082" cy="2143140"/>
          </a:xfrm>
          <a:prstGeom prst="rect">
            <a:avLst/>
          </a:prstGeom>
          <a:noFill/>
        </p:spPr>
      </p:pic>
      <p:pic>
        <p:nvPicPr>
          <p:cNvPr id="14339" name="Picture 3" descr="C:\Users\Коля\Documents\b_6Y9B5Pp0fyyXydelbavw=s110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98" y="4572008"/>
            <a:ext cx="2785399" cy="2046482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Коля\Documents\МЧС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2" y="1428736"/>
            <a:ext cx="4643470" cy="5429264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857232"/>
            <a:ext cx="8229600" cy="560406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Решением руководителя организации (работодателя):</a:t>
            </a:r>
            <a:r>
              <a:rPr lang="ru-RU" sz="3600" dirty="0" smtClean="0"/>
              <a:t/>
            </a:r>
            <a:br>
              <a:rPr lang="ru-RU" sz="3600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4143372" cy="5257800"/>
          </a:xfrm>
        </p:spPr>
        <p:txBody>
          <a:bodyPr>
            <a:normAutofit fontScale="47500" lnSpcReduction="20000"/>
          </a:bodyPr>
          <a:lstStyle/>
          <a:p>
            <a:r>
              <a:rPr lang="ru-RU" dirty="0" smtClean="0"/>
              <a:t>Создаётся </a:t>
            </a:r>
            <a:r>
              <a:rPr lang="ru-RU" dirty="0" smtClean="0"/>
              <a:t>структура службы ГО организации, включающая и структурные подразделения предприятия.</a:t>
            </a:r>
            <a:endParaRPr lang="ru-RU" sz="2400" dirty="0" smtClean="0"/>
          </a:p>
          <a:p>
            <a:r>
              <a:rPr lang="ru-RU" dirty="0" smtClean="0"/>
              <a:t> </a:t>
            </a:r>
            <a:r>
              <a:rPr lang="ru-RU" dirty="0" smtClean="0"/>
              <a:t>В помощь начальника ГО объекта назначаются заместители (по инженерно-технической части, материально - техническому снабжению и по эвакуации).</a:t>
            </a:r>
            <a:endParaRPr lang="ru-RU" sz="2400" dirty="0" smtClean="0"/>
          </a:p>
          <a:p>
            <a:r>
              <a:rPr lang="ru-RU" dirty="0" smtClean="0"/>
              <a:t> </a:t>
            </a:r>
            <a:r>
              <a:rPr lang="ru-RU" dirty="0" smtClean="0"/>
              <a:t>При начальнике ГО объекта создаётся штаб ГО - орган управления начальника гражданской обороны.</a:t>
            </a:r>
            <a:endParaRPr lang="ru-RU" sz="2400" dirty="0" smtClean="0"/>
          </a:p>
          <a:p>
            <a:r>
              <a:rPr lang="ru-RU" dirty="0" smtClean="0"/>
              <a:t>Штаб </a:t>
            </a:r>
            <a:r>
              <a:rPr lang="ru-RU" dirty="0" smtClean="0"/>
              <a:t>ГО состоит из начальника и заместителей (помощников).</a:t>
            </a:r>
            <a:endParaRPr lang="ru-RU" sz="2400" dirty="0" smtClean="0"/>
          </a:p>
          <a:p>
            <a:r>
              <a:rPr lang="ru-RU" dirty="0" smtClean="0"/>
              <a:t>Работа </a:t>
            </a:r>
            <a:r>
              <a:rPr lang="ru-RU" dirty="0" smtClean="0"/>
              <a:t>штаба организуется на основании приказов и распоряжений начальника ГО объекта, вышестоящего штаба и районной администрации.</a:t>
            </a:r>
            <a:endParaRPr lang="ru-RU" sz="2400" dirty="0" smtClean="0"/>
          </a:p>
          <a:p>
            <a:r>
              <a:rPr lang="ru-RU" dirty="0" smtClean="0"/>
              <a:t>По решению работодателя на объекте экономики (организации) могут создаваться невоенизированные формирования (службы ГЗ), состоящие из команд, групп, звеньев:</a:t>
            </a:r>
            <a:endParaRPr lang="ru-RU" sz="2400" dirty="0" smtClean="0"/>
          </a:p>
          <a:p>
            <a:endParaRPr lang="ru-RU" dirty="0"/>
          </a:p>
        </p:txBody>
      </p:sp>
    </p:spTree>
  </p:cSld>
  <p:clrMapOvr>
    <a:masterClrMapping/>
  </p:clrMapOvr>
  <p:transition>
    <p:plus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3714744" cy="4525963"/>
          </a:xfrm>
        </p:spPr>
        <p:txBody>
          <a:bodyPr>
            <a:normAutofit fontScale="70000" lnSpcReduction="20000"/>
          </a:bodyPr>
          <a:lstStyle/>
          <a:p>
            <a:pPr lvl="2"/>
            <a:r>
              <a:rPr lang="ru-RU" dirty="0" smtClean="0"/>
              <a:t>Оповещения и связи</a:t>
            </a:r>
            <a:endParaRPr lang="ru-RU" sz="1800" dirty="0" smtClean="0"/>
          </a:p>
          <a:p>
            <a:pPr lvl="2"/>
            <a:r>
              <a:rPr lang="ru-RU" dirty="0" smtClean="0"/>
              <a:t>охраны общественного порядка</a:t>
            </a:r>
            <a:endParaRPr lang="ru-RU" sz="1800" dirty="0" smtClean="0"/>
          </a:p>
          <a:p>
            <a:pPr lvl="2"/>
            <a:r>
              <a:rPr lang="ru-RU" dirty="0" smtClean="0"/>
              <a:t>убежищ и укрытий</a:t>
            </a:r>
            <a:endParaRPr lang="ru-RU" sz="1800" dirty="0" smtClean="0"/>
          </a:p>
          <a:p>
            <a:pPr lvl="2"/>
            <a:r>
              <a:rPr lang="ru-RU" dirty="0" smtClean="0"/>
              <a:t>радиационной и химической защиты,</a:t>
            </a:r>
            <a:endParaRPr lang="ru-RU" sz="1800" dirty="0" smtClean="0"/>
          </a:p>
          <a:p>
            <a:pPr lvl="2"/>
            <a:r>
              <a:rPr lang="ru-RU" dirty="0" smtClean="0"/>
              <a:t>пожаротушения</a:t>
            </a:r>
            <a:endParaRPr lang="ru-RU" sz="1800" dirty="0" smtClean="0"/>
          </a:p>
          <a:p>
            <a:pPr lvl="2"/>
            <a:r>
              <a:rPr lang="ru-RU" dirty="0" smtClean="0"/>
              <a:t>аварийно-техническая</a:t>
            </a:r>
            <a:endParaRPr lang="ru-RU" sz="1800" dirty="0" smtClean="0"/>
          </a:p>
          <a:p>
            <a:pPr lvl="2"/>
            <a:r>
              <a:rPr lang="ru-RU" dirty="0" smtClean="0"/>
              <a:t>медицинская</a:t>
            </a:r>
            <a:endParaRPr lang="ru-RU" sz="1800" dirty="0" smtClean="0"/>
          </a:p>
          <a:p>
            <a:pPr lvl="2"/>
            <a:r>
              <a:rPr lang="ru-RU" dirty="0" smtClean="0"/>
              <a:t>транспортная</a:t>
            </a:r>
            <a:endParaRPr lang="ru-RU" sz="1800" dirty="0" smtClean="0"/>
          </a:p>
          <a:p>
            <a:pPr lvl="2"/>
            <a:r>
              <a:rPr lang="ru-RU" dirty="0" smtClean="0"/>
              <a:t>материально-технического снабжения</a:t>
            </a:r>
            <a:endParaRPr lang="ru-RU" sz="1800" dirty="0" smtClean="0"/>
          </a:p>
          <a:p>
            <a:pPr lvl="2"/>
            <a:r>
              <a:rPr lang="ru-RU" dirty="0" smtClean="0"/>
              <a:t>энергоснабжения</a:t>
            </a:r>
            <a:endParaRPr lang="ru-RU" sz="1800" dirty="0" smtClean="0"/>
          </a:p>
          <a:p>
            <a:pPr lvl="2"/>
            <a:r>
              <a:rPr lang="ru-RU" dirty="0" smtClean="0"/>
              <a:t>защиты животных и растений.</a:t>
            </a:r>
            <a:endParaRPr lang="ru-RU" sz="1800" dirty="0" smtClean="0"/>
          </a:p>
          <a:p>
            <a:endParaRPr lang="ru-RU" dirty="0"/>
          </a:p>
        </p:txBody>
      </p:sp>
      <p:pic>
        <p:nvPicPr>
          <p:cNvPr id="3074" name="Picture 2" descr="C:\Users\Коля\Documents\5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86182" y="1071546"/>
            <a:ext cx="5357818" cy="4914900"/>
          </a:xfrm>
          <a:prstGeom prst="rect">
            <a:avLst/>
          </a:prstGeom>
          <a:noFill/>
        </p:spPr>
      </p:pic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СЛУЖБА ГРАЖДАНСКОЙ ЗАЩИТЫ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85860"/>
            <a:ext cx="4114800" cy="4900634"/>
          </a:xfrm>
        </p:spPr>
        <p:txBody>
          <a:bodyPr>
            <a:normAutofit fontScale="70000" lnSpcReduction="20000"/>
          </a:bodyPr>
          <a:lstStyle/>
          <a:p>
            <a:r>
              <a:rPr lang="ru-RU" b="1" dirty="0" smtClean="0"/>
              <a:t>Служба </a:t>
            </a:r>
            <a:r>
              <a:rPr lang="ru-RU" b="1" dirty="0"/>
              <a:t>гражданской защиты</a:t>
            </a:r>
            <a:r>
              <a:rPr lang="ru-RU" dirty="0"/>
              <a:t> - служба, предназначенная для проведения мероприятий по гражданской обороне, включая подготовку необходимых сил и средств и обеспечение действий гражданских организаций гражданской обороны в ходе проведения аварийно-спасательных и других неотложных работ при проведении военных действий или вследствие этих действий.</a:t>
            </a:r>
          </a:p>
          <a:p>
            <a:endParaRPr lang="ru-RU" dirty="0"/>
          </a:p>
        </p:txBody>
      </p:sp>
      <p:pic>
        <p:nvPicPr>
          <p:cNvPr id="9218" name="Picture 2" descr="C:\Users\Коля\Documents\phoca_thumb_l_image4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67272" y="1214422"/>
            <a:ext cx="4262446" cy="5072082"/>
          </a:xfrm>
          <a:prstGeom prst="rect">
            <a:avLst/>
          </a:prstGeom>
          <a:noFill/>
        </p:spPr>
      </p:pic>
    </p:spTree>
  </p:cSld>
  <p:clrMapOvr>
    <a:masterClrMapping/>
  </p:clrMapOvr>
  <p:transition>
    <p:comb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63184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Силы ГЗ: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3543296" cy="3686188"/>
          </a:xfrm>
        </p:spPr>
        <p:txBody>
          <a:bodyPr>
            <a:normAutofit fontScale="92500"/>
          </a:bodyPr>
          <a:lstStyle/>
          <a:p>
            <a:r>
              <a:rPr lang="ru-RU" dirty="0" smtClean="0"/>
              <a:t>Воинские </a:t>
            </a:r>
            <a:r>
              <a:rPr lang="ru-RU" dirty="0"/>
              <a:t>части ГО</a:t>
            </a:r>
          </a:p>
          <a:p>
            <a:r>
              <a:rPr lang="ru-RU" dirty="0" smtClean="0"/>
              <a:t>Формирования </a:t>
            </a:r>
            <a:r>
              <a:rPr lang="ru-RU" dirty="0"/>
              <a:t>ГО</a:t>
            </a:r>
          </a:p>
          <a:p>
            <a:r>
              <a:rPr lang="ru-RU" dirty="0"/>
              <a:t>Основу сил ГЗ составляют народные формирования ГЗ. Они делятся: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0242" name="Picture 2" descr="C:\Users\Коля\Documents\IMG_925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6248" y="1428736"/>
            <a:ext cx="4572000" cy="4619636"/>
          </a:xfrm>
          <a:prstGeom prst="rect">
            <a:avLst/>
          </a:prstGeom>
          <a:noFill/>
        </p:spPr>
      </p:pic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98903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 назначению</a:t>
            </a:r>
            <a:r>
              <a:rPr lang="ru-RU" dirty="0" smtClean="0"/>
              <a:t>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142985"/>
            <a:ext cx="8229600" cy="2714643"/>
          </a:xfrm>
        </p:spPr>
        <p:txBody>
          <a:bodyPr>
            <a:normAutofit/>
          </a:bodyPr>
          <a:lstStyle/>
          <a:p>
            <a:r>
              <a:rPr lang="ru-RU" dirty="0" smtClean="0"/>
              <a:t>Общего назначения</a:t>
            </a:r>
          </a:p>
          <a:p>
            <a:r>
              <a:rPr lang="ru-RU" dirty="0" smtClean="0"/>
              <a:t>Служб ГО</a:t>
            </a:r>
          </a:p>
          <a:p>
            <a:r>
              <a:rPr lang="ru-RU" dirty="0" smtClean="0"/>
              <a:t>Специализированные (ведомственные)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13314" name="Picture 2" descr="C:\Users\Коля\Documents\phoca_thumb_l_image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3214686"/>
            <a:ext cx="5929354" cy="3286148"/>
          </a:xfrm>
          <a:prstGeom prst="rect">
            <a:avLst/>
          </a:prstGeom>
          <a:noFill/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8229600" cy="63184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По подчиненности: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ru-RU" dirty="0" smtClean="0"/>
          </a:p>
          <a:p>
            <a:r>
              <a:rPr lang="ru-RU" dirty="0" smtClean="0"/>
              <a:t>Территориальные</a:t>
            </a:r>
            <a:endParaRPr lang="ru-RU" dirty="0"/>
          </a:p>
          <a:p>
            <a:r>
              <a:rPr lang="ru-RU" dirty="0" smtClean="0"/>
              <a:t>Объектовые</a:t>
            </a:r>
            <a:endParaRPr lang="ru-RU" dirty="0"/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12290" name="Picture 2" descr="C:\Users\Коля\Documents\phoca_thumb_l_image27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86314" y="1571612"/>
            <a:ext cx="3762380" cy="4572000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Коля\Documents\3912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rtl="0" eaLnBrk="1" latinLnBrk="0" hangingPunct="1"/>
            <a:r>
              <a:rPr lang="ru-RU" sz="4400" b="1" kern="1200" dirty="0" smtClean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 </a:t>
            </a:r>
            <a:endParaRPr lang="ru-RU" dirty="0" smtClean="0"/>
          </a:p>
          <a:p>
            <a:r>
              <a:rPr lang="ru-RU" b="1" dirty="0" smtClean="0">
                <a:solidFill>
                  <a:srgbClr val="FFFF00"/>
                </a:solidFill>
              </a:rPr>
              <a:t>По срокам готовности:</a:t>
            </a:r>
            <a:r>
              <a:rPr lang="ru-RU" dirty="0" smtClean="0">
                <a:solidFill>
                  <a:srgbClr val="FFFF00"/>
                </a:solidFill>
              </a:rPr>
              <a:t/>
            </a:r>
            <a:br>
              <a:rPr lang="ru-RU" dirty="0" smtClean="0">
                <a:solidFill>
                  <a:srgbClr val="FFFF00"/>
                </a:solidFill>
              </a:rPr>
            </a:br>
            <a:endParaRPr lang="ru-RU" dirty="0">
              <a:solidFill>
                <a:srgbClr val="FFFF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FFFF00"/>
                </a:solidFill>
              </a:rPr>
              <a:t>Повседневной</a:t>
            </a:r>
          </a:p>
          <a:p>
            <a:r>
              <a:rPr lang="ru-RU" b="1" dirty="0" smtClean="0">
                <a:solidFill>
                  <a:srgbClr val="FFFF00"/>
                </a:solidFill>
              </a:rPr>
              <a:t>Повышенной.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28670"/>
            <a:ext cx="8229600" cy="48896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состав формирований зачисляются: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4400552" cy="4829196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· Мужчины от 16 – 60 лет</a:t>
            </a:r>
          </a:p>
          <a:p>
            <a:r>
              <a:rPr lang="ru-RU" dirty="0" smtClean="0"/>
              <a:t>· Женщины от 16 – 55 лет, за исключением:</a:t>
            </a:r>
          </a:p>
          <a:p>
            <a:r>
              <a:rPr lang="ru-RU" dirty="0" smtClean="0"/>
              <a:t>· Инвалидов 1 и 2 групп</a:t>
            </a:r>
          </a:p>
          <a:p>
            <a:r>
              <a:rPr lang="ru-RU" dirty="0" smtClean="0"/>
              <a:t>· Беременных женщин</a:t>
            </a:r>
          </a:p>
          <a:p>
            <a:r>
              <a:rPr lang="ru-RU" dirty="0" smtClean="0"/>
              <a:t>· Женщин, имеющих детей до 8 лет</a:t>
            </a:r>
          </a:p>
          <a:p>
            <a:r>
              <a:rPr lang="ru-RU" dirty="0" smtClean="0"/>
              <a:t>· Женщин-медиков, имеющих детей до 2-х лет</a:t>
            </a:r>
          </a:p>
          <a:p>
            <a:r>
              <a:rPr lang="ru-RU" dirty="0" smtClean="0"/>
              <a:t>· Военнообязанных (на военное время).</a:t>
            </a:r>
          </a:p>
          <a:p>
            <a:endParaRPr lang="ru-RU" dirty="0"/>
          </a:p>
        </p:txBody>
      </p:sp>
      <p:pic>
        <p:nvPicPr>
          <p:cNvPr id="7170" name="Picture 2" descr="C:\Users\Коля\Documents\thumb190_201305291207473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2066" y="1785926"/>
            <a:ext cx="3500430" cy="4143404"/>
          </a:xfrm>
          <a:prstGeom prst="rect">
            <a:avLst/>
          </a:prstGeom>
          <a:noFill/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Личный состав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614617"/>
          </a:xfrm>
        </p:spPr>
        <p:txBody>
          <a:bodyPr/>
          <a:lstStyle/>
          <a:p>
            <a:r>
              <a:rPr lang="ru-RU" dirty="0" smtClean="0"/>
              <a:t>Личный состав народных формирований ГЗ на период привлечения их для ликвидации СБАК обеспечивается бесплатно питанием, спецодеждой. Им выплачивается средний заработок по месту работ</a:t>
            </a:r>
            <a:endParaRPr lang="ru-RU" dirty="0"/>
          </a:p>
        </p:txBody>
      </p:sp>
      <p:pic>
        <p:nvPicPr>
          <p:cNvPr id="8194" name="Picture 2" descr="C:\Users\Коля\Documents\IMG_928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572008"/>
            <a:ext cx="3786214" cy="1904992"/>
          </a:xfrm>
          <a:prstGeom prst="rect">
            <a:avLst/>
          </a:prstGeom>
          <a:noFill/>
        </p:spPr>
      </p:pic>
      <p:pic>
        <p:nvPicPr>
          <p:cNvPr id="8195" name="Picture 3" descr="C:\Users\Коля\Documents\phoca_thumb_l_image3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4572008"/>
            <a:ext cx="3714776" cy="1928810"/>
          </a:xfrm>
          <a:prstGeom prst="rect">
            <a:avLst/>
          </a:prstGeom>
          <a:noFill/>
        </p:spPr>
      </p:pic>
    </p:spTree>
  </p:cSld>
  <p:clrMapOvr>
    <a:masterClrMapping/>
  </p:clrMapOvr>
  <p:transition>
    <p:strips dir="l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357298"/>
            <a:ext cx="8229600" cy="2928958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ru-RU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Спасибо за внимание!</a:t>
            </a:r>
            <a:endParaRPr lang="ru-RU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155</TotalTime>
  <Words>581</Words>
  <Application>Microsoft Office PowerPoint</Application>
  <PresentationFormat>Экран (4:3)</PresentationFormat>
  <Paragraphs>75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ГРАЖДАНСКИЕ ОРГАНИЗАЦИИ ГРАЖДАНСКОЙ ОБОРОНЫ </vt:lpstr>
      <vt:lpstr>Гражданские организации гражданской обороны</vt:lpstr>
      <vt:lpstr>Органы исполнительной власти в области гражданской обороны обязаны: </vt:lpstr>
      <vt:lpstr>Организации в соответствии с требованиями нормативно - правовых актов в области ГО: </vt:lpstr>
      <vt:lpstr>Организации, создающие организации  ГО</vt:lpstr>
      <vt:lpstr>По решению работодателя на объекте экономики (организации) могут создаваться невоенизированные формирования (службы ГЗ), состоящие из команд, групп, звеньев: </vt:lpstr>
      <vt:lpstr>Решением руководителя организации (работодателя): </vt:lpstr>
      <vt:lpstr>Слайд 8</vt:lpstr>
      <vt:lpstr>СЛУЖБА ГРАЖДАНСКОЙ ЗАЩИТЫ </vt:lpstr>
      <vt:lpstr>Силы ГЗ: </vt:lpstr>
      <vt:lpstr>По назначению: </vt:lpstr>
      <vt:lpstr>По подчиненности: </vt:lpstr>
      <vt:lpstr>  По срокам готовности: </vt:lpstr>
      <vt:lpstr>В состав формирований зачисляются: </vt:lpstr>
      <vt:lpstr>Личный состав</vt:lpstr>
      <vt:lpstr>Спасибо за внимание!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ГРАЖДАНСКИЕ ОРГАНИЗАЦИИ ГРАЖДАНСКОЙ ОБОРОНЫ</dc:title>
  <dc:creator>Коля</dc:creator>
  <cp:lastModifiedBy>Коля</cp:lastModifiedBy>
  <cp:revision>18</cp:revision>
  <dcterms:created xsi:type="dcterms:W3CDTF">2020-06-19T06:39:03Z</dcterms:created>
  <dcterms:modified xsi:type="dcterms:W3CDTF">2020-06-19T12:50:45Z</dcterms:modified>
</cp:coreProperties>
</file>