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7" r:id="rId5"/>
    <p:sldId id="259" r:id="rId6"/>
    <p:sldId id="268" r:id="rId7"/>
    <p:sldId id="260" r:id="rId8"/>
    <p:sldId id="261" r:id="rId9"/>
    <p:sldId id="262" r:id="rId10"/>
    <p:sldId id="263" r:id="rId11"/>
    <p:sldId id="269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E48E19-2CCD-4D0A-84FD-E6B48F9361BF}" type="datetimeFigureOut">
              <a:rPr lang="ru-RU" smtClean="0"/>
              <a:t>21.06.2012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CAFDA5-4BB5-4ECB-A6E2-84665639651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E48E19-2CCD-4D0A-84FD-E6B48F9361BF}" type="datetimeFigureOut">
              <a:rPr lang="ru-RU" smtClean="0"/>
              <a:t>21.06.2012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CAFDA5-4BB5-4ECB-A6E2-8466563965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E48E19-2CCD-4D0A-84FD-E6B48F9361BF}" type="datetimeFigureOut">
              <a:rPr lang="ru-RU" smtClean="0"/>
              <a:t>21.06.2012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CAFDA5-4BB5-4ECB-A6E2-8466563965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E48E19-2CCD-4D0A-84FD-E6B48F9361BF}" type="datetimeFigureOut">
              <a:rPr lang="ru-RU" smtClean="0"/>
              <a:t>21.06.2012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CAFDA5-4BB5-4ECB-A6E2-8466563965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E48E19-2CCD-4D0A-84FD-E6B48F9361BF}" type="datetimeFigureOut">
              <a:rPr lang="ru-RU" smtClean="0"/>
              <a:t>21.06.2012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CAFDA5-4BB5-4ECB-A6E2-84665639651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E48E19-2CCD-4D0A-84FD-E6B48F9361BF}" type="datetimeFigureOut">
              <a:rPr lang="ru-RU" smtClean="0"/>
              <a:t>21.06.2012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CAFDA5-4BB5-4ECB-A6E2-8466563965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E48E19-2CCD-4D0A-84FD-E6B48F9361BF}" type="datetimeFigureOut">
              <a:rPr lang="ru-RU" smtClean="0"/>
              <a:t>21.06.2012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CAFDA5-4BB5-4ECB-A6E2-8466563965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E48E19-2CCD-4D0A-84FD-E6B48F9361BF}" type="datetimeFigureOut">
              <a:rPr lang="ru-RU" smtClean="0"/>
              <a:t>21.06.2012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CAFDA5-4BB5-4ECB-A6E2-8466563965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E48E19-2CCD-4D0A-84FD-E6B48F9361BF}" type="datetimeFigureOut">
              <a:rPr lang="ru-RU" smtClean="0"/>
              <a:t>21.06.2012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CAFDA5-4BB5-4ECB-A6E2-846656396515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E48E19-2CCD-4D0A-84FD-E6B48F9361BF}" type="datetimeFigureOut">
              <a:rPr lang="ru-RU" smtClean="0"/>
              <a:t>21.06.2012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CAFDA5-4BB5-4ECB-A6E2-8466563965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E48E19-2CCD-4D0A-84FD-E6B48F9361BF}" type="datetimeFigureOut">
              <a:rPr lang="ru-RU" smtClean="0"/>
              <a:t>21.06.2012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CAFDA5-4BB5-4ECB-A6E2-84665639651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7E48E19-2CCD-4D0A-84FD-E6B48F9361BF}" type="datetimeFigureOut">
              <a:rPr lang="ru-RU" smtClean="0"/>
              <a:t>21.06.2012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9CAFDA5-4BB5-4ECB-A6E2-846656396515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NS\Desktop\logo_os2_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348880"/>
            <a:ext cx="4208711" cy="425117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1124744"/>
            <a:ext cx="7406640" cy="1472184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/>
              <a:t>OS/2</a:t>
            </a:r>
            <a:r>
              <a:rPr lang="ru-RU" sz="6000" dirty="0" smtClean="0"/>
              <a:t> — операционная </a:t>
            </a:r>
            <a:r>
              <a:rPr lang="ru-RU" sz="6000" dirty="0" smtClean="0"/>
              <a:t>система </a:t>
            </a:r>
            <a:r>
              <a:rPr lang="ru-RU" sz="6000" dirty="0" smtClean="0"/>
              <a:t> фирмы </a:t>
            </a:r>
            <a:r>
              <a:rPr lang="ru-RU" sz="6000" dirty="0" smtClean="0"/>
              <a:t>IBM.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7760" y="2564904"/>
            <a:ext cx="3806240" cy="1752600"/>
          </a:xfrm>
        </p:spPr>
        <p:txBody>
          <a:bodyPr>
            <a:normAutofit/>
          </a:bodyPr>
          <a:lstStyle/>
          <a:p>
            <a:pPr algn="r"/>
            <a:endParaRPr lang="ru-RU" dirty="0" smtClean="0"/>
          </a:p>
          <a:p>
            <a:pPr algn="r"/>
            <a:r>
              <a:rPr lang="ru-RU" dirty="0" smtClean="0"/>
              <a:t>ПИБ – 11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Муслим </a:t>
            </a:r>
            <a:r>
              <a:rPr lang="ru-RU" dirty="0" err="1" smtClean="0"/>
              <a:t>Ибрагимхалилов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/>
                </a:solidFill>
              </a:rPr>
              <a:t>Прекращение поддержки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052736"/>
            <a:ext cx="7498080" cy="5400600"/>
          </a:xfrm>
        </p:spPr>
        <p:txBody>
          <a:bodyPr>
            <a:normAutofit fontScale="25000" lnSpcReduction="20000"/>
          </a:bodyPr>
          <a:lstStyle/>
          <a:p>
            <a:pPr marL="90488" indent="-7938" algn="just">
              <a:buNone/>
            </a:pPr>
            <a:r>
              <a:rPr lang="ru-RU" sz="7800" dirty="0" smtClean="0"/>
              <a:t>        OS/2 </a:t>
            </a:r>
            <a:r>
              <a:rPr lang="ru-RU" sz="7800" dirty="0" smtClean="0"/>
              <a:t>приобрела некоторую популярность в среде корпоративных клиентов и </a:t>
            </a:r>
            <a:r>
              <a:rPr lang="ru-RU" sz="7800" dirty="0" err="1" smtClean="0"/>
              <a:t>сетевиков</a:t>
            </a:r>
            <a:r>
              <a:rPr lang="ru-RU" sz="7800" dirty="0" smtClean="0"/>
              <a:t>. И сегодня многие крупнейшие корпорации в Европе доверяют OS/2 управление своими компьютерными сетями, однако в России OS/2 не получила широкого распространения.</a:t>
            </a:r>
          </a:p>
          <a:p>
            <a:pPr marL="0" indent="0" algn="just">
              <a:buNone/>
            </a:pPr>
            <a:r>
              <a:rPr lang="ru-RU" sz="7800" dirty="0" smtClean="0"/>
              <a:t>         Особой </a:t>
            </a:r>
            <a:r>
              <a:rPr lang="ru-RU" sz="7800" dirty="0" smtClean="0"/>
              <a:t>популярностью в качестве домашней операционной системы OS/2 никогда не пользовалась, оставаясь в тени </a:t>
            </a:r>
            <a:r>
              <a:rPr lang="ru-RU" sz="7800" dirty="0" err="1" smtClean="0"/>
              <a:t>Windows</a:t>
            </a:r>
            <a:r>
              <a:rPr lang="ru-RU" sz="7800" dirty="0" smtClean="0"/>
              <a:t>, и, позже </a:t>
            </a:r>
            <a:r>
              <a:rPr lang="ru-RU" sz="7800" dirty="0" err="1" smtClean="0"/>
              <a:t>Windows</a:t>
            </a:r>
            <a:r>
              <a:rPr lang="ru-RU" sz="7800" dirty="0" smtClean="0"/>
              <a:t> NT. Тем не менее усилия как самой IBM, так и множества корпоративных и независимых разработчиков программного обеспечения не прошли даром — OS/2 являлась стабильной системой с предсказуемым поведением и хорошим набором системных и прикладных программ. При этом OS/2 представляла собой самостоятельную линию развития операционных систем, в своё время отличаясь от </a:t>
            </a:r>
            <a:r>
              <a:rPr lang="ru-RU" sz="7800" dirty="0" err="1" smtClean="0"/>
              <a:t>Windows</a:t>
            </a:r>
            <a:r>
              <a:rPr lang="ru-RU" sz="7800" dirty="0" smtClean="0"/>
              <a:t> NT существенно меньшими требованиями к аппаратным средствам, а от </a:t>
            </a:r>
            <a:r>
              <a:rPr lang="ru-RU" sz="7800" dirty="0" err="1" smtClean="0"/>
              <a:t>Linux</a:t>
            </a:r>
            <a:r>
              <a:rPr lang="ru-RU" sz="7800" dirty="0" smtClean="0"/>
              <a:t> — </a:t>
            </a:r>
            <a:r>
              <a:rPr lang="ru-RU" sz="7800" dirty="0" smtClean="0"/>
              <a:t>лучшей поддержкой программ для </a:t>
            </a:r>
            <a:r>
              <a:rPr lang="ru-RU" sz="7800" dirty="0" smtClean="0"/>
              <a:t>DOS и</a:t>
            </a:r>
            <a:r>
              <a:rPr lang="ru-RU" sz="7800" dirty="0" smtClean="0"/>
              <a:t> Win16.</a:t>
            </a:r>
          </a:p>
          <a:p>
            <a:pPr marL="90488" indent="-7938" algn="just">
              <a:buNone/>
            </a:pPr>
            <a:r>
              <a:rPr lang="ru-RU" sz="7800" dirty="0" smtClean="0"/>
              <a:t>        Поддержка </a:t>
            </a:r>
            <a:r>
              <a:rPr lang="ru-RU" sz="7800" dirty="0" smtClean="0"/>
              <a:t>пользователей осуществлялась до 31 декабря 2006 года. После этого срока поддержка осуществляется только для тех пользователей, которые заключили дополнительный договор на обслуживание.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DNS\Desktop\msos213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9187" y="155717"/>
            <a:ext cx="6693173" cy="456942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187624" y="5013176"/>
            <a:ext cx="48931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Ранние версии </a:t>
            </a:r>
            <a:r>
              <a:rPr lang="ru-RU" b="1" dirty="0"/>
              <a:t>OS</a:t>
            </a:r>
            <a:r>
              <a:rPr lang="ru-RU" dirty="0"/>
              <a:t>/</a:t>
            </a:r>
            <a:r>
              <a:rPr lang="ru-RU" b="1" dirty="0"/>
              <a:t>2</a:t>
            </a:r>
            <a:r>
              <a:rPr lang="ru-RU" dirty="0"/>
              <a:t>, или История </a:t>
            </a:r>
            <a:r>
              <a:rPr lang="ru-RU" dirty="0" err="1"/>
              <a:t>Windows</a:t>
            </a:r>
            <a:r>
              <a:rPr lang="ru-RU" dirty="0"/>
              <a:t> 2.5.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/>
                </a:solidFill>
              </a:rPr>
              <a:t>Области применения </a:t>
            </a:r>
            <a:r>
              <a:rPr lang="en-US" dirty="0" smtClean="0">
                <a:solidFill>
                  <a:schemeClr val="accent2"/>
                </a:solidFill>
              </a:rPr>
              <a:t>OS/2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980728"/>
            <a:ext cx="7498080" cy="5877272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          ОС</a:t>
            </a:r>
            <a:r>
              <a:rPr lang="ru-RU" dirty="0" smtClean="0"/>
              <a:t> для компьютеров ранних </a:t>
            </a:r>
            <a:r>
              <a:rPr lang="ru-RU" dirty="0" smtClean="0"/>
              <a:t>моделей/банкоматов на </a:t>
            </a:r>
            <a:r>
              <a:rPr lang="ru-RU" dirty="0" smtClean="0"/>
              <a:t>компьютере с процессором 80486 с 4—8 мегабайтами памяти можно работать в OS/2 </a:t>
            </a:r>
            <a:r>
              <a:rPr lang="ru-RU" dirty="0" err="1" smtClean="0"/>
              <a:t>Warp</a:t>
            </a:r>
            <a:r>
              <a:rPr lang="ru-RU" dirty="0" smtClean="0"/>
              <a:t> 3, что достаточно для запуска клиента сети и нескольких программ под DOS. OS/2 традиционно используется в банковской сфере; иногда — в банкоматах, в </a:t>
            </a:r>
            <a:r>
              <a:rPr lang="ru-RU" dirty="0" err="1" smtClean="0"/>
              <a:t>файрволах</a:t>
            </a:r>
            <a:r>
              <a:rPr lang="ru-RU" dirty="0" smtClean="0"/>
              <a:t> для OS/390.На постсоветском пространстве основные области использования OS/2 сводятся к следующему:</a:t>
            </a:r>
          </a:p>
          <a:p>
            <a:pPr marL="0" indent="0" algn="just">
              <a:buNone/>
            </a:pPr>
            <a:r>
              <a:rPr lang="ru-RU" dirty="0" smtClean="0"/>
              <a:t>           Сервер«</a:t>
            </a:r>
            <a:r>
              <a:rPr lang="ru-RU" dirty="0" err="1" smtClean="0"/>
              <a:t>Aurora</a:t>
            </a:r>
            <a:r>
              <a:rPr lang="ru-RU" dirty="0" smtClean="0"/>
              <a:t>» (OS/2 </a:t>
            </a:r>
            <a:r>
              <a:rPr lang="ru-RU" dirty="0" err="1" smtClean="0"/>
              <a:t>WSeB</a:t>
            </a:r>
            <a:r>
              <a:rPr lang="ru-RU" dirty="0" smtClean="0"/>
              <a:t> 4.5x) популярна в качестве файлового сервера из-за производительности, надёжности и набора возможностей. Используется, например, в качестве сервера приложений и контроллера домена, а также позволяет использовать разнообразные </a:t>
            </a:r>
            <a:r>
              <a:rPr lang="ru-RU" dirty="0" err="1" smtClean="0"/>
              <a:t>интернет-сервисы</a:t>
            </a:r>
            <a:r>
              <a:rPr lang="ru-RU" dirty="0" smtClean="0"/>
              <a:t> вроде серверов HTTP, FTP, SMTP/POP3, </a:t>
            </a:r>
            <a:r>
              <a:rPr lang="ru-RU" dirty="0" err="1" smtClean="0"/>
              <a:t>файрвола</a:t>
            </a:r>
            <a:r>
              <a:rPr lang="ru-RU" dirty="0" smtClean="0"/>
              <a:t>, прокси-сервера, сервера точного времени и т. п.Рабочее место в </a:t>
            </a:r>
            <a:r>
              <a:rPr lang="ru-RU" dirty="0" err="1" smtClean="0"/>
              <a:t>лабораторииOS</a:t>
            </a:r>
            <a:r>
              <a:rPr lang="ru-RU" dirty="0" smtClean="0"/>
              <a:t>/2 встречалось в 1990-х годах в институтских лабораториях — там, где много управляющих программ для «экзотических» платформ типа </a:t>
            </a:r>
            <a:r>
              <a:rPr lang="ru-RU" dirty="0" err="1" smtClean="0"/>
              <a:t>Windows</a:t>
            </a:r>
            <a:r>
              <a:rPr lang="ru-RU" dirty="0" smtClean="0"/>
              <a:t> 2.x или </a:t>
            </a:r>
            <a:r>
              <a:rPr lang="ru-RU" dirty="0" err="1" smtClean="0"/>
              <a:t>GeoWorks</a:t>
            </a:r>
            <a:r>
              <a:rPr lang="ru-RU" dirty="0" smtClean="0"/>
              <a:t>, где от системы требуется хорошая многозадачность.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34240" y="908720"/>
            <a:ext cx="500976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2"/>
                </a:solidFill>
              </a:rPr>
              <a:t>Будущее </a:t>
            </a:r>
            <a:r>
              <a:rPr lang="en-US" dirty="0" smtClean="0">
                <a:solidFill>
                  <a:schemeClr val="accent2"/>
                </a:solidFill>
              </a:rPr>
              <a:t>OS/2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2564904"/>
            <a:ext cx="7848872" cy="4032448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        В </a:t>
            </a:r>
            <a:r>
              <a:rPr lang="ru-RU" dirty="0" smtClean="0"/>
              <a:t>рамках проекта </a:t>
            </a:r>
            <a:r>
              <a:rPr lang="ru-RU" dirty="0" err="1" smtClean="0"/>
              <a:t>Core</a:t>
            </a:r>
            <a:r>
              <a:rPr lang="ru-RU" dirty="0" smtClean="0"/>
              <a:t>/2 Существуют два действующих направления по развитию OS/2:</a:t>
            </a:r>
          </a:p>
          <a:p>
            <a:pPr marL="0" indent="0" algn="just"/>
            <a:r>
              <a:rPr lang="ru-RU" dirty="0" smtClean="0"/>
              <a:t>OS/4 — создание современного ядра методом </a:t>
            </a:r>
            <a:r>
              <a:rPr lang="ru-RU" dirty="0" err="1" smtClean="0"/>
              <a:t>реверс-инжиниринга</a:t>
            </a:r>
            <a:r>
              <a:rPr lang="ru-RU" dirty="0" smtClean="0"/>
              <a:t> и полного переписывания кода на основе существующих ядер.</a:t>
            </a:r>
          </a:p>
          <a:p>
            <a:pPr marL="0" indent="0" algn="just"/>
            <a:r>
              <a:rPr lang="ru-RU" dirty="0" err="1" smtClean="0"/>
              <a:t>osFree</a:t>
            </a:r>
            <a:r>
              <a:rPr lang="ru-RU" dirty="0" smtClean="0"/>
              <a:t> — создание всей операционной системы «с нуля» на основе современных </a:t>
            </a:r>
            <a:r>
              <a:rPr lang="ru-RU" dirty="0" err="1" smtClean="0"/>
              <a:t>микроядерных</a:t>
            </a:r>
            <a:r>
              <a:rPr lang="ru-RU" dirty="0" smtClean="0"/>
              <a:t> технологий и активного использования </a:t>
            </a:r>
            <a:r>
              <a:rPr lang="ru-RU" dirty="0" err="1" smtClean="0"/>
              <a:t>Ope</a:t>
            </a:r>
            <a:r>
              <a:rPr lang="en-US" dirty="0" smtClean="0"/>
              <a:t>n </a:t>
            </a:r>
            <a:r>
              <a:rPr lang="ru-RU" dirty="0" err="1" smtClean="0"/>
              <a:t>Source</a:t>
            </a:r>
            <a:r>
              <a:rPr lang="ru-RU" dirty="0" smtClean="0"/>
              <a:t> наработок.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 descr="C:\Users\DNS\Desktop\os2_lckp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0"/>
            <a:ext cx="3528053" cy="2646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772816"/>
            <a:ext cx="7498080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/>
                </a:solidFill>
              </a:rPr>
              <a:t>Спасибо за внимание!</a:t>
            </a:r>
            <a:endParaRPr lang="ru-RU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История системы</a:t>
            </a:r>
            <a:br>
              <a:rPr lang="ru-RU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241376"/>
            <a:ext cx="7498080" cy="5616624"/>
          </a:xfrm>
        </p:spPr>
        <p:txBody>
          <a:bodyPr>
            <a:normAutofit fontScale="25000" lnSpcReduction="20000"/>
          </a:bodyPr>
          <a:lstStyle/>
          <a:p>
            <a:pPr marL="90488" indent="-7938" algn="just">
              <a:buNone/>
            </a:pPr>
            <a:r>
              <a:rPr lang="ru-RU" sz="5300" dirty="0" smtClean="0"/>
              <a:t>        </a:t>
            </a:r>
            <a:r>
              <a:rPr lang="ru-RU" sz="8800" dirty="0" smtClean="0"/>
              <a:t>Параллельно </a:t>
            </a:r>
            <a:r>
              <a:rPr lang="ru-RU" sz="8800" dirty="0" smtClean="0"/>
              <a:t>с разработкой </a:t>
            </a:r>
            <a:r>
              <a:rPr lang="ru-RU" sz="8800" dirty="0" err="1" smtClean="0"/>
              <a:t>Windows</a:t>
            </a:r>
            <a:r>
              <a:rPr lang="en-US" sz="8800" dirty="0" smtClean="0"/>
              <a:t>, </a:t>
            </a:r>
            <a:r>
              <a:rPr lang="ru-RU" sz="8800" dirty="0" smtClean="0"/>
              <a:t>корпорация</a:t>
            </a:r>
            <a:r>
              <a:rPr lang="ru-RU" sz="8800" dirty="0" smtClean="0"/>
              <a:t> </a:t>
            </a:r>
            <a:r>
              <a:rPr lang="ru-RU" sz="8800" dirty="0" err="1" smtClean="0"/>
              <a:t>Microsoft</a:t>
            </a:r>
            <a:r>
              <a:rPr lang="ru-RU" sz="8800" dirty="0" smtClean="0"/>
              <a:t> </a:t>
            </a:r>
            <a:r>
              <a:rPr lang="ru-RU" sz="8800" dirty="0" smtClean="0"/>
              <a:t>совместно </a:t>
            </a:r>
            <a:r>
              <a:rPr lang="ru-RU" sz="8800" dirty="0" smtClean="0"/>
              <a:t>с IBM вела активную работу по созданию системы OS/2.</a:t>
            </a:r>
          </a:p>
          <a:p>
            <a:pPr marL="90488" indent="-7938" algn="just">
              <a:buNone/>
            </a:pPr>
            <a:r>
              <a:rPr lang="ru-RU" sz="8800" dirty="0" smtClean="0"/>
              <a:t>        1 </a:t>
            </a:r>
            <a:r>
              <a:rPr lang="ru-RU" sz="8800" dirty="0" smtClean="0"/>
              <a:t>августа 1984 </a:t>
            </a:r>
            <a:r>
              <a:rPr lang="ru-RU" sz="8800" dirty="0" smtClean="0"/>
              <a:t>года</a:t>
            </a:r>
            <a:r>
              <a:rPr lang="ru-RU" sz="8800" dirty="0" smtClean="0"/>
              <a:t> IBM объявила о выпуске нового поколения персональных компьютеров — IBM </a:t>
            </a:r>
            <a:r>
              <a:rPr lang="ru-RU" sz="8800" dirty="0" smtClean="0"/>
              <a:t>PC/AT. </a:t>
            </a:r>
            <a:r>
              <a:rPr lang="ru-RU" sz="8800" dirty="0" smtClean="0"/>
              <a:t>Совместно с </a:t>
            </a:r>
            <a:r>
              <a:rPr lang="ru-RU" sz="8800" dirty="0" err="1" smtClean="0"/>
              <a:t>Microsoft</a:t>
            </a:r>
            <a:r>
              <a:rPr lang="ru-RU" sz="8800" dirty="0" smtClean="0"/>
              <a:t>, IBM приступила к разработке новой операционной системы для компьютеров IBM PC AT. Новая ОС должна была преодолеть ограничение </a:t>
            </a:r>
            <a:r>
              <a:rPr lang="ru-RU" sz="8800" dirty="0" smtClean="0"/>
              <a:t>DOS на </a:t>
            </a:r>
            <a:r>
              <a:rPr lang="ru-RU" sz="8800" dirty="0" smtClean="0"/>
              <a:t>640 Кб памяти для прикладных программ и реализовать поддержку режима многозадачности.</a:t>
            </a:r>
          </a:p>
          <a:p>
            <a:pPr marL="90488" indent="-7938" algn="just">
              <a:buNone/>
            </a:pPr>
            <a:r>
              <a:rPr lang="ru-RU" sz="8800" dirty="0" smtClean="0"/>
              <a:t>         В </a:t>
            </a:r>
            <a:r>
              <a:rPr lang="ru-RU" sz="8800" dirty="0" smtClean="0"/>
              <a:t>начале 1990-х годов пути двух гигантов IT-индустрии разошлись. </a:t>
            </a:r>
            <a:r>
              <a:rPr lang="ru-RU" sz="8800" dirty="0" err="1" smtClean="0"/>
              <a:t>Microsoft</a:t>
            </a:r>
            <a:r>
              <a:rPr lang="ru-RU" sz="8800" dirty="0" smtClean="0"/>
              <a:t> независимо от IBM начинает разработку </a:t>
            </a:r>
            <a:r>
              <a:rPr lang="ru-RU" sz="8800" dirty="0" err="1" smtClean="0"/>
              <a:t>Windows</a:t>
            </a:r>
            <a:r>
              <a:rPr lang="ru-RU" sz="8800" dirty="0" smtClean="0"/>
              <a:t> 3.0. IBM, независимо от </a:t>
            </a:r>
            <a:r>
              <a:rPr lang="ru-RU" sz="8800" dirty="0" err="1" smtClean="0"/>
              <a:t>Microsoft</a:t>
            </a:r>
            <a:r>
              <a:rPr lang="ru-RU" sz="8800" dirty="0" smtClean="0"/>
              <a:t>, разворачивает работу над облегчённой версией OS/2, которая требовала бы меньше ресурсов, чем OS/2 1.2.</a:t>
            </a:r>
          </a:p>
          <a:p>
            <a:pPr marL="90488" indent="-7938" algn="just">
              <a:buNone/>
            </a:pPr>
            <a:r>
              <a:rPr lang="ru-RU" sz="8800" dirty="0" smtClean="0"/>
              <a:t>         Были </a:t>
            </a:r>
            <a:r>
              <a:rPr lang="ru-RU" sz="8800" dirty="0" smtClean="0"/>
              <a:t>полностью переписаны ядро и драйверы, добавлены TCP/IP- и USB-стеки.</a:t>
            </a:r>
          </a:p>
          <a:p>
            <a:pPr>
              <a:buNone/>
            </a:pPr>
            <a:endParaRPr lang="ru-RU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/>
                </a:solidFill>
              </a:rPr>
              <a:t>Версии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548680"/>
            <a:ext cx="7498080" cy="5400600"/>
          </a:xfrm>
        </p:spPr>
        <p:txBody>
          <a:bodyPr>
            <a:noAutofit/>
          </a:bodyPr>
          <a:lstStyle/>
          <a:p>
            <a:pPr marL="282575" indent="-282575" algn="just">
              <a:buNone/>
            </a:pPr>
            <a:r>
              <a:rPr lang="ru-RU" sz="2200" b="1" dirty="0" smtClean="0"/>
              <a:t> </a:t>
            </a:r>
            <a:r>
              <a:rPr lang="ru-RU" sz="2100" b="1" dirty="0" smtClean="0"/>
              <a:t>OS/2 </a:t>
            </a:r>
            <a:r>
              <a:rPr lang="ru-RU" sz="2100" b="1" dirty="0" smtClean="0"/>
              <a:t>v0.99</a:t>
            </a:r>
            <a:r>
              <a:rPr lang="ru-RU" sz="2100" dirty="0" smtClean="0"/>
              <a:t> — </a:t>
            </a:r>
            <a:r>
              <a:rPr lang="ru-RU" sz="2100" dirty="0" smtClean="0"/>
              <a:t>бета-версия.</a:t>
            </a:r>
            <a:endParaRPr lang="ru-RU" sz="2100" dirty="0" smtClean="0"/>
          </a:p>
          <a:p>
            <a:pPr marL="0" indent="0" algn="just">
              <a:buNone/>
            </a:pPr>
            <a:r>
              <a:rPr lang="ru-RU" sz="2100" dirty="0" smtClean="0"/>
              <a:t>        Предназначена </a:t>
            </a:r>
            <a:r>
              <a:rPr lang="ru-RU" sz="2100" dirty="0" smtClean="0"/>
              <a:t>для отладочных целей, поставлялась почти без драйверов. Цель создания — конкуренция на рынке многозадачных оболочек для DOS, основным конкурентом считалась </a:t>
            </a:r>
            <a:r>
              <a:rPr lang="ru-RU" sz="2100" dirty="0" err="1" smtClean="0"/>
              <a:t>DESQview</a:t>
            </a:r>
            <a:r>
              <a:rPr lang="ru-RU" sz="2100" dirty="0" smtClean="0"/>
              <a:t>. Включает </a:t>
            </a:r>
            <a:r>
              <a:rPr lang="ru-RU" sz="2100" dirty="0" smtClean="0"/>
              <a:t>поддержку кооперативной </a:t>
            </a:r>
            <a:r>
              <a:rPr lang="ru-RU" sz="2100" dirty="0" smtClean="0"/>
              <a:t>многозадачности</a:t>
            </a:r>
            <a:r>
              <a:rPr lang="ru-RU" sz="2100" dirty="0" smtClean="0"/>
              <a:t>. Текстовый интерфейс, переключение экранов.</a:t>
            </a:r>
          </a:p>
          <a:p>
            <a:pPr marL="282575" indent="-282575" algn="just">
              <a:buNone/>
            </a:pPr>
            <a:r>
              <a:rPr lang="ru-RU" sz="2100" b="1" dirty="0" smtClean="0"/>
              <a:t>OS/2 v1.0</a:t>
            </a:r>
            <a:r>
              <a:rPr lang="ru-RU" sz="2100" dirty="0" smtClean="0"/>
              <a:t> (декабрь 1987 года) — первая официальная версия.</a:t>
            </a:r>
          </a:p>
          <a:p>
            <a:pPr marL="0" indent="0" algn="just">
              <a:buNone/>
            </a:pPr>
            <a:r>
              <a:rPr lang="ru-RU" sz="2100" dirty="0" smtClean="0"/>
              <a:t>        Первая </a:t>
            </a:r>
            <a:r>
              <a:rPr lang="ru-RU" sz="2100" dirty="0" smtClean="0"/>
              <a:t>ОС с режимом многозадачности, использующим аппаратные средства процессоров 80286 и 80386 (защищённый режим). По-прежнему текстовый интерфейс. Взаимодействие с пользователем осуществляется только одной из запущенных программ, остальные выполняются в фоновом режиме. Максимально поддерживаемый объём дисков — 32 Мб. Нет поддержки мыши. Все версии OS/2 1.х разработаны для процессора 80286, но могут функционировать и на системах с процессором 80386.</a:t>
            </a:r>
          </a:p>
          <a:p>
            <a:pPr>
              <a:buNone/>
            </a:pP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NS\Desktop\os-2-1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88640"/>
            <a:ext cx="5857875" cy="4572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259632" y="4869160"/>
            <a:ext cx="58326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/>
              <a:t>OS</a:t>
            </a:r>
            <a:r>
              <a:rPr lang="ru-RU" dirty="0"/>
              <a:t>/</a:t>
            </a:r>
            <a:r>
              <a:rPr lang="ru-RU" b="1" dirty="0"/>
              <a:t>2</a:t>
            </a:r>
            <a:r>
              <a:rPr lang="ru-RU" dirty="0"/>
              <a:t> GUI также получил новый внешний вид, весьма схожий с вышедшей через несколько месяцев </a:t>
            </a:r>
            <a:r>
              <a:rPr lang="ru-RU" dirty="0" err="1"/>
              <a:t>Windows</a:t>
            </a:r>
            <a:r>
              <a:rPr lang="ru-RU" dirty="0"/>
              <a:t> 3.0 </a:t>
            </a:r>
            <a:r>
              <a:rPr lang="ru-RU" dirty="0" smtClean="0"/>
              <a:t>. </a:t>
            </a:r>
            <a:r>
              <a:rPr lang="ru-RU" dirty="0"/>
              <a:t>Существовало две версии HPFS -"чистая" HPFS и HPFS386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260648"/>
            <a:ext cx="7498080" cy="612068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200" b="1" dirty="0" smtClean="0"/>
              <a:t>OS/2 v1.10SE (</a:t>
            </a:r>
            <a:r>
              <a:rPr lang="ru-RU" sz="2200" b="1" dirty="0" err="1" smtClean="0"/>
              <a:t>Standard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Edition</a:t>
            </a:r>
            <a:r>
              <a:rPr lang="ru-RU" sz="2200" b="1" dirty="0" smtClean="0"/>
              <a:t>)</a:t>
            </a:r>
            <a:r>
              <a:rPr lang="ru-RU" sz="2200" dirty="0" smtClean="0"/>
              <a:t> (октябрь 1988 года)</a:t>
            </a:r>
          </a:p>
          <a:p>
            <a:pPr marL="90488" indent="-7938" algn="just">
              <a:buNone/>
            </a:pPr>
            <a:r>
              <a:rPr lang="ru-RU" sz="2200" dirty="0" smtClean="0"/>
              <a:t>         Дебют </a:t>
            </a:r>
            <a:r>
              <a:rPr lang="ru-RU" sz="2200" dirty="0" err="1" smtClean="0"/>
              <a:t>Presentation</a:t>
            </a:r>
            <a:r>
              <a:rPr lang="ru-RU" sz="2200" dirty="0" smtClean="0"/>
              <a:t> </a:t>
            </a:r>
            <a:r>
              <a:rPr lang="ru-RU" sz="2200" dirty="0" err="1" smtClean="0"/>
              <a:t>Manager</a:t>
            </a:r>
            <a:r>
              <a:rPr lang="ru-RU" sz="2200" dirty="0" smtClean="0"/>
              <a:t> (PM), реализующего функции </a:t>
            </a:r>
            <a:r>
              <a:rPr lang="ru-RU" sz="2200" dirty="0" err="1" smtClean="0"/>
              <a:t>графическогоо</a:t>
            </a:r>
            <a:r>
              <a:rPr lang="ru-RU" sz="2200" dirty="0" smtClean="0"/>
              <a:t> интерфейса пользователя.  </a:t>
            </a:r>
            <a:r>
              <a:rPr lang="ru-RU" sz="2200" dirty="0" smtClean="0"/>
              <a:t>Поддерживаются диски с файловой системой </a:t>
            </a:r>
            <a:r>
              <a:rPr lang="ru-RU" sz="2200" dirty="0" smtClean="0"/>
              <a:t>FAT16 объёмом </a:t>
            </a:r>
            <a:r>
              <a:rPr lang="ru-RU" sz="2200" dirty="0" smtClean="0"/>
              <a:t>до двух гигабайт.</a:t>
            </a:r>
          </a:p>
          <a:p>
            <a:pPr algn="just">
              <a:buNone/>
            </a:pPr>
            <a:r>
              <a:rPr lang="ru-RU" sz="2200" b="1" dirty="0" smtClean="0"/>
              <a:t>OS/2 v1.10EE (</a:t>
            </a:r>
            <a:r>
              <a:rPr lang="ru-RU" sz="2200" b="1" dirty="0" err="1" smtClean="0"/>
              <a:t>Extended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Edition</a:t>
            </a:r>
            <a:r>
              <a:rPr lang="ru-RU" sz="2200" b="1" dirty="0" smtClean="0"/>
              <a:t>)</a:t>
            </a:r>
            <a:r>
              <a:rPr lang="ru-RU" sz="2200" dirty="0" smtClean="0"/>
              <a:t> (начало 1989 года)</a:t>
            </a:r>
          </a:p>
          <a:p>
            <a:pPr marL="0" indent="82550" algn="just">
              <a:buNone/>
            </a:pPr>
            <a:r>
              <a:rPr lang="ru-RU" sz="2200" dirty="0" smtClean="0"/>
              <a:t>         По </a:t>
            </a:r>
            <a:r>
              <a:rPr lang="ru-RU" sz="2200" dirty="0" smtClean="0"/>
              <a:t>сравнению со стандартной версией, эта версия была дополнена программами </a:t>
            </a:r>
            <a:r>
              <a:rPr lang="ru-RU" sz="2200" dirty="0" err="1" smtClean="0"/>
              <a:t>Database</a:t>
            </a:r>
            <a:r>
              <a:rPr lang="ru-RU" sz="2200" dirty="0" smtClean="0"/>
              <a:t> </a:t>
            </a:r>
            <a:r>
              <a:rPr lang="ru-RU" sz="2200" dirty="0" err="1" smtClean="0"/>
              <a:t>Manager</a:t>
            </a:r>
            <a:r>
              <a:rPr lang="ru-RU" sz="2200" dirty="0" smtClean="0"/>
              <a:t> (администратор баз данных) и </a:t>
            </a:r>
            <a:r>
              <a:rPr lang="ru-RU" sz="2200" dirty="0" err="1" smtClean="0"/>
              <a:t>Communications</a:t>
            </a:r>
            <a:r>
              <a:rPr lang="ru-RU" sz="2200" dirty="0" smtClean="0"/>
              <a:t> </a:t>
            </a:r>
            <a:r>
              <a:rPr lang="ru-RU" sz="2200" dirty="0" err="1" smtClean="0"/>
              <a:t>Manager</a:t>
            </a:r>
            <a:r>
              <a:rPr lang="ru-RU" sz="2200" dirty="0" smtClean="0"/>
              <a:t> (администратор связи с </a:t>
            </a:r>
            <a:r>
              <a:rPr lang="ru-RU" sz="2200" dirty="0" err="1" smtClean="0"/>
              <a:t>мэйнфреймами</a:t>
            </a:r>
            <a:r>
              <a:rPr lang="ru-RU" sz="2200" dirty="0" smtClean="0"/>
              <a:t> IBM).</a:t>
            </a:r>
          </a:p>
          <a:p>
            <a:pPr algn="just">
              <a:buNone/>
            </a:pPr>
            <a:r>
              <a:rPr lang="ru-RU" sz="2200" b="1" dirty="0" smtClean="0"/>
              <a:t>OS/2 v1.20</a:t>
            </a:r>
            <a:r>
              <a:rPr lang="ru-RU" sz="2200" dirty="0" smtClean="0"/>
              <a:t> (ноябрь 1989 года)</a:t>
            </a:r>
          </a:p>
          <a:p>
            <a:pPr marL="90488" indent="-7938" algn="just">
              <a:buNone/>
            </a:pPr>
            <a:r>
              <a:rPr lang="ru-RU" sz="2200" dirty="0" smtClean="0"/>
              <a:t>         Включает </a:t>
            </a:r>
            <a:r>
              <a:rPr lang="ru-RU" sz="2200" dirty="0" smtClean="0"/>
              <a:t>улучшенный </a:t>
            </a:r>
            <a:r>
              <a:rPr lang="ru-RU" sz="2200" dirty="0" err="1" smtClean="0"/>
              <a:t>Presentation</a:t>
            </a:r>
            <a:r>
              <a:rPr lang="ru-RU" sz="2200" dirty="0" smtClean="0"/>
              <a:t> </a:t>
            </a:r>
            <a:r>
              <a:rPr lang="ru-RU" sz="2200" dirty="0" err="1" smtClean="0"/>
              <a:t>Manager</a:t>
            </a:r>
            <a:r>
              <a:rPr lang="ru-RU" sz="2200" dirty="0" smtClean="0"/>
              <a:t>, а версия EE — также новую файловую систему HPFS (</a:t>
            </a:r>
            <a:r>
              <a:rPr lang="ru-RU" sz="2200" dirty="0" err="1" smtClean="0"/>
              <a:t>High</a:t>
            </a:r>
            <a:r>
              <a:rPr lang="ru-RU" sz="2200" dirty="0" smtClean="0"/>
              <a:t> </a:t>
            </a:r>
            <a:r>
              <a:rPr lang="ru-RU" sz="2200" dirty="0" err="1" smtClean="0"/>
              <a:t>Performance</a:t>
            </a:r>
            <a:r>
              <a:rPr lang="ru-RU" sz="2200" dirty="0" smtClean="0"/>
              <a:t> </a:t>
            </a:r>
            <a:r>
              <a:rPr lang="ru-RU" sz="2200" dirty="0" err="1" smtClean="0"/>
              <a:t>File</a:t>
            </a:r>
            <a:r>
              <a:rPr lang="ru-RU" sz="2200" dirty="0" smtClean="0"/>
              <a:t> </a:t>
            </a:r>
            <a:r>
              <a:rPr lang="ru-RU" sz="2200" dirty="0" err="1" smtClean="0"/>
              <a:t>System</a:t>
            </a:r>
            <a:r>
              <a:rPr lang="ru-RU" sz="2200" dirty="0" smtClean="0"/>
              <a:t>), более эффективную, быструю и надёжную, чем FAT. Также добавлен интерпретатор языка программирования REXX.</a:t>
            </a:r>
          </a:p>
          <a:p>
            <a:pPr marL="0" indent="0" algn="just">
              <a:buNone/>
            </a:pP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5013176"/>
            <a:ext cx="5904656" cy="1143000"/>
          </a:xfrm>
        </p:spPr>
        <p:txBody>
          <a:bodyPr>
            <a:noAutofit/>
          </a:bodyPr>
          <a:lstStyle/>
          <a:p>
            <a:pPr algn="just"/>
            <a:r>
              <a:rPr lang="ru-RU" sz="1800" dirty="0" smtClean="0">
                <a:effectLst/>
              </a:rPr>
              <a:t>Для операционной системы </a:t>
            </a:r>
            <a:r>
              <a:rPr lang="ru-RU" sz="1800" b="1" dirty="0" smtClean="0">
                <a:effectLst/>
              </a:rPr>
              <a:t>OS</a:t>
            </a:r>
            <a:r>
              <a:rPr lang="ru-RU" sz="1800" dirty="0" smtClean="0">
                <a:effectLst/>
              </a:rPr>
              <a:t>/</a:t>
            </a:r>
            <a:r>
              <a:rPr lang="ru-RU" sz="1800" b="1" dirty="0" smtClean="0">
                <a:effectLst/>
              </a:rPr>
              <a:t>2</a:t>
            </a:r>
            <a:r>
              <a:rPr lang="ru-RU" sz="1800" dirty="0" smtClean="0">
                <a:effectLst/>
              </a:rPr>
              <a:t> 2.0 была зарегистрирована торговая марка "Интегрирующая платформа"(</a:t>
            </a:r>
            <a:r>
              <a:rPr lang="ru-RU" sz="1800" dirty="0" err="1" smtClean="0">
                <a:effectLst/>
              </a:rPr>
              <a:t>The</a:t>
            </a:r>
            <a:r>
              <a:rPr lang="ru-RU" sz="1800" dirty="0" smtClean="0">
                <a:effectLst/>
              </a:rPr>
              <a:t> </a:t>
            </a:r>
            <a:r>
              <a:rPr lang="ru-RU" sz="1800" dirty="0" err="1" smtClean="0">
                <a:effectLst/>
              </a:rPr>
              <a:t>Integrating</a:t>
            </a:r>
            <a:r>
              <a:rPr lang="ru-RU" sz="1800" dirty="0" smtClean="0">
                <a:effectLst/>
              </a:rPr>
              <a:t> </a:t>
            </a:r>
            <a:r>
              <a:rPr lang="ru-RU" sz="1800" dirty="0" err="1" smtClean="0">
                <a:effectLst/>
              </a:rPr>
              <a:t>Platform</a:t>
            </a:r>
            <a:r>
              <a:rPr lang="ru-RU" sz="1800" dirty="0" smtClean="0">
                <a:effectLst/>
              </a:rPr>
              <a:t>). Это название напрямую намекало на уникальную возможность </a:t>
            </a:r>
            <a:r>
              <a:rPr lang="ru-RU" sz="1800" b="1" dirty="0" smtClean="0">
                <a:effectLst/>
              </a:rPr>
              <a:t>OS</a:t>
            </a:r>
            <a:r>
              <a:rPr lang="ru-RU" sz="1800" dirty="0" smtClean="0">
                <a:effectLst/>
              </a:rPr>
              <a:t>/</a:t>
            </a:r>
            <a:r>
              <a:rPr lang="ru-RU" sz="1800" b="1" dirty="0" smtClean="0">
                <a:effectLst/>
              </a:rPr>
              <a:t>2</a:t>
            </a:r>
            <a:r>
              <a:rPr lang="ru-RU" sz="1800" dirty="0" smtClean="0">
                <a:effectLst/>
              </a:rPr>
              <a:t> 2.0 исполнять существующие DOS.</a:t>
            </a:r>
            <a:endParaRPr lang="ru-RU" sz="1800" dirty="0">
              <a:effectLst/>
            </a:endParaRPr>
          </a:p>
        </p:txBody>
      </p:sp>
      <p:pic>
        <p:nvPicPr>
          <p:cNvPr id="4098" name="Picture 2" descr="C:\Users\DNS\Desktop\os-2-1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60648"/>
            <a:ext cx="5857875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0"/>
            <a:ext cx="7498080" cy="6669360"/>
          </a:xfrm>
        </p:spPr>
        <p:txBody>
          <a:bodyPr>
            <a:normAutofit fontScale="25000" lnSpcReduction="20000"/>
          </a:bodyPr>
          <a:lstStyle/>
          <a:p>
            <a:pPr marL="90488" indent="-7938" algn="just">
              <a:buNone/>
            </a:pPr>
            <a:r>
              <a:rPr lang="ru-RU" sz="7400" dirty="0" smtClean="0"/>
              <a:t>В 1989 году было начато создание сразу двух новых версий OS/2:</a:t>
            </a:r>
          </a:p>
          <a:p>
            <a:pPr marL="90488" indent="-7938" algn="just">
              <a:buNone/>
            </a:pPr>
            <a:r>
              <a:rPr lang="ru-RU" sz="7400" dirty="0" smtClean="0"/>
              <a:t>OS/2 v2.00</a:t>
            </a:r>
          </a:p>
          <a:p>
            <a:pPr marL="90488" indent="-7938" algn="just">
              <a:buNone/>
            </a:pPr>
            <a:r>
              <a:rPr lang="ru-RU" sz="7400" dirty="0" smtClean="0"/>
              <a:t>         OS/2 </a:t>
            </a:r>
            <a:r>
              <a:rPr lang="ru-RU" sz="7400" dirty="0" smtClean="0"/>
              <a:t>v3, которую предназначали для серверов сетей и которая должна была строиться по принципу микроядра и быть переносимой между компьютерами с различными архитектурами. Позже разработка этой ОС была продолжена в </a:t>
            </a:r>
            <a:r>
              <a:rPr lang="ru-RU" sz="7400" dirty="0" err="1" smtClean="0"/>
              <a:t>Microsoft</a:t>
            </a:r>
            <a:r>
              <a:rPr lang="ru-RU" sz="7400" dirty="0" smtClean="0"/>
              <a:t> под названием </a:t>
            </a:r>
            <a:r>
              <a:rPr lang="ru-RU" sz="7400" dirty="0" err="1" smtClean="0"/>
              <a:t>Windows</a:t>
            </a:r>
            <a:r>
              <a:rPr lang="ru-RU" sz="7400" dirty="0" smtClean="0"/>
              <a:t> NT.</a:t>
            </a:r>
          </a:p>
          <a:p>
            <a:pPr algn="just">
              <a:buNone/>
            </a:pPr>
            <a:r>
              <a:rPr lang="ru-RU" sz="7400" b="1" dirty="0" smtClean="0"/>
              <a:t>OS/2 v1.30</a:t>
            </a:r>
            <a:r>
              <a:rPr lang="ru-RU" sz="7400" dirty="0" smtClean="0"/>
              <a:t> (1991 год)</a:t>
            </a:r>
          </a:p>
          <a:p>
            <a:pPr marL="90488" indent="-7938" algn="just">
              <a:buNone/>
            </a:pPr>
            <a:r>
              <a:rPr lang="ru-RU" sz="7400" dirty="0" smtClean="0"/>
              <a:t>          Увеличена </a:t>
            </a:r>
            <a:r>
              <a:rPr lang="ru-RU" sz="7400" dirty="0" smtClean="0"/>
              <a:t>скорость работы и надёжность по сравнению с предшествующими версиями. В комплект входит много новых драйверов устройств (однако меньше, чем в </a:t>
            </a:r>
            <a:r>
              <a:rPr lang="ru-RU" sz="7400" dirty="0" err="1" smtClean="0"/>
              <a:t>Windows</a:t>
            </a:r>
            <a:r>
              <a:rPr lang="ru-RU" sz="7400" dirty="0" smtClean="0"/>
              <a:t>). Интерпретатор REXX появился и в версии SE, добавлено </a:t>
            </a:r>
            <a:r>
              <a:rPr lang="ru-RU" sz="7400" dirty="0" err="1" smtClean="0"/>
              <a:t>кеширование</a:t>
            </a:r>
            <a:r>
              <a:rPr lang="ru-RU" sz="7400" dirty="0" smtClean="0"/>
              <a:t> записи на HPFS, поддержка видеорежима 1024×768 и шрифтов </a:t>
            </a:r>
            <a:r>
              <a:rPr lang="ru-RU" sz="7400" dirty="0" err="1" smtClean="0"/>
              <a:t>Adobe</a:t>
            </a:r>
            <a:r>
              <a:rPr lang="ru-RU" sz="7400" dirty="0" smtClean="0"/>
              <a:t> </a:t>
            </a:r>
            <a:r>
              <a:rPr lang="ru-RU" sz="7400" dirty="0" err="1" smtClean="0"/>
              <a:t>Type</a:t>
            </a:r>
            <a:r>
              <a:rPr lang="ru-RU" sz="7400" dirty="0" smtClean="0"/>
              <a:t> I.</a:t>
            </a:r>
          </a:p>
          <a:p>
            <a:pPr algn="just">
              <a:buNone/>
            </a:pPr>
            <a:r>
              <a:rPr lang="ru-RU" sz="7400" b="1" dirty="0" smtClean="0"/>
              <a:t>OS/2 v2.00</a:t>
            </a:r>
            <a:r>
              <a:rPr lang="ru-RU" sz="7400" dirty="0" smtClean="0"/>
              <a:t> (весна 1992 года)</a:t>
            </a:r>
          </a:p>
          <a:p>
            <a:pPr marL="90488" indent="-7938" algn="just">
              <a:buNone/>
            </a:pPr>
            <a:r>
              <a:rPr lang="ru-RU" sz="7400" dirty="0" smtClean="0"/>
              <a:t>           Эта </a:t>
            </a:r>
            <a:r>
              <a:rPr lang="ru-RU" sz="7400" dirty="0" smtClean="0"/>
              <a:t>версия 32-разрядная (за исключением видеоподсистемы), продвигалась IBM под </a:t>
            </a:r>
            <a:r>
              <a:rPr lang="ru-RU" sz="7400" dirty="0" err="1" smtClean="0"/>
              <a:t>слоганом</a:t>
            </a:r>
            <a:r>
              <a:rPr lang="ru-RU" sz="7400" dirty="0" smtClean="0"/>
              <a:t> «лучшая DOS, чем MS-DOS, и лучшая </a:t>
            </a:r>
            <a:r>
              <a:rPr lang="ru-RU" sz="7400" dirty="0" err="1" smtClean="0"/>
              <a:t>Windows</a:t>
            </a:r>
            <a:r>
              <a:rPr lang="ru-RU" sz="7400" dirty="0" smtClean="0"/>
              <a:t>, чем </a:t>
            </a:r>
            <a:r>
              <a:rPr lang="ru-RU" sz="7400" dirty="0" err="1" smtClean="0"/>
              <a:t>Windows</a:t>
            </a:r>
            <a:r>
              <a:rPr lang="ru-RU" sz="7400" dirty="0" smtClean="0"/>
              <a:t>». Использование виртуальных DOS-машин (VDM) позволяет запускать сразу несколько DOS- и Windows-задач. Для запуска программ </a:t>
            </a:r>
            <a:r>
              <a:rPr lang="ru-RU" sz="7400" dirty="0" err="1" smtClean="0"/>
              <a:t>Windows</a:t>
            </a:r>
            <a:r>
              <a:rPr lang="ru-RU" sz="7400" dirty="0" smtClean="0"/>
              <a:t> используется </a:t>
            </a:r>
            <a:r>
              <a:rPr lang="ru-RU" sz="7400" dirty="0" err="1" smtClean="0"/>
              <a:t>Win-OS</a:t>
            </a:r>
            <a:r>
              <a:rPr lang="ru-RU" sz="7400" dirty="0" smtClean="0"/>
              <a:t>/2, основанная на лицензированной IBM </a:t>
            </a:r>
            <a:r>
              <a:rPr lang="ru-RU" sz="7400" dirty="0" err="1" smtClean="0"/>
              <a:t>Windows</a:t>
            </a:r>
            <a:r>
              <a:rPr lang="ru-RU" sz="7400" dirty="0" smtClean="0"/>
              <a:t> </a:t>
            </a:r>
            <a:r>
              <a:rPr lang="ru-RU" sz="7400" dirty="0" smtClean="0"/>
              <a:t>3.1. </a:t>
            </a:r>
            <a:r>
              <a:rPr lang="ru-RU" sz="7400" dirty="0" smtClean="0"/>
              <a:t>Использование виртуальных машин позволило изолировать </a:t>
            </a:r>
            <a:r>
              <a:rPr lang="ru-RU" sz="7400" dirty="0" err="1" smtClean="0"/>
              <a:t>Windows</a:t>
            </a:r>
            <a:r>
              <a:rPr lang="ru-RU" sz="7400" dirty="0" smtClean="0"/>
              <a:t> и DOS-задачи, в результате чего сбои в программах не препятствовали продолжению выполнения других программ. Реализованы также такие механизмы межпрограммного взаимодействия, как динамический обмен данных (</a:t>
            </a:r>
            <a:r>
              <a:rPr lang="ru-RU" sz="7400" dirty="0" err="1" smtClean="0"/>
              <a:t>Dynamic</a:t>
            </a:r>
            <a:r>
              <a:rPr lang="ru-RU" sz="7400" dirty="0" smtClean="0"/>
              <a:t> </a:t>
            </a:r>
            <a:r>
              <a:rPr lang="ru-RU" sz="7400" dirty="0" err="1" smtClean="0"/>
              <a:t>Data</a:t>
            </a:r>
            <a:r>
              <a:rPr lang="ru-RU" sz="7400" dirty="0" smtClean="0"/>
              <a:t> </a:t>
            </a:r>
            <a:r>
              <a:rPr lang="ru-RU" sz="7400" dirty="0" err="1" smtClean="0"/>
              <a:t>Exchange</a:t>
            </a:r>
            <a:r>
              <a:rPr lang="ru-RU" sz="7400" dirty="0" smtClean="0"/>
              <a:t>) и буфер обмена.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Соревнование с </a:t>
            </a:r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Windows</a:t>
            </a:r>
            <a:b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764704"/>
            <a:ext cx="7498080" cy="5877272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После того, как IBM и </a:t>
            </a:r>
            <a:r>
              <a:rPr lang="ru-RU" dirty="0" err="1" smtClean="0"/>
              <a:t>Microsoft</a:t>
            </a:r>
            <a:r>
              <a:rPr lang="ru-RU" dirty="0" smtClean="0"/>
              <a:t> разошлись в разные стороны, </a:t>
            </a:r>
            <a:r>
              <a:rPr lang="ru-RU" dirty="0" err="1" smtClean="0"/>
              <a:t>Microsoft</a:t>
            </a:r>
            <a:r>
              <a:rPr lang="ru-RU" dirty="0" smtClean="0"/>
              <a:t> переделала свою версию OS/2 в </a:t>
            </a:r>
            <a:r>
              <a:rPr lang="ru-RU" dirty="0" err="1" smtClean="0"/>
              <a:t>Windows</a:t>
            </a:r>
            <a:r>
              <a:rPr lang="ru-RU" dirty="0" smtClean="0"/>
              <a:t> NT, а сама OS/2 продолжала разрабатываться в фирме IBM, которая всё же не уделяла этой операционной системе должного внимания.</a:t>
            </a:r>
          </a:p>
          <a:p>
            <a:pPr marL="0" indent="0" algn="just">
              <a:buNone/>
            </a:pPr>
            <a:r>
              <a:rPr lang="ru-RU" dirty="0" smtClean="0"/>
              <a:t>21 мая 1990 года вышла </a:t>
            </a:r>
            <a:r>
              <a:rPr lang="ru-RU" dirty="0" err="1" smtClean="0"/>
              <a:t>Windows</a:t>
            </a:r>
            <a:r>
              <a:rPr lang="ru-RU" dirty="0" smtClean="0"/>
              <a:t> 3.0. За первый месяц её копий было продано больше, чем копий OS/2 за целых три года. </a:t>
            </a:r>
            <a:r>
              <a:rPr lang="ru-RU" dirty="0" err="1" smtClean="0"/>
              <a:t>Microsoft</a:t>
            </a:r>
            <a:r>
              <a:rPr lang="ru-RU" dirty="0" smtClean="0"/>
              <a:t> занимает доминирующее положение на рынке офисного ПО для </a:t>
            </a:r>
            <a:r>
              <a:rPr lang="ru-RU" dirty="0" err="1" smtClean="0"/>
              <a:t>Windows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ru-RU" dirty="0" smtClean="0"/>
              <a:t>В 1991 году </a:t>
            </a:r>
            <a:r>
              <a:rPr lang="ru-RU" dirty="0" err="1" smtClean="0"/>
              <a:t>Microsoft</a:t>
            </a:r>
            <a:r>
              <a:rPr lang="ru-RU" dirty="0" smtClean="0"/>
              <a:t> прекратила участие в разработке OS/2, разрабатываемая аппаратно-независимая ОС переименована из «OS/2, </a:t>
            </a:r>
            <a:r>
              <a:rPr lang="ru-RU" dirty="0" err="1" smtClean="0"/>
              <a:t>Version</a:t>
            </a:r>
            <a:r>
              <a:rPr lang="ru-RU" dirty="0" smtClean="0"/>
              <a:t> 3» в «</a:t>
            </a:r>
            <a:r>
              <a:rPr lang="ru-RU" dirty="0" err="1" smtClean="0"/>
              <a:t>Windows</a:t>
            </a:r>
            <a:r>
              <a:rPr lang="ru-RU" dirty="0" smtClean="0"/>
              <a:t> NT</a:t>
            </a:r>
            <a:r>
              <a:rPr lang="ru-RU" dirty="0" smtClean="0"/>
              <a:t>». </a:t>
            </a:r>
          </a:p>
          <a:p>
            <a:pPr marL="0" indent="0" algn="just">
              <a:buNone/>
            </a:pPr>
            <a:r>
              <a:rPr lang="ru-RU" dirty="0" smtClean="0"/>
              <a:t>Версию </a:t>
            </a:r>
            <a:r>
              <a:rPr lang="ru-RU" dirty="0" smtClean="0"/>
              <a:t>OS/2 </a:t>
            </a:r>
            <a:r>
              <a:rPr lang="ru-RU" dirty="0" err="1" smtClean="0"/>
              <a:t>Warp</a:t>
            </a:r>
            <a:r>
              <a:rPr lang="ru-RU" dirty="0" smtClean="0"/>
              <a:t> 3 всерьёз рассматривали как достойного конкурента </a:t>
            </a:r>
            <a:r>
              <a:rPr lang="ru-RU" dirty="0" err="1" smtClean="0"/>
              <a:t>Windows</a:t>
            </a:r>
            <a:r>
              <a:rPr lang="ru-RU" dirty="0" smtClean="0"/>
              <a:t>, но версия 4 уже не претендовала на это из-за рекламной деятельности </a:t>
            </a:r>
            <a:r>
              <a:rPr lang="ru-RU" dirty="0" err="1" smtClean="0"/>
              <a:t>Microsoft</a:t>
            </a:r>
            <a:r>
              <a:rPr lang="ru-RU" dirty="0" smtClean="0"/>
              <a:t>. 26 октября 1996 </a:t>
            </a:r>
            <a:r>
              <a:rPr lang="ru-RU" dirty="0" smtClean="0"/>
              <a:t>года вышла </a:t>
            </a:r>
            <a:r>
              <a:rPr lang="ru-RU" dirty="0" smtClean="0"/>
              <a:t>следующая версия — OS/2 </a:t>
            </a:r>
            <a:r>
              <a:rPr lang="ru-RU" dirty="0" err="1" smtClean="0"/>
              <a:t>Warp</a:t>
            </a:r>
            <a:r>
              <a:rPr lang="ru-RU" dirty="0" smtClean="0"/>
              <a:t> 4.0 (</a:t>
            </a:r>
            <a:r>
              <a:rPr lang="ru-RU" dirty="0" err="1" smtClean="0"/>
              <a:t>Мерлин</a:t>
            </a:r>
            <a:r>
              <a:rPr lang="ru-RU" dirty="0" smtClean="0"/>
              <a:t>). В 1999 году появляется OS/2 </a:t>
            </a:r>
            <a:r>
              <a:rPr lang="ru-RU" dirty="0" err="1" smtClean="0"/>
              <a:t>Warp</a:t>
            </a:r>
            <a:r>
              <a:rPr lang="ru-RU" dirty="0" smtClean="0"/>
              <a:t> </a:t>
            </a:r>
            <a:r>
              <a:rPr lang="ru-RU" dirty="0" err="1" smtClean="0"/>
              <a:t>Server</a:t>
            </a:r>
            <a:r>
              <a:rPr lang="ru-RU" dirty="0" smtClean="0"/>
              <a:t> </a:t>
            </a:r>
            <a:r>
              <a:rPr lang="ru-RU" dirty="0" err="1" smtClean="0"/>
              <a:t>for</a:t>
            </a:r>
            <a:r>
              <a:rPr lang="ru-RU" dirty="0" smtClean="0"/>
              <a:t> </a:t>
            </a:r>
            <a:r>
              <a:rPr lang="ru-RU" dirty="0" err="1" smtClean="0"/>
              <a:t>e-business</a:t>
            </a:r>
            <a:r>
              <a:rPr lang="ru-RU" dirty="0" smtClean="0"/>
              <a:t> (кодовое название «Аврора», версия системы — 4.5).</a:t>
            </a:r>
          </a:p>
          <a:p>
            <a:pPr marL="0" indent="0" algn="just">
              <a:buNone/>
            </a:pPr>
            <a:r>
              <a:rPr lang="ru-RU" dirty="0" smtClean="0"/>
              <a:t>Интересен также тот факт, что в процессе совместной </a:t>
            </a:r>
            <a:r>
              <a:rPr lang="ru-RU" dirty="0" smtClean="0"/>
              <a:t>работы специалисты </a:t>
            </a:r>
            <a:r>
              <a:rPr lang="ru-RU" dirty="0" err="1" smtClean="0"/>
              <a:t>Microsoft</a:t>
            </a:r>
            <a:r>
              <a:rPr lang="ru-RU" dirty="0" smtClean="0"/>
              <a:t> создавали для </a:t>
            </a:r>
            <a:r>
              <a:rPr lang="ru-RU" dirty="0" err="1" smtClean="0"/>
              <a:t>Windows</a:t>
            </a:r>
            <a:r>
              <a:rPr lang="ru-RU" dirty="0" smtClean="0"/>
              <a:t> существенно более удобный конечному пользователю код, относительно такового для OS/2 v1.10SE и OS/2 v1.20. Таков, в частности, весь код ядра и интерфейсов, относящийся к драйверам устройств.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260648"/>
            <a:ext cx="7642096" cy="640871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100" dirty="0" smtClean="0"/>
              <a:t>Пример процедуры установки принтера в ранних версиях OS/2:</a:t>
            </a:r>
          </a:p>
          <a:p>
            <a:pPr algn="just"/>
            <a:r>
              <a:rPr lang="ru-RU" sz="2100" dirty="0" smtClean="0"/>
              <a:t>установить драйверы устройства;</a:t>
            </a:r>
          </a:p>
          <a:p>
            <a:pPr algn="just"/>
            <a:r>
              <a:rPr lang="ru-RU" sz="2100" dirty="0" smtClean="0"/>
              <a:t>установить очередь принтера;</a:t>
            </a:r>
          </a:p>
          <a:p>
            <a:pPr algn="just"/>
            <a:r>
              <a:rPr lang="ru-RU" sz="2100" dirty="0" smtClean="0"/>
              <a:t>создать объект принтера;</a:t>
            </a:r>
          </a:p>
          <a:p>
            <a:pPr algn="just"/>
            <a:r>
              <a:rPr lang="ru-RU" sz="2100" dirty="0" smtClean="0"/>
              <a:t>сопоставить драйвер устройства с объектом принтера;</a:t>
            </a:r>
          </a:p>
          <a:p>
            <a:pPr algn="just"/>
            <a:r>
              <a:rPr lang="ru-RU" sz="2100" dirty="0" smtClean="0"/>
              <a:t>сопоставить очередь печати с объектом принтера;</a:t>
            </a:r>
          </a:p>
          <a:p>
            <a:pPr algn="just"/>
            <a:r>
              <a:rPr lang="ru-RU" sz="2100" dirty="0" smtClean="0"/>
              <a:t>настроить COM-порт для принтера, подключаемого к оному порту;</a:t>
            </a:r>
          </a:p>
          <a:p>
            <a:pPr algn="just"/>
            <a:r>
              <a:rPr lang="ru-RU" sz="2100" dirty="0" smtClean="0"/>
              <a:t>при помощи команды SPOOL переназначить принтер на желаемый порт;</a:t>
            </a:r>
          </a:p>
          <a:p>
            <a:pPr algn="just"/>
            <a:r>
              <a:rPr lang="ru-RU" sz="2100" dirty="0" smtClean="0"/>
              <a:t>определить опциональные параметры настройки принтера.</a:t>
            </a:r>
          </a:p>
          <a:p>
            <a:pPr algn="just"/>
            <a:r>
              <a:rPr lang="ru-RU" sz="2100" dirty="0" err="1" smtClean="0"/>
              <a:t>Microsoft</a:t>
            </a:r>
            <a:r>
              <a:rPr lang="ru-RU" sz="2100" dirty="0" smtClean="0"/>
              <a:t>, официально отказавшись от поддержки OS/2, продолжала внимательно следить за развитием этой операционной системы. Многие детали интерфейса OS/2 IBM и </a:t>
            </a:r>
            <a:r>
              <a:rPr lang="ru-RU" sz="2100" dirty="0" err="1" smtClean="0"/>
              <a:t>Microsoft</a:t>
            </a:r>
            <a:r>
              <a:rPr lang="ru-RU" sz="2100" dirty="0" smtClean="0"/>
              <a:t> перешли в новую ОС </a:t>
            </a:r>
            <a:r>
              <a:rPr lang="ru-RU" sz="2100" dirty="0" err="1" smtClean="0"/>
              <a:t>Microsoft</a:t>
            </a:r>
            <a:r>
              <a:rPr lang="ru-RU" sz="2100" dirty="0" smtClean="0"/>
              <a:t> — </a:t>
            </a:r>
            <a:r>
              <a:rPr lang="ru-RU" sz="2100" dirty="0" err="1" smtClean="0"/>
              <a:t>Windows</a:t>
            </a:r>
            <a:r>
              <a:rPr lang="ru-RU" sz="2100" dirty="0" smtClean="0"/>
              <a:t> 95.</a:t>
            </a:r>
          </a:p>
          <a:p>
            <a:pPr>
              <a:buNone/>
            </a:pPr>
            <a:endParaRPr lang="ru-RU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101</TotalTime>
  <Words>260</Words>
  <Application>Microsoft Office PowerPoint</Application>
  <PresentationFormat>Экран (4:3)</PresentationFormat>
  <Paragraphs>59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OS/2 — операционная система  фирмы IBM.</vt:lpstr>
      <vt:lpstr>История системы </vt:lpstr>
      <vt:lpstr>Версии </vt:lpstr>
      <vt:lpstr>Слайд 4</vt:lpstr>
      <vt:lpstr>Слайд 5</vt:lpstr>
      <vt:lpstr>Для операционной системы OS/2 2.0 была зарегистрирована торговая марка "Интегрирующая платформа"(The Integrating Platform). Это название напрямую намекало на уникальную возможность OS/2 2.0 исполнять существующие DOS.</vt:lpstr>
      <vt:lpstr>Слайд 7</vt:lpstr>
      <vt:lpstr>Соревнование с Windows </vt:lpstr>
      <vt:lpstr>Слайд 9</vt:lpstr>
      <vt:lpstr>Прекращение поддержки </vt:lpstr>
      <vt:lpstr>Слайд 11</vt:lpstr>
      <vt:lpstr>Области применения OS/2 </vt:lpstr>
      <vt:lpstr>Будущее OS/2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OS/2 — операционная система  фирмы IBM.</dc:title>
  <dc:creator>DNS</dc:creator>
  <cp:lastModifiedBy>DNS</cp:lastModifiedBy>
  <cp:revision>11</cp:revision>
  <dcterms:created xsi:type="dcterms:W3CDTF">2012-06-21T19:19:25Z</dcterms:created>
  <dcterms:modified xsi:type="dcterms:W3CDTF">2012-06-21T21:01:05Z</dcterms:modified>
</cp:coreProperties>
</file>