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5A61-9914-4E8D-9D20-1A972C5182C0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390BD-F1B8-4740-9D1E-DD937693B1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DF39-CAE5-4F2A-9546-A1F90D51E11E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13211-BE1F-4B68-BA11-B93846E81C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Siri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4786322"/>
            <a:ext cx="68580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>
                <a:effectLst>
                  <a:reflection blurRad="6350" stA="55000" endA="50" endPos="85000" dist="60007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Apple</a:t>
            </a:r>
            <a:r>
              <a:rPr lang="ru-RU" sz="8000" dirty="0">
                <a:effectLst>
                  <a:reflection blurRad="6350" stA="55000" endA="50" endPos="85000" dist="60007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sz="8000" dirty="0" err="1">
                <a:effectLst>
                  <a:reflection blurRad="6350" stA="55000" endA="50" endPos="85000" dist="60007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iOS</a:t>
            </a:r>
            <a:endParaRPr lang="ru-RU" sz="8000" dirty="0">
              <a:effectLst>
                <a:reflection blurRad="6350" stA="55000" endA="50" endPos="85000" dist="60007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14393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>
                  <a:reflection blurRad="6350" stA="55000" endA="300" endPos="45500" dir="5400000" sy="-100000" algn="bl" rotWithShape="0"/>
                </a:effectLst>
              </a:rPr>
              <a:t>Версия 2.xx</a:t>
            </a:r>
            <a:endParaRPr lang="ru-RU" sz="2000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ru-RU" sz="2000" b="1" dirty="0">
                <a:effectLst>
                  <a:reflection blurRad="6350" stA="55000" endA="300" endPos="45500" dir="5400000" sy="-100000" algn="bl" rotWithShape="0"/>
                </a:effectLst>
              </a:rPr>
              <a:t>2.0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 — 11 июля 2008 года, поддержка </a:t>
            </a:r>
            <a:r>
              <a:rPr lang="ru-RU" sz="20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 SDK и </a:t>
            </a:r>
            <a:r>
              <a:rPr lang="ru-RU" sz="2000" dirty="0" err="1">
                <a:effectLst>
                  <a:reflection blurRad="6350" stA="55000" endA="300" endPos="45500" dir="5400000" sy="-100000" algn="bl" rotWithShape="0"/>
                </a:effectLst>
              </a:rPr>
              <a:t>App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>
                <a:effectLst>
                  <a:reflection blurRad="6350" stA="55000" endA="300" endPos="45500" dir="5400000" sy="-100000" algn="bl" rotWithShape="0"/>
                </a:effectLst>
              </a:rPr>
              <a:t>Store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, 3G, </a:t>
            </a:r>
            <a:r>
              <a:rPr lang="ru-RU" sz="2000" dirty="0" smtClean="0">
                <a:effectLst>
                  <a:reflection blurRad="6350" stA="55000" endA="300" endPos="45500" dir="5400000" sy="-100000" algn="bl" rotWithShape="0"/>
                </a:effectLst>
              </a:rPr>
              <a:t>GPS</a:t>
            </a:r>
          </a:p>
          <a:p>
            <a:r>
              <a:rPr lang="ru-RU" sz="2000" b="1" dirty="0">
                <a:effectLst>
                  <a:reflection blurRad="6350" stA="55000" endA="300" endPos="45500" dir="5400000" sy="-100000" algn="bl" rotWithShape="0"/>
                </a:effectLst>
              </a:rPr>
              <a:t>2.1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 — сентябрь 2008 года.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снижение количества случаев </a:t>
            </a:r>
            <a:r>
              <a:rPr lang="ru-RU" sz="2000" dirty="0" err="1">
                <a:effectLst>
                  <a:reflection blurRad="6350" stA="55000" endA="300" endPos="45500" dir="5400000" sy="-100000" algn="bl" rotWithShape="0"/>
                </a:effectLst>
              </a:rPr>
              <a:t>недозвонов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 и разъединений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существенно улучшенная длительность работы батареи для большинства пользователей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 smtClean="0">
                <a:effectLst>
                  <a:reflection blurRad="6350" stA="55000" endA="300" endPos="45500" dir="5400000" sy="-100000" algn="bl" rotWithShape="0"/>
                </a:effectLst>
              </a:rPr>
              <a:t>• 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повышение уровня надежности в работе с электронной почтой, особенно при получении электронных сообщений в учетных записях POP и </a:t>
            </a:r>
            <a:r>
              <a:rPr lang="ru-RU" sz="2000" dirty="0" err="1">
                <a:effectLst>
                  <a:reflection blurRad="6350" stA="55000" endA="300" endPos="45500" dir="5400000" sy="-100000" algn="bl" rotWithShape="0"/>
                </a:effectLst>
              </a:rPr>
              <a:t>Exchange</a:t>
            </a: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более быстрая установка программ сторонних разработчиков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исправлены ошибки, приводящие к сбоям и зависаниям при наличии большого количества установленных программ сторонних разработчиков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улучшение производительности при отправке и получении сообщений SMS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более быстрая загрузка и поиск контактов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более точная индикация мощности сигнала 3G</a:t>
            </a:r>
            <a:b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000" dirty="0">
                <a:effectLst>
                  <a:reflection blurRad="6350" stA="55000" endA="300" endPos="45500" dir="5400000" sy="-100000" algn="bl" rotWithShape="0"/>
                </a:effectLst>
              </a:rPr>
              <a:t>• повторение предупреждения (до двух раз) о получении текстовых сообщений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na_1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571480"/>
            <a:ext cx="3595702" cy="539355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Версия 3.xx</a:t>
            </a:r>
            <a:endParaRPr lang="ru-RU" sz="2200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200" b="1" dirty="0" smtClean="0">
                <a:effectLst>
                  <a:reflection blurRad="6350" stA="55000" endA="300" endPos="45500" dir="5400000" sy="-100000" algn="bl" rotWithShape="0"/>
                </a:effectLst>
              </a:rPr>
              <a:t> 3.0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— 17 июня 2009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года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100 новых функций включая: вырезать/копировать/вставить, MMS,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Spotlight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Speak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Notes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возможность скачивать ТВ-шоу, музыкальные видео, фильмы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и аудиокниги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прямо на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Find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My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пересылку/удаление SMS и многое другое.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SDK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3.1.3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7E18) — 2 февраля 2010 года.</a:t>
            </a:r>
            <a:b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Более точное отображение уровня заряда батареи на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3GS.</a:t>
            </a:r>
            <a:b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Решена проблема запуска программ сторонних разработчиков.</a:t>
            </a:r>
            <a:b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Программы, где использовалась японская клавиатура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кана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больше не вылетают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3.2.1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7B405) — 15 июля 2010 года. Версия исключительно для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iPad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. Улучшена стабильность работы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Wi-Fi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effectLst>
                  <a:reflection blurRad="6350" stA="55000" endA="300" endPos="45500" dir="5400000" sy="-100000" algn="bl" rotWithShape="0"/>
                </a:effectLst>
              </a:rPr>
              <a:t> 3.2.2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7B500) — 11 августа 2010 года. Версия исключительно для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iPad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вышла одновременно с 4.0.2, устраняет ошибку с PDF.</a:t>
            </a:r>
          </a:p>
          <a:p>
            <a:pPr lvl="0"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,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642918"/>
            <a:ext cx="6976041" cy="51993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Версия 4.xx</a:t>
            </a:r>
            <a:endParaRPr lang="ru-RU" sz="2200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200" b="1" dirty="0" smtClean="0">
                <a:effectLst>
                  <a:reflection blurRad="6350" stA="55000" endA="300" endPos="45500" dir="5400000" sy="-100000" algn="bl" rotWithShape="0"/>
                </a:effectLst>
              </a:rPr>
              <a:t> 4.0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8A293) — 21 июня 2010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года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Более 100 новых функций и более 1500 новых </a:t>
            </a:r>
            <a:r>
              <a:rPr lang="ru-RU" sz="2200" u="sng" dirty="0">
                <a:effectLst>
                  <a:reflection blurRad="6350" stA="55000" endA="300" endPos="45500" dir="5400000" sy="-100000" algn="bl" rotWithShape="0"/>
                </a:effectLst>
              </a:rPr>
              <a:t>API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для разработчиков приложений. Совместима с </a:t>
            </a:r>
            <a:r>
              <a:rPr lang="ru-RU" sz="2200" u="sng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u="sng" dirty="0">
                <a:effectLst>
                  <a:reflection blurRad="6350" stA="55000" endA="300" endPos="45500" dir="5400000" sy="-100000" algn="bl" rotWithShape="0"/>
                </a:effectLst>
              </a:rPr>
              <a:t> 3G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 </a:t>
            </a:r>
            <a:r>
              <a:rPr lang="ru-RU" sz="2200" u="sng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u="sng" dirty="0">
                <a:effectLst>
                  <a:reflection blurRad="6350" stA="55000" endA="300" endPos="45500" dir="5400000" sy="-100000" algn="bl" rotWithShape="0"/>
                </a:effectLst>
              </a:rPr>
              <a:t> 3G S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4, </a:t>
            </a:r>
            <a:r>
              <a:rPr lang="ru-RU" sz="2200" u="sng" dirty="0" err="1">
                <a:effectLst>
                  <a:reflection blurRad="6350" stA="55000" endA="300" endPos="45500" dir="5400000" sy="-100000" algn="bl" rotWithShape="0"/>
                </a:effectLst>
              </a:rPr>
              <a:t>iPod</a:t>
            </a:r>
            <a:r>
              <a:rPr lang="ru-RU" sz="2200" u="sng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u="sng" dirty="0" err="1">
                <a:effectLst>
                  <a:reflection blurRad="6350" stA="55000" endA="300" endPos="45500" dir="5400000" sy="-100000" algn="bl" rotWithShape="0"/>
                </a:effectLst>
              </a:rPr>
              <a:t>Touch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второго, третьего и четвёртого поколений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4.1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8B117) — анонс 1 сентября 2010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года. 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Выход: 8 сентября 2010 года.</a:t>
            </a:r>
            <a:b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Исправлены ошибки: с сенсором приближённости, с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Bluetooth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с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производительностью на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3G и др. Добавлены: съемка HDR-фотографий, публикация HD-видео через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Wi-Fi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прокат сериалов,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Game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Center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Game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Center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только для 3GS и 4, HDR-фото только для 4)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4.3.5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8L1) - 25 июля 2011 года. Исправляет уязвимость системы безопасности, связанную с проверкой сертификатов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2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,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8604"/>
            <a:ext cx="4024330" cy="603649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929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Версия </a:t>
            </a:r>
            <a:r>
              <a:rPr lang="ru-RU" sz="2200" b="1" dirty="0" smtClean="0">
                <a:effectLst>
                  <a:reflection blurRad="6350" stA="55000" endA="300" endPos="45500" dir="5400000" sy="-100000" algn="bl" rotWithShape="0"/>
                </a:effectLst>
              </a:rPr>
              <a:t>5.xx</a:t>
            </a:r>
          </a:p>
          <a:p>
            <a:pPr>
              <a:buFont typeface="Arial" pitchFamily="34" charset="0"/>
              <a:buChar char="•"/>
            </a:pPr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b="1" dirty="0" smtClean="0">
                <a:effectLst>
                  <a:reflection blurRad="6350" stA="55000" endA="300" endPos="45500" dir="5400000" sy="-100000" algn="bl" rotWithShape="0"/>
                </a:effectLst>
              </a:rPr>
              <a:t>5.0 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9A405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)</a:t>
            </a:r>
            <a:r>
              <a:rPr lang="ru-RU" sz="2200" b="1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Объявлено 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о более чем 200 новых функциях, включая изменения в режиме оповещений, возможность обновления ПО без использования компьютера, программе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iMessage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, «натуральной» интеграции с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Twitter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и более 1500 новых API для разработчиков приложений. Совместима с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3GS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200" dirty="0" err="1" smtClean="0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 4,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iPhone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4S,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iPod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dirty="0" err="1" smtClean="0">
                <a:effectLst>
                  <a:reflection blurRad="6350" stA="55000" endA="300" endPos="45500" dir="5400000" sy="-100000" algn="bl" rotWithShape="0"/>
                </a:effectLst>
              </a:rPr>
              <a:t>Touch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третьего и четвёртого поколений, а также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iPad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всех поколений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200" b="1" dirty="0">
                <a:effectLst>
                  <a:reflection blurRad="6350" stA="55000" endA="300" endPos="45500" dir="5400000" sy="-100000" algn="bl" rotWithShape="0"/>
                </a:effectLst>
              </a:rPr>
              <a:t>5.1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 (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build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9B176) — новая версия операционной системы была анонсирована 7 марта 2012 года во время презентации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iPad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 3-го поколения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Поддержка японского языка для 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  <a:hlinkClick r:id="rId2" tooltip="Siri"/>
              </a:rPr>
              <a:t>Siri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; Фотографии теперь могут удаляться из </a:t>
            </a:r>
            <a:r>
              <a:rPr lang="ru-RU" sz="2200" dirty="0" err="1">
                <a:effectLst>
                  <a:reflection blurRad="6350" stA="55000" endA="300" endPos="45500" dir="5400000" sy="-100000" algn="bl" rotWithShape="0"/>
                </a:effectLst>
              </a:rPr>
              <a:t>Фотопотока</a:t>
            </a:r>
            <a:r>
              <a:rPr lang="ru-RU" sz="2200" dirty="0">
                <a:effectLst>
                  <a:reflection blurRad="6350" stA="55000" endA="300" endPos="45500" dir="5400000" sy="-100000" algn="bl" rotWithShape="0"/>
                </a:effectLst>
              </a:rPr>
              <a:t>; Значок доступа к камере теперь всегда виден на заблокированном экране; «Распознавание лиц» теперь выделяет все обнаруженные </a:t>
            </a:r>
            <a:r>
              <a:rPr lang="ru-RU" sz="2200" dirty="0" smtClean="0">
                <a:effectLst>
                  <a:reflection blurRad="6350" stA="55000" endA="300" endPos="45500" dir="5400000" sy="-100000" algn="bl" rotWithShape="0"/>
                </a:effectLst>
              </a:rPr>
              <a:t>лица.</a:t>
            </a:r>
            <a:endParaRPr lang="ru-RU" sz="22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,0,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" y="603250"/>
            <a:ext cx="7531100" cy="56515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,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433512"/>
            <a:ext cx="5715000" cy="39909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642918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Apple</a:t>
            </a:r>
            <a:r>
              <a:rPr lang="ru-RU" b="1" dirty="0" smtClean="0"/>
              <a:t> </a:t>
            </a:r>
            <a:r>
              <a:rPr lang="ru-RU" b="1" dirty="0" err="1" smtClean="0"/>
              <a:t>Inc</a:t>
            </a:r>
            <a:r>
              <a:rPr lang="ru-RU" b="1" dirty="0" smtClean="0"/>
              <a:t>. </a:t>
            </a:r>
            <a:r>
              <a:rPr lang="ru-RU" dirty="0" smtClean="0"/>
              <a:t>— американская корпорация, производитель персональных и планшетных компьютеров, </a:t>
            </a:r>
            <a:r>
              <a:rPr lang="ru-RU" dirty="0" err="1" smtClean="0"/>
              <a:t>аудиоплееров</a:t>
            </a:r>
            <a:r>
              <a:rPr lang="ru-RU" dirty="0" smtClean="0"/>
              <a:t>, телефонов, программного обеспечения. Один из пионеров в области персональных компьютеров и современных многозадачных операционных систем с графическим интерфейсом. </a:t>
            </a:r>
            <a:endParaRPr lang="ru-RU" dirty="0"/>
          </a:p>
        </p:txBody>
      </p:sp>
      <p:pic>
        <p:nvPicPr>
          <p:cNvPr id="6" name="Рисунок 5" descr="+hold+kjeft+du+jobber+i+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357430"/>
            <a:ext cx="6382512" cy="358444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3867005" cy="57768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7686" y="500042"/>
            <a:ext cx="4357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Apple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iOS</a:t>
            </a:r>
            <a:r>
              <a:rPr lang="ru-RU" sz="2400" b="1" dirty="0" smtClean="0"/>
              <a:t> </a:t>
            </a:r>
            <a:r>
              <a:rPr lang="ru-RU" sz="2400" i="1" dirty="0" smtClean="0"/>
              <a:t>(до 2010 года известная как </a:t>
            </a:r>
            <a:r>
              <a:rPr lang="ru-RU" sz="2400" i="1" dirty="0" err="1" smtClean="0"/>
              <a:t>iPhone</a:t>
            </a:r>
            <a:r>
              <a:rPr lang="ru-RU" sz="2400" i="1" dirty="0" smtClean="0"/>
              <a:t> OS) — мобильная операционная система, разработанная американской компанией </a:t>
            </a:r>
            <a:r>
              <a:rPr lang="ru-RU" sz="2400" i="1" dirty="0" err="1" smtClean="0"/>
              <a:t>Apple</a:t>
            </a:r>
            <a:r>
              <a:rPr lang="ru-RU" sz="2400" i="1" dirty="0" smtClean="0"/>
              <a:t> на основе </a:t>
            </a:r>
            <a:r>
              <a:rPr lang="ru-RU" sz="2400" i="1" dirty="0" err="1" smtClean="0"/>
              <a:t>Mac</a:t>
            </a:r>
            <a:r>
              <a:rPr lang="ru-RU" sz="2400" i="1" dirty="0" smtClean="0"/>
              <a:t> OS X первоначально для </a:t>
            </a:r>
            <a:r>
              <a:rPr lang="ru-RU" sz="2400" i="1" dirty="0" err="1" smtClean="0"/>
              <a:t>iPhone</a:t>
            </a:r>
            <a:r>
              <a:rPr lang="ru-RU" sz="2400" i="1" dirty="0" smtClean="0"/>
              <a:t>, а затем расширена для поддержки таких мобильных устройств, как </a:t>
            </a:r>
            <a:r>
              <a:rPr lang="ru-RU" sz="2400" i="1" dirty="0" err="1" smtClean="0"/>
              <a:t>Apple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iPod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Touch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iPad</a:t>
            </a:r>
            <a:r>
              <a:rPr lang="ru-RU" sz="2400" i="1" dirty="0" smtClean="0"/>
              <a:t> и </a:t>
            </a:r>
            <a:r>
              <a:rPr lang="ru-RU" sz="2400" i="1" dirty="0" err="1" smtClean="0"/>
              <a:t>Apple</a:t>
            </a:r>
            <a:r>
              <a:rPr lang="ru-RU" sz="2400" i="1" dirty="0" smtClean="0"/>
              <a:t> TV. </a:t>
            </a:r>
            <a:r>
              <a:rPr lang="ru-RU" sz="2400" i="1" dirty="0" err="1" smtClean="0"/>
              <a:t>Apple</a:t>
            </a:r>
            <a:r>
              <a:rPr lang="ru-RU" sz="2400" i="1" dirty="0" smtClean="0"/>
              <a:t> не лицензирует </a:t>
            </a:r>
            <a:r>
              <a:rPr lang="ru-RU" sz="2400" i="1" dirty="0" err="1" smtClean="0"/>
              <a:t>iOS</a:t>
            </a:r>
            <a:r>
              <a:rPr lang="ru-RU" sz="2400" i="1" dirty="0" smtClean="0"/>
              <a:t> для установки на стороннее оборудование.</a:t>
            </a:r>
            <a:endParaRPr lang="ru-RU" sz="24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5363307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3FF09174EDCBAF508DF0815ECA73AA13E66A96D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85728"/>
            <a:ext cx="6286524" cy="628652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pod-touch-4th-gen-20100901020112522-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770" y="1"/>
            <a:ext cx="5130674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Входит в семейство операционных систем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Apple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OS X, к которому также относится и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Mac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OS X — операционная система для настольных и мобильных компьютеров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Apple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. </a:t>
            </a:r>
          </a:p>
          <a:p>
            <a:endParaRPr lang="ru-RU" sz="2400" i="1" dirty="0"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  В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Apple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iOS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используется ядро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Darwin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(основанное на микроядре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Mach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), содержащее код как самой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Apple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, так и код, полученный от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NeXTSTEP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и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FreeBSD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endParaRPr lang="ru-RU" sz="2400" i="1" dirty="0" smtClean="0">
              <a:effectLst>
                <a:reflection blurRad="6350" stA="55000" endA="300" endPos="45500" dir="5400000" sy="-100000" algn="bl" rotWithShape="0"/>
              </a:effectLst>
            </a:endParaRPr>
          </a:p>
          <a:p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iOS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имеет четыре слоя абстракции: ядро ОС, сервисы ядра,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Media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и API (программный интерфейс)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Cocoa</a:t>
            </a:r>
            <a:r>
              <a:rPr lang="ru-RU" sz="2400" i="1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i="1" dirty="0" err="1" smtClean="0">
                <a:effectLst>
                  <a:reflection blurRad="6350" stA="55000" endA="300" endPos="45500" dir="5400000" sy="-100000" algn="bl" rotWithShape="0"/>
                </a:effectLst>
              </a:rPr>
              <a:t>Touch</a:t>
            </a:r>
            <a:endParaRPr lang="ru-RU" sz="2400" i="1" dirty="0" smtClean="0"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ru-RU" sz="2400" i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00105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/>
              <a:t>История версий</a:t>
            </a:r>
          </a:p>
          <a:p>
            <a:r>
              <a:rPr lang="ru-RU" sz="2400" b="1" dirty="0" smtClean="0"/>
              <a:t>Версия </a:t>
            </a:r>
            <a:r>
              <a:rPr lang="ru-RU" sz="2400" b="1" dirty="0"/>
              <a:t>1.xx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1.0</a:t>
            </a:r>
            <a:r>
              <a:rPr lang="ru-RU" sz="2400" dirty="0"/>
              <a:t> — июнь 2007 года, первая версия </a:t>
            </a:r>
            <a:r>
              <a:rPr lang="ru-RU" sz="2400" dirty="0" smtClean="0"/>
              <a:t>системы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1.0.1</a:t>
            </a:r>
            <a:r>
              <a:rPr lang="ru-RU" sz="2400" dirty="0" smtClean="0"/>
              <a:t> Повышение </a:t>
            </a:r>
            <a:r>
              <a:rPr lang="ru-RU" sz="2400" dirty="0" err="1" smtClean="0"/>
              <a:t>безопосности</a:t>
            </a:r>
            <a:r>
              <a:rPr lang="ru-RU" sz="2400" dirty="0" smtClean="0"/>
              <a:t> браузера </a:t>
            </a:r>
            <a:r>
              <a:rPr lang="en-US" sz="2400" dirty="0" smtClean="0"/>
              <a:t>Safari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</a:t>
            </a:r>
            <a:r>
              <a:rPr lang="en-US" sz="2400" b="1" dirty="0" smtClean="0"/>
              <a:t>1.1</a:t>
            </a:r>
            <a:r>
              <a:rPr lang="en-US" sz="2400" dirty="0" smtClean="0"/>
              <a:t> </a:t>
            </a:r>
            <a:r>
              <a:rPr lang="ru-RU" sz="2400" dirty="0"/>
              <a:t>Поддержка </a:t>
            </a:r>
            <a:r>
              <a:rPr lang="en-US" sz="2400" dirty="0" smtClean="0"/>
              <a:t>Pod touch 1G</a:t>
            </a:r>
            <a:r>
              <a:rPr lang="ru-RU" sz="2400" dirty="0" smtClean="0"/>
              <a:t> </a:t>
            </a:r>
            <a:r>
              <a:rPr lang="ru-RU" sz="2400" dirty="0"/>
              <a:t>Иконка </a:t>
            </a:r>
            <a:r>
              <a:rPr lang="en-US" sz="2400" dirty="0" smtClean="0"/>
              <a:t>iTunes</a:t>
            </a:r>
            <a:r>
              <a:rPr lang="ru-RU" sz="2400" dirty="0"/>
              <a:t> на рабочем </a:t>
            </a:r>
            <a:r>
              <a:rPr lang="ru-RU" sz="2400" dirty="0" smtClean="0"/>
              <a:t>столе</a:t>
            </a:r>
            <a:endParaRPr lang="en-US" sz="2400" dirty="0" smtClean="0"/>
          </a:p>
          <a:p>
            <a:r>
              <a:rPr lang="ru-RU" sz="2400" i="1" dirty="0" smtClean="0"/>
              <a:t>В последующих разработках были исправлены: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Поддержка </a:t>
            </a:r>
            <a:r>
              <a:rPr lang="ru-RU" sz="2400" dirty="0"/>
              <a:t>ТВ-выхода.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Возможность </a:t>
            </a:r>
            <a:r>
              <a:rPr lang="ru-RU" sz="2400" dirty="0"/>
              <a:t>отключения GPRS/EDGE</a:t>
            </a:r>
            <a:r>
              <a:rPr lang="ru-RU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Интерфейс </a:t>
            </a:r>
            <a:r>
              <a:rPr lang="ru-RU" sz="2400" dirty="0"/>
              <a:t>и клавиатура, кроме английского, поддерживают другие мировые языки</a:t>
            </a:r>
            <a:r>
              <a:rPr lang="ru-RU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Количество </a:t>
            </a:r>
            <a:r>
              <a:rPr lang="ru-RU" sz="2400" dirty="0"/>
              <a:t>сохраняемых SMS-сообщений увеличено с 1000 до 75 000</a:t>
            </a:r>
            <a:r>
              <a:rPr lang="ru-RU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Добавлены приложения такие как погода, карты.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b="1" dirty="0"/>
              <a:t>1.1.5</a:t>
            </a:r>
            <a:r>
              <a:rPr lang="ru-RU" sz="2400" dirty="0"/>
              <a:t> — июль 2008 года. Только для </a:t>
            </a:r>
            <a:r>
              <a:rPr lang="ru-RU" sz="2400" dirty="0" err="1"/>
              <a:t>iPod</a:t>
            </a:r>
            <a:r>
              <a:rPr lang="ru-RU" sz="2400" dirty="0"/>
              <a:t> </a:t>
            </a:r>
            <a:r>
              <a:rPr lang="ru-RU" sz="2400" dirty="0" err="1"/>
              <a:t>Touch</a:t>
            </a:r>
            <a:r>
              <a:rPr lang="ru-RU" sz="2400" dirty="0"/>
              <a:t>. Улучшена безопасность для тех, кто не пожелал платить за обновление на </a:t>
            </a:r>
            <a:r>
              <a:rPr lang="ru-RU" sz="2400" dirty="0" smtClean="0"/>
              <a:t>2.0                                                  </a:t>
            </a:r>
            <a:endParaRPr lang="ru-RU" sz="2400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,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4064000" cy="6096000"/>
          </a:xfrm>
          <a:prstGeom prst="rect">
            <a:avLst/>
          </a:prstGeom>
        </p:spPr>
      </p:pic>
      <p:pic>
        <p:nvPicPr>
          <p:cNvPr id="4" name="Рисунок 3" descr="05461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28"/>
            <a:ext cx="4064000" cy="6096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227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Сарсембай</dc:creator>
  <cp:lastModifiedBy>Сарсембай</cp:lastModifiedBy>
  <cp:revision>29</cp:revision>
  <dcterms:created xsi:type="dcterms:W3CDTF">2012-03-22T18:09:07Z</dcterms:created>
  <dcterms:modified xsi:type="dcterms:W3CDTF">2012-03-22T22:59:45Z</dcterms:modified>
</cp:coreProperties>
</file>