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2"/>
  </p:sldMasterIdLst>
  <p:notesMasterIdLst>
    <p:notesMasterId r:id="rId11"/>
  </p:notesMasterIdLst>
  <p:handoutMasterIdLst>
    <p:handoutMasterId r:id="rId12"/>
  </p:handoutMasterIdLst>
  <p:sldIdLst>
    <p:sldId id="256" r:id="rId3"/>
    <p:sldId id="257" r:id="rId4"/>
    <p:sldId id="270" r:id="rId5"/>
    <p:sldId id="271" r:id="rId6"/>
    <p:sldId id="272" r:id="rId7"/>
    <p:sldId id="273" r:id="rId8"/>
    <p:sldId id="274" r:id="rId9"/>
    <p:sldId id="258" r:id="rId10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200">
          <p15:clr>
            <a:srgbClr val="A4A3A4"/>
          </p15:clr>
        </p15:guide>
        <p15:guide id="3" orient="horz" pos="3888">
          <p15:clr>
            <a:srgbClr val="A4A3A4"/>
          </p15:clr>
        </p15:guide>
        <p15:guide id="4" orient="horz" pos="2880">
          <p15:clr>
            <a:srgbClr val="A4A3A4"/>
          </p15:clr>
        </p15:guide>
        <p15:guide id="5" orient="horz" pos="3216">
          <p15:clr>
            <a:srgbClr val="A4A3A4"/>
          </p15:clr>
        </p15:guide>
        <p15:guide id="6" orient="horz" pos="816">
          <p15:clr>
            <a:srgbClr val="A4A3A4"/>
          </p15:clr>
        </p15:guide>
        <p15:guide id="7" orient="horz" pos="175">
          <p15:clr>
            <a:srgbClr val="A4A3A4"/>
          </p15:clr>
        </p15:guide>
        <p15:guide id="8" pos="3839">
          <p15:clr>
            <a:srgbClr val="A4A3A4"/>
          </p15:clr>
        </p15:guide>
        <p15:guide id="9" pos="959">
          <p15:clr>
            <a:srgbClr val="A4A3A4"/>
          </p15:clr>
        </p15:guide>
        <p15:guide id="10" pos="6719">
          <p15:clr>
            <a:srgbClr val="A4A3A4"/>
          </p15:clr>
        </p15:guide>
        <p15:guide id="11" pos="6143">
          <p15:clr>
            <a:srgbClr val="A4A3A4"/>
          </p15:clr>
        </p15:guide>
        <p15:guide id="12" pos="283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6E25E649-3F16-4E02-A733-19D2CDBF48F0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>
      <p:cViewPr varScale="1">
        <p:scale>
          <a:sx n="74" d="100"/>
          <a:sy n="74" d="100"/>
        </p:scale>
        <p:origin x="582" y="72"/>
      </p:cViewPr>
      <p:guideLst>
        <p:guide orient="horz" pos="2160"/>
        <p:guide orient="horz" pos="1200"/>
        <p:guide orient="horz" pos="3888"/>
        <p:guide orient="horz" pos="2880"/>
        <p:guide orient="horz" pos="3216"/>
        <p:guide orient="horz" pos="816"/>
        <p:guide orient="horz" pos="175"/>
        <p:guide pos="3839"/>
        <p:guide pos="959"/>
        <p:guide pos="6719"/>
        <p:guide pos="6143"/>
        <p:guide pos="2831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55" d="100"/>
          <a:sy n="55" d="100"/>
        </p:scale>
        <p:origin x="3072" y="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1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CC44BE0-FBBE-4EED-BCC4-07B63A3BEC00}" type="doc">
      <dgm:prSet loTypeId="urn:microsoft.com/office/officeart/2005/8/layout/equation2" loCatId="process" qsTypeId="urn:microsoft.com/office/officeart/2005/8/quickstyle/simple1" qsCatId="simple" csTypeId="urn:microsoft.com/office/officeart/2005/8/colors/accent1_2" csCatId="accent1" phldr="1"/>
      <dgm:spPr/>
    </dgm:pt>
    <dgm:pt modelId="{06A4DC49-FDE1-4D5B-A3F7-B7E0B8A4C83D}">
      <dgm:prSet phldrT="[Текст]" custT="1"/>
      <dgm:spPr/>
      <dgm:t>
        <a:bodyPr/>
        <a:lstStyle/>
        <a:p>
          <a:r>
            <a:rPr lang="ru-RU" sz="1400" b="1" i="0" dirty="0" smtClean="0"/>
            <a:t>Развивающие формы оздоровительной работы</a:t>
          </a:r>
          <a:endParaRPr lang="ru-RU" sz="1400" i="0" dirty="0"/>
        </a:p>
      </dgm:t>
    </dgm:pt>
    <dgm:pt modelId="{796E609A-0440-4C68-85C5-A930AF87FEE5}" type="parTrans" cxnId="{EE342F9D-A41E-44BB-8A9A-75D6344553ED}">
      <dgm:prSet/>
      <dgm:spPr/>
      <dgm:t>
        <a:bodyPr/>
        <a:lstStyle/>
        <a:p>
          <a:endParaRPr lang="ru-RU"/>
        </a:p>
      </dgm:t>
    </dgm:pt>
    <dgm:pt modelId="{4D76E56A-34D1-45CF-A8EE-ACDD09AA8110}" type="sibTrans" cxnId="{EE342F9D-A41E-44BB-8A9A-75D6344553ED}">
      <dgm:prSet/>
      <dgm:spPr/>
      <dgm:t>
        <a:bodyPr/>
        <a:lstStyle/>
        <a:p>
          <a:endParaRPr lang="ru-RU"/>
        </a:p>
      </dgm:t>
    </dgm:pt>
    <dgm:pt modelId="{F7BD4DA8-BDA8-4D95-A765-5FC115995333}">
      <dgm:prSet phldrT="[Текст]" custT="1"/>
      <dgm:spPr/>
      <dgm:t>
        <a:bodyPr/>
        <a:lstStyle/>
        <a:p>
          <a:r>
            <a:rPr lang="ru-RU" sz="1400" b="1" i="0" dirty="0" smtClean="0"/>
            <a:t>Приобщение детей к физической культуре</a:t>
          </a:r>
          <a:endParaRPr lang="ru-RU" sz="1400" i="0" dirty="0"/>
        </a:p>
      </dgm:t>
    </dgm:pt>
    <dgm:pt modelId="{D76D5E83-1EFD-4A6B-9FA6-C1FB4EB44507}" type="parTrans" cxnId="{98D20229-1B42-4B30-9F82-CD005527FF17}">
      <dgm:prSet/>
      <dgm:spPr/>
      <dgm:t>
        <a:bodyPr/>
        <a:lstStyle/>
        <a:p>
          <a:endParaRPr lang="ru-RU"/>
        </a:p>
      </dgm:t>
    </dgm:pt>
    <dgm:pt modelId="{CB96F116-6CB8-47CF-B2DC-6F63CA8B2A0C}" type="sibTrans" cxnId="{98D20229-1B42-4B30-9F82-CD005527FF17}">
      <dgm:prSet/>
      <dgm:spPr/>
      <dgm:t>
        <a:bodyPr/>
        <a:lstStyle/>
        <a:p>
          <a:endParaRPr lang="ru-RU"/>
        </a:p>
      </dgm:t>
    </dgm:pt>
    <dgm:pt modelId="{E31C54D9-6EF3-484B-ADAD-75BECDCC6FEC}">
      <dgm:prSet phldrT="[Текст]"/>
      <dgm:spPr/>
      <dgm:t>
        <a:bodyPr/>
        <a:lstStyle/>
        <a:p>
          <a:r>
            <a:rPr lang="ru-RU" b="1" u="none" dirty="0" smtClean="0"/>
            <a:t>Направления оздоровительно – развивающей работы</a:t>
          </a:r>
          <a:endParaRPr lang="ru-RU" u="none" dirty="0"/>
        </a:p>
      </dgm:t>
    </dgm:pt>
    <dgm:pt modelId="{6D79A9B4-8268-4491-A345-ED17D0DB5CCF}" type="parTrans" cxnId="{C6599D52-C2A3-4D7F-BDB1-C7E4F2DBB719}">
      <dgm:prSet/>
      <dgm:spPr/>
      <dgm:t>
        <a:bodyPr/>
        <a:lstStyle/>
        <a:p>
          <a:endParaRPr lang="ru-RU"/>
        </a:p>
      </dgm:t>
    </dgm:pt>
    <dgm:pt modelId="{50D79F85-5380-465C-9259-38EE842F89C3}" type="sibTrans" cxnId="{C6599D52-C2A3-4D7F-BDB1-C7E4F2DBB719}">
      <dgm:prSet/>
      <dgm:spPr/>
      <dgm:t>
        <a:bodyPr/>
        <a:lstStyle/>
        <a:p>
          <a:endParaRPr lang="ru-RU"/>
        </a:p>
      </dgm:t>
    </dgm:pt>
    <dgm:pt modelId="{1780CF66-315B-4221-838F-87C6EB805B09}" type="pres">
      <dgm:prSet presAssocID="{FCC44BE0-FBBE-4EED-BCC4-07B63A3BEC00}" presName="Name0" presStyleCnt="0">
        <dgm:presLayoutVars>
          <dgm:dir/>
          <dgm:resizeHandles val="exact"/>
        </dgm:presLayoutVars>
      </dgm:prSet>
      <dgm:spPr/>
    </dgm:pt>
    <dgm:pt modelId="{20D88131-8846-4797-9213-4AF3D1DF3116}" type="pres">
      <dgm:prSet presAssocID="{FCC44BE0-FBBE-4EED-BCC4-07B63A3BEC00}" presName="vNodes" presStyleCnt="0"/>
      <dgm:spPr/>
    </dgm:pt>
    <dgm:pt modelId="{62B9A950-4FE7-4C39-AA65-82B6098EB5E9}" type="pres">
      <dgm:prSet presAssocID="{06A4DC49-FDE1-4D5B-A3F7-B7E0B8A4C83D}" presName="node" presStyleLbl="node1" presStyleIdx="0" presStyleCnt="3" custLinFactNeighborX="-483" custLinFactNeighborY="-2774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0B880C6-5406-43C3-88F1-E7F94F8C03BF}" type="pres">
      <dgm:prSet presAssocID="{4D76E56A-34D1-45CF-A8EE-ACDD09AA8110}" presName="spacerT" presStyleCnt="0"/>
      <dgm:spPr/>
    </dgm:pt>
    <dgm:pt modelId="{BD167D66-03E3-43FB-88C7-324CE48281D1}" type="pres">
      <dgm:prSet presAssocID="{4D76E56A-34D1-45CF-A8EE-ACDD09AA8110}" presName="sibTrans" presStyleLbl="sibTrans2D1" presStyleIdx="0" presStyleCnt="2"/>
      <dgm:spPr/>
      <dgm:t>
        <a:bodyPr/>
        <a:lstStyle/>
        <a:p>
          <a:endParaRPr lang="ru-RU"/>
        </a:p>
      </dgm:t>
    </dgm:pt>
    <dgm:pt modelId="{08D25ADB-27C7-4A41-B240-D55B786A33DB}" type="pres">
      <dgm:prSet presAssocID="{4D76E56A-34D1-45CF-A8EE-ACDD09AA8110}" presName="spacerB" presStyleCnt="0"/>
      <dgm:spPr/>
    </dgm:pt>
    <dgm:pt modelId="{4E27CB52-CE07-461D-8471-ED2CC684F149}" type="pres">
      <dgm:prSet presAssocID="{F7BD4DA8-BDA8-4D95-A765-5FC115995333}" presName="node" presStyleLbl="node1" presStyleIdx="1" presStyleCnt="3" custLinFactNeighborX="-483" custLinFactNeighborY="-2774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B11A04A-CC6C-40C8-B6E6-85715E49E912}" type="pres">
      <dgm:prSet presAssocID="{FCC44BE0-FBBE-4EED-BCC4-07B63A3BEC00}" presName="sibTransLast" presStyleLbl="sibTrans2D1" presStyleIdx="1" presStyleCnt="2"/>
      <dgm:spPr/>
      <dgm:t>
        <a:bodyPr/>
        <a:lstStyle/>
        <a:p>
          <a:endParaRPr lang="ru-RU"/>
        </a:p>
      </dgm:t>
    </dgm:pt>
    <dgm:pt modelId="{B881AE5F-AD36-4FF0-ABF0-B31AB4B509C5}" type="pres">
      <dgm:prSet presAssocID="{FCC44BE0-FBBE-4EED-BCC4-07B63A3BEC00}" presName="connectorText" presStyleLbl="sibTrans2D1" presStyleIdx="1" presStyleCnt="2"/>
      <dgm:spPr/>
      <dgm:t>
        <a:bodyPr/>
        <a:lstStyle/>
        <a:p>
          <a:endParaRPr lang="ru-RU"/>
        </a:p>
      </dgm:t>
    </dgm:pt>
    <dgm:pt modelId="{3915A2EA-73C5-4C33-BA6A-9BA105766CF5}" type="pres">
      <dgm:prSet presAssocID="{FCC44BE0-FBBE-4EED-BCC4-07B63A3BEC00}" presName="las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E342F9D-A41E-44BB-8A9A-75D6344553ED}" srcId="{FCC44BE0-FBBE-4EED-BCC4-07B63A3BEC00}" destId="{06A4DC49-FDE1-4D5B-A3F7-B7E0B8A4C83D}" srcOrd="0" destOrd="0" parTransId="{796E609A-0440-4C68-85C5-A930AF87FEE5}" sibTransId="{4D76E56A-34D1-45CF-A8EE-ACDD09AA8110}"/>
    <dgm:cxn modelId="{C6599D52-C2A3-4D7F-BDB1-C7E4F2DBB719}" srcId="{FCC44BE0-FBBE-4EED-BCC4-07B63A3BEC00}" destId="{E31C54D9-6EF3-484B-ADAD-75BECDCC6FEC}" srcOrd="2" destOrd="0" parTransId="{6D79A9B4-8268-4491-A345-ED17D0DB5CCF}" sibTransId="{50D79F85-5380-465C-9259-38EE842F89C3}"/>
    <dgm:cxn modelId="{98D20229-1B42-4B30-9F82-CD005527FF17}" srcId="{FCC44BE0-FBBE-4EED-BCC4-07B63A3BEC00}" destId="{F7BD4DA8-BDA8-4D95-A765-5FC115995333}" srcOrd="1" destOrd="0" parTransId="{D76D5E83-1EFD-4A6B-9FA6-C1FB4EB44507}" sibTransId="{CB96F116-6CB8-47CF-B2DC-6F63CA8B2A0C}"/>
    <dgm:cxn modelId="{3433AF09-A317-423E-80AB-EDEAA70D240B}" type="presOf" srcId="{CB96F116-6CB8-47CF-B2DC-6F63CA8B2A0C}" destId="{B881AE5F-AD36-4FF0-ABF0-B31AB4B509C5}" srcOrd="1" destOrd="0" presId="urn:microsoft.com/office/officeart/2005/8/layout/equation2"/>
    <dgm:cxn modelId="{A5343871-E562-4BA0-8AE3-2B9728A2A0BA}" type="presOf" srcId="{FCC44BE0-FBBE-4EED-BCC4-07B63A3BEC00}" destId="{1780CF66-315B-4221-838F-87C6EB805B09}" srcOrd="0" destOrd="0" presId="urn:microsoft.com/office/officeart/2005/8/layout/equation2"/>
    <dgm:cxn modelId="{6A14E7DD-83B7-4B14-8C2B-EBA8C9BEF553}" type="presOf" srcId="{06A4DC49-FDE1-4D5B-A3F7-B7E0B8A4C83D}" destId="{62B9A950-4FE7-4C39-AA65-82B6098EB5E9}" srcOrd="0" destOrd="0" presId="urn:microsoft.com/office/officeart/2005/8/layout/equation2"/>
    <dgm:cxn modelId="{7FFFC6C9-EC85-4D9E-AFF8-2236490D983B}" type="presOf" srcId="{4D76E56A-34D1-45CF-A8EE-ACDD09AA8110}" destId="{BD167D66-03E3-43FB-88C7-324CE48281D1}" srcOrd="0" destOrd="0" presId="urn:microsoft.com/office/officeart/2005/8/layout/equation2"/>
    <dgm:cxn modelId="{B46B4105-F1F2-43BF-9F85-88EA9170DC11}" type="presOf" srcId="{F7BD4DA8-BDA8-4D95-A765-5FC115995333}" destId="{4E27CB52-CE07-461D-8471-ED2CC684F149}" srcOrd="0" destOrd="0" presId="urn:microsoft.com/office/officeart/2005/8/layout/equation2"/>
    <dgm:cxn modelId="{EC3ACD29-5DFE-4FAB-AF0A-9D3EF1881123}" type="presOf" srcId="{E31C54D9-6EF3-484B-ADAD-75BECDCC6FEC}" destId="{3915A2EA-73C5-4C33-BA6A-9BA105766CF5}" srcOrd="0" destOrd="0" presId="urn:microsoft.com/office/officeart/2005/8/layout/equation2"/>
    <dgm:cxn modelId="{257A9CCC-CEFE-4224-94F6-9388A0E8937C}" type="presOf" srcId="{CB96F116-6CB8-47CF-B2DC-6F63CA8B2A0C}" destId="{8B11A04A-CC6C-40C8-B6E6-85715E49E912}" srcOrd="0" destOrd="0" presId="urn:microsoft.com/office/officeart/2005/8/layout/equation2"/>
    <dgm:cxn modelId="{4DB0EF98-0629-4CFB-9D30-FDFE3A837D0F}" type="presParOf" srcId="{1780CF66-315B-4221-838F-87C6EB805B09}" destId="{20D88131-8846-4797-9213-4AF3D1DF3116}" srcOrd="0" destOrd="0" presId="urn:microsoft.com/office/officeart/2005/8/layout/equation2"/>
    <dgm:cxn modelId="{30F7B1DB-E81A-4CA1-BE4E-1D2750D3AABE}" type="presParOf" srcId="{20D88131-8846-4797-9213-4AF3D1DF3116}" destId="{62B9A950-4FE7-4C39-AA65-82B6098EB5E9}" srcOrd="0" destOrd="0" presId="urn:microsoft.com/office/officeart/2005/8/layout/equation2"/>
    <dgm:cxn modelId="{3AF32B71-730C-46D0-A09F-B4CF57817594}" type="presParOf" srcId="{20D88131-8846-4797-9213-4AF3D1DF3116}" destId="{00B880C6-5406-43C3-88F1-E7F94F8C03BF}" srcOrd="1" destOrd="0" presId="urn:microsoft.com/office/officeart/2005/8/layout/equation2"/>
    <dgm:cxn modelId="{B58ECAEE-B1B6-44CF-A6B1-A12182D64875}" type="presParOf" srcId="{20D88131-8846-4797-9213-4AF3D1DF3116}" destId="{BD167D66-03E3-43FB-88C7-324CE48281D1}" srcOrd="2" destOrd="0" presId="urn:microsoft.com/office/officeart/2005/8/layout/equation2"/>
    <dgm:cxn modelId="{377CAEA0-8EC6-43E4-9AC2-6D40F36D5818}" type="presParOf" srcId="{20D88131-8846-4797-9213-4AF3D1DF3116}" destId="{08D25ADB-27C7-4A41-B240-D55B786A33DB}" srcOrd="3" destOrd="0" presId="urn:microsoft.com/office/officeart/2005/8/layout/equation2"/>
    <dgm:cxn modelId="{B35971AC-8164-46F9-B96E-ECAED1789958}" type="presParOf" srcId="{20D88131-8846-4797-9213-4AF3D1DF3116}" destId="{4E27CB52-CE07-461D-8471-ED2CC684F149}" srcOrd="4" destOrd="0" presId="urn:microsoft.com/office/officeart/2005/8/layout/equation2"/>
    <dgm:cxn modelId="{6133CD4F-7705-4299-9503-4D9FFFEBD84B}" type="presParOf" srcId="{1780CF66-315B-4221-838F-87C6EB805B09}" destId="{8B11A04A-CC6C-40C8-B6E6-85715E49E912}" srcOrd="1" destOrd="0" presId="urn:microsoft.com/office/officeart/2005/8/layout/equation2"/>
    <dgm:cxn modelId="{7D41DDCB-3D37-4D56-8DF0-98F63EC9B9F5}" type="presParOf" srcId="{8B11A04A-CC6C-40C8-B6E6-85715E49E912}" destId="{B881AE5F-AD36-4FF0-ABF0-B31AB4B509C5}" srcOrd="0" destOrd="0" presId="urn:microsoft.com/office/officeart/2005/8/layout/equation2"/>
    <dgm:cxn modelId="{815327B7-76C3-4362-85BA-8A0A8D66D5C5}" type="presParOf" srcId="{1780CF66-315B-4221-838F-87C6EB805B09}" destId="{3915A2EA-73C5-4C33-BA6A-9BA105766CF5}" srcOrd="2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B9A950-4FE7-4C39-AA65-82B6098EB5E9}">
      <dsp:nvSpPr>
        <dsp:cNvPr id="0" name=""/>
        <dsp:cNvSpPr/>
      </dsp:nvSpPr>
      <dsp:spPr>
        <a:xfrm>
          <a:off x="89343" y="0"/>
          <a:ext cx="1905469" cy="190546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i="0" kern="1200" dirty="0" smtClean="0"/>
            <a:t>Развивающие формы оздоровительной работы</a:t>
          </a:r>
          <a:endParaRPr lang="ru-RU" sz="1400" i="0" kern="1200" dirty="0"/>
        </a:p>
      </dsp:txBody>
      <dsp:txXfrm>
        <a:off x="368392" y="279049"/>
        <a:ext cx="1347371" cy="1347371"/>
      </dsp:txXfrm>
    </dsp:sp>
    <dsp:sp modelId="{BD167D66-03E3-43FB-88C7-324CE48281D1}">
      <dsp:nvSpPr>
        <dsp:cNvPr id="0" name=""/>
        <dsp:cNvSpPr/>
      </dsp:nvSpPr>
      <dsp:spPr>
        <a:xfrm>
          <a:off x="498695" y="2062013"/>
          <a:ext cx="1105172" cy="1105172"/>
        </a:xfrm>
        <a:prstGeom prst="mathPl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/>
        </a:p>
      </dsp:txBody>
      <dsp:txXfrm>
        <a:off x="645186" y="2484631"/>
        <a:ext cx="812190" cy="259936"/>
      </dsp:txXfrm>
    </dsp:sp>
    <dsp:sp modelId="{4E27CB52-CE07-461D-8471-ED2CC684F149}">
      <dsp:nvSpPr>
        <dsp:cNvPr id="0" name=""/>
        <dsp:cNvSpPr/>
      </dsp:nvSpPr>
      <dsp:spPr>
        <a:xfrm>
          <a:off x="89343" y="3278978"/>
          <a:ext cx="1905469" cy="190546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i="0" kern="1200" dirty="0" smtClean="0"/>
            <a:t>Приобщение детей к физической культуре</a:t>
          </a:r>
          <a:endParaRPr lang="ru-RU" sz="1400" i="0" kern="1200" dirty="0"/>
        </a:p>
      </dsp:txBody>
      <dsp:txXfrm>
        <a:off x="368392" y="3558027"/>
        <a:ext cx="1347371" cy="1347371"/>
      </dsp:txXfrm>
    </dsp:sp>
    <dsp:sp modelId="{8B11A04A-CC6C-40C8-B6E6-85715E49E912}">
      <dsp:nvSpPr>
        <dsp:cNvPr id="0" name=""/>
        <dsp:cNvSpPr/>
      </dsp:nvSpPr>
      <dsp:spPr>
        <a:xfrm rot="19179">
          <a:off x="2282936" y="2246433"/>
          <a:ext cx="610842" cy="70883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000" kern="1200"/>
        </a:p>
      </dsp:txBody>
      <dsp:txXfrm>
        <a:off x="2282937" y="2387689"/>
        <a:ext cx="427589" cy="425300"/>
      </dsp:txXfrm>
    </dsp:sp>
    <dsp:sp modelId="{3915A2EA-73C5-4C33-BA6A-9BA105766CF5}">
      <dsp:nvSpPr>
        <dsp:cNvPr id="0" name=""/>
        <dsp:cNvSpPr/>
      </dsp:nvSpPr>
      <dsp:spPr>
        <a:xfrm>
          <a:off x="3147298" y="709130"/>
          <a:ext cx="3810939" cy="381093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u="none" kern="1200" dirty="0" smtClean="0"/>
            <a:t>Направления оздоровительно – развивающей работы</a:t>
          </a:r>
          <a:endParaRPr lang="ru-RU" sz="2800" u="none" kern="1200" dirty="0"/>
        </a:p>
      </dsp:txBody>
      <dsp:txXfrm>
        <a:off x="3705397" y="1267229"/>
        <a:ext cx="2694741" cy="269474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4AA43A-3F76-4A13-9CD6-36134EB429E3}" type="datetimeFigureOut">
              <a:rPr lang="ru-RU"/>
              <a:t>11.05.2016</a:t>
            </a:fld>
            <a:endParaRPr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50423A-8BCE-448E-A97B-03A88B2B12C1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51395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674A4F-2B7A-4ECB-A400-260B2FFC03C1}" type="datetimeFigureOut">
              <a:rPr lang="ru-RU"/>
              <a:t>11.05.2016</a:t>
            </a:fld>
            <a:endParaRPr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Образец текста</a:t>
            </a:r>
          </a:p>
          <a:p>
            <a:pPr lvl="1"/>
            <a:r>
              <a:rPr/>
              <a:t>Второй уровень</a:t>
            </a:r>
          </a:p>
          <a:p>
            <a:pPr lvl="2"/>
            <a:r>
              <a:rPr/>
              <a:t>Третий уровень</a:t>
            </a:r>
          </a:p>
          <a:p>
            <a:pPr lvl="3"/>
            <a:r>
              <a:rPr/>
              <a:t>Четвертый уровень</a:t>
            </a:r>
          </a:p>
          <a:p>
            <a:pPr lvl="4"/>
            <a:r>
              <a:rPr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F2A70B-78F2-4DCF-B53B-C990D2FAFB8A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115705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2413" y="1905000"/>
            <a:ext cx="9144000" cy="2667000"/>
          </a:xfrm>
        </p:spPr>
        <p:txBody>
          <a:bodyPr>
            <a:noAutofit/>
          </a:bodyPr>
          <a:lstStyle>
            <a:lvl1pPr>
              <a:defRPr sz="5400"/>
            </a:lvl1pPr>
          </a:lstStyle>
          <a:p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2413" y="5105400"/>
            <a:ext cx="9143999" cy="1066800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noProof="0" smtClean="0"/>
              <a:t>Образец подзаголовка</a:t>
            </a:r>
            <a:endParaRPr lang="ru-RU" noProof="0" dirty="0"/>
          </a:p>
        </p:txBody>
      </p:sp>
      <p:grpSp>
        <p:nvGrpSpPr>
          <p:cNvPr id="256" name="line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257" name="Полилиния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258" name="Полилиния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259" name="Полилиния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260" name="Полилиния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261" name="Полилиния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262" name="Полилиния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263" name="Полилиния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264" name="Полилиния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265" name="Полилиния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266" name="Полилиния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267" name="Полилиния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268" name="Полилиния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269" name="Полилиния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270" name="Полилиния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271" name="Полилиния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272" name="Полилиния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273" name="Полилиния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274" name="Полилиния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275" name="Полилиния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276" name="Полилиния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277" name="Полилиния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278" name="Полилиния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279" name="Полилиния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280" name="Полилиния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281" name="Полилиния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282" name="Полилиния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283" name="Полилиния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284" name="Полилиния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285" name="Полилиния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286" name="Полилиния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287" name="Полилиния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288" name="Полилиния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289" name="Полилиния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290" name="Полилиния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291" name="Полилиния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292" name="Полилиния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293" name="Полилиния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294" name="Полилиния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295" name="Полилиния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296" name="Полилиния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297" name="Полилиния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298" name="Полилиния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299" name="Полилиния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00" name="Полилиния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01" name="Полилиния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02" name="Полилиния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03" name="Полилиния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04" name="Полилиния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05" name="Полилиния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06" name="Полилиния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07" name="Полилиния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08" name="Полилиния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09" name="Полилиния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10" name="Полилиния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11" name="Полилиния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12" name="Полилиния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13" name="Полилиния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14" name="Полилиния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15" name="Полилиния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16" name="Полилиния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17" name="Полилиния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18" name="Полилиния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19" name="Полилиния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20" name="Полилиния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21" name="Полилиния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22" name="Полилиния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23" name="Полилиния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24" name="Полилиния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25" name="Полилиния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26" name="Полилиния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27" name="Полилиния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28" name="Полилиния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29" name="Полилиния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30" name="Полилиния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31" name="Полилиния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32" name="Полилиния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33" name="Полилиния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34" name="Полилиния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35" name="Полилиния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36" name="Полилиния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37" name="Полилиния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38" name="Полилиния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39" name="Полилиния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40" name="Полилиния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41" name="Полилиния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42" name="Полилиния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43" name="Полилиния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44" name="Полилиния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45" name="Полилиния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46" name="Полилиния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47" name="Полилиния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48" name="Полилиния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49" name="Полилиния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50" name="Полилиния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51" name="Полилиния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52" name="Полилиния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53" name="Полилиния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54" name="Полилиния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55" name="Полилиния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56" name="Полилиния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57" name="Полилиния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58" name="Полилиния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59" name="Полилиния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60" name="Полилиния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61" name="Полилиния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62" name="Полилиния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63" name="Полилиния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64" name="Полилиния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65" name="Полилиния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66" name="Полилиния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67" name="Полилиния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68" name="Полилиния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69" name="Полилиния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70" name="Полилиния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71" name="Полилиния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72" name="Полилиния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73" name="Полилиния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74" name="Полилиния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75" name="Полилиния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76" name="Полилиния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77" name="Полилиния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78" name="Полилиния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79" name="Полилиния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</p:grpSp>
    </p:spTree>
    <p:extLst>
      <p:ext uri="{BB962C8B-B14F-4D97-AF65-F5344CB8AC3E}">
        <p14:creationId xmlns:p14="http://schemas.microsoft.com/office/powerpoint/2010/main" val="674356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line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8" name="Полилиния 7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9" name="Полилиния 8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0" name="Полилиния 9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1" name="Полилиния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2" name="Полилиния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3" name="Полилиния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4" name="Полилиния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5" name="Полилиния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6" name="Полилиния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7" name="Полилиния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8" name="Полилиния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9" name="Полилиния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0" name="Полилиния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1" name="Полилиния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2" name="Полилиния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3" name="Полилиния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4" name="Полилиния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5" name="Полилиния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6" name="Полилиния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7" name="Полилиния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8" name="Полилиния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9" name="Полилиния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30" name="Полилиния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31" name="Полилиния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32" name="Полилиния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33" name="Полилиния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34" name="Полилиния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35" name="Полилиния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36" name="Полилиния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37" name="Полилиния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38" name="Полилиния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39" name="Полилиния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40" name="Полилиния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41" name="Полилиния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42" name="Полилиния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43" name="Полилиния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44" name="Полилиния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45" name="Полилиния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46" name="Полилиния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47" name="Полилиния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48" name="Полилиния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49" name="Полилиния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50" name="Полилиния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51" name="Полилиния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52" name="Полилиния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53" name="Полилиния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54" name="Полилиния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55" name="Полилиния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56" name="Полилиния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57" name="Полилиния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58" name="Полилиния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59" name="Полилиния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60" name="Полилиния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61" name="Полилиния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62" name="Полилиния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63" name="Полилиния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64" name="Полилиния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65" name="Полилиния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66" name="Полилиния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67" name="Полилиния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68" name="Полилиния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69" name="Полилиния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70" name="Полилиния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71" name="Полилиния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72" name="Полилиния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73" name="Полилиния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74" name="Полилиния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75" name="Полилиния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76" name="Полилиния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77" name="Полилиния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78" name="Полилиния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79" name="Полилиния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80" name="Полилиния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81" name="Полилиния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 marL="1956816">
              <a:defRPr/>
            </a:lvl6pPr>
            <a:lvl7pPr marL="1956816">
              <a:defRPr/>
            </a:lvl7pPr>
            <a:lvl8pPr marL="1956816">
              <a:defRPr/>
            </a:lvl8pPr>
            <a:lvl9pPr marL="1956816">
              <a:defRPr/>
            </a:lvl9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ru-RU" noProof="0" smtClean="0"/>
              <a:t>11.05.2016</a:t>
            </a:fld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noProof="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2126793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line"/>
          <p:cNvGrpSpPr/>
          <p:nvPr/>
        </p:nvGrpSpPr>
        <p:grpSpPr bwMode="invGray">
          <a:xfrm rot="5400000">
            <a:off x="6864412" y="3472598"/>
            <a:ext cx="6492240" cy="64008"/>
            <a:chOff x="1522413" y="1514475"/>
            <a:chExt cx="10569575" cy="64008"/>
          </a:xfrm>
        </p:grpSpPr>
        <p:sp>
          <p:nvSpPr>
            <p:cNvPr id="8" name="Полилиния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9" name="Полилиния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0" name="Полилиния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1" name="Полилиния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2" name="Полилиния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3" name="Полилиния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4" name="Полилиния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5" name="Полилиния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6" name="Полилиния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7" name="Полилиния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8" name="Полилиния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9" name="Полилиния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0" name="Полилиния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1" name="Полилиния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2" name="Полилиния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3" name="Полилиния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4" name="Полилиния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5" name="Полилиния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6" name="Полилиния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7" name="Полилиния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8" name="Полилиния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9" name="Полилиния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30" name="Полилиния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31" name="Полилиния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32" name="Полилиния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33" name="Полилиния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34" name="Полилиния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35" name="Полилиния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36" name="Полилиния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37" name="Полилиния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38" name="Полилиния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39" name="Полилиния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40" name="Полилиния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41" name="Полилиния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42" name="Полилиния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43" name="Полилиния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44" name="Полилиния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45" name="Полилиния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46" name="Полилиния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47" name="Полилиния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48" name="Полилиния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49" name="Полилиния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50" name="Полилиния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51" name="Полилиния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52" name="Полилиния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53" name="Полилиния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54" name="Полилиния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55" name="Полилиния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56" name="Полилиния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57" name="Полилиния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58" name="Полилиния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59" name="Полилиния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60" name="Полилиния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61" name="Полилиния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62" name="Полилиния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63" name="Полилиния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64" name="Полилиния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65" name="Полилиния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66" name="Полилиния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67" name="Полилиния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68" name="Полилиния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69" name="Полилиния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70" name="Полилиния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71" name="Полилиния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72" name="Полилиния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73" name="Полилиния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74" name="Полилиния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75" name="Полилиния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76" name="Полилиния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77" name="Полилиния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78" name="Полилиния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79" name="Полилиния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80" name="Полилиния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81" name="Полилиния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</p:grp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10361612" y="274639"/>
            <a:ext cx="1371600" cy="5901747"/>
          </a:xfrm>
        </p:spPr>
        <p:txBody>
          <a:bodyPr vert="eaVert"/>
          <a:lstStyle/>
          <a:p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8012" y="277813"/>
            <a:ext cx="9144001" cy="5898573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ru-RU" noProof="0" smtClean="0"/>
              <a:t>11.05.2016</a:t>
            </a:fld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noProof="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2211791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7" name="line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68" name="Полилиния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69" name="Полилиния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70" name="Полилиния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71" name="Полилиния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72" name="Полилиния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73" name="Полилиния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74" name="Полилиния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75" name="Полилиния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76" name="Полилиния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77" name="Полилиния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78" name="Полилиния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79" name="Полилиния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80" name="Полилиния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81" name="Полилиния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82" name="Полилиния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83" name="Полилиния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84" name="Полилиния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85" name="Полилиния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86" name="Полилиния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87" name="Полилиния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88" name="Полилиния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89" name="Полилиния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90" name="Полилиния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91" name="Полилиния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92" name="Полилиния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93" name="Полилиния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94" name="Полилиния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95" name="Полилиния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96" name="Полилиния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97" name="Полилиния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98" name="Полилиния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99" name="Полилиния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00" name="Полилиния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01" name="Полилиния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02" name="Полилиния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03" name="Полилиния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04" name="Полилиния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05" name="Полилиния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06" name="Полилиния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07" name="Полилиния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08" name="Полилиния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09" name="Полилиния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10" name="Полилиния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11" name="Полилиния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12" name="Полилиния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13" name="Полилиния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14" name="Полилиния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15" name="Полилиния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16" name="Полилиния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17" name="Полилиния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18" name="Полилиния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19" name="Полилиния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20" name="Полилиния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21" name="Полилиния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22" name="Полилиния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23" name="Полилиния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24" name="Полилиния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25" name="Полилиния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26" name="Полилиния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27" name="Полилиния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28" name="Полилиния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29" name="Полилиния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30" name="Полилиния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31" name="Полилиния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32" name="Полилиния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33" name="Полилиния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34" name="Полилиния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35" name="Полилиния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36" name="Полилиния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37" name="Полилиния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38" name="Полилиния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39" name="Полилиния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40" name="Полилиния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41" name="Полилиния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lvl2pPr marL="548640">
              <a:defRPr/>
            </a:lvl2pPr>
            <a:lvl3pPr marL="777240">
              <a:defRPr/>
            </a:lvl3pPr>
            <a:lvl4pPr marL="1005840">
              <a:defRPr/>
            </a:lvl4pPr>
            <a:lvl5pPr marL="1234440">
              <a:defRPr/>
            </a:lvl5pPr>
            <a:lvl6pPr marL="1463040">
              <a:defRPr baseline="0"/>
            </a:lvl6pPr>
            <a:lvl7pPr marL="1691640">
              <a:defRPr baseline="0"/>
            </a:lvl7pPr>
            <a:lvl8pPr marL="1920240">
              <a:defRPr baseline="0"/>
            </a:lvl8pPr>
            <a:lvl9pPr marL="2148840">
              <a:defRPr baseline="0"/>
            </a:lvl9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ru-RU" noProof="0" smtClean="0"/>
              <a:t>11.05.2016</a:t>
            </a:fld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noProof="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2614472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5" name="line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256" name="Полилиния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257" name="Полилиния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258" name="Полилиния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259" name="Полилиния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260" name="Полилиния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261" name="Полилиния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262" name="Полилиния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263" name="Полилиния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264" name="Полилиния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265" name="Полилиния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266" name="Полилиния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267" name="Полилиния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268" name="Полилиния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269" name="Полилиния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270" name="Полилиния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271" name="Полилиния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272" name="Полилиния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273" name="Полилиния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274" name="Полилиния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275" name="Полилиния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276" name="Полилиния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277" name="Полилиния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278" name="Полилиния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279" name="Полилиния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280" name="Полилиния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281" name="Полилиния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282" name="Полилиния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283" name="Полилиния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284" name="Полилиния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285" name="Полилиния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286" name="Полилиния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287" name="Полилиния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288" name="Полилиния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289" name="Полилиния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290" name="Полилиния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291" name="Полилиния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292" name="Полилиния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293" name="Полилиния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294" name="Полилиния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295" name="Полилиния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296" name="Полилиния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297" name="Полилиния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298" name="Полилиния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299" name="Полилиния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00" name="Полилиния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01" name="Полилиния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02" name="Полилиния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03" name="Полилиния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04" name="Полилиния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05" name="Полилиния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06" name="Полилиния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07" name="Полилиния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08" name="Полилиния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09" name="Полилиния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10" name="Полилиния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11" name="Полилиния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12" name="Полилиния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13" name="Полилиния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14" name="Полилиния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15" name="Полилиния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16" name="Полилиния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17" name="Полилиния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18" name="Полилиния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19" name="Полилиния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20" name="Полилиния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21" name="Полилиния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22" name="Полилиния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23" name="Полилиния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24" name="Полилиния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25" name="Полилиния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26" name="Полилиния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27" name="Полилиния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28" name="Полилиния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29" name="Полилиния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30" name="Полилиния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31" name="Полилиния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32" name="Полилиния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33" name="Полилиния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34" name="Полилиния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35" name="Полилиния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36" name="Полилиния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37" name="Полилиния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38" name="Полилиния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39" name="Полилиния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40" name="Полилиния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41" name="Полилиния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42" name="Полилиния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43" name="Полилиния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44" name="Полилиния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45" name="Полилиния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46" name="Полилиния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47" name="Полилиния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48" name="Полилиния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49" name="Полилиния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50" name="Полилиния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51" name="Полилиния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52" name="Полилиния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53" name="Полилиния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54" name="Полилиния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55" name="Полилиния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56" name="Полилиния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57" name="Полилиния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58" name="Полилиния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59" name="Полилиния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60" name="Полилиния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61" name="Полилиния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62" name="Полилиния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63" name="Полилиния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64" name="Полилиния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65" name="Полилиния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66" name="Полилиния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67" name="Полилиния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68" name="Полилиния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69" name="Полилиния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70" name="Полилиния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71" name="Полилиния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72" name="Полилиния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73" name="Полилиния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74" name="Полилиния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75" name="Полилиния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76" name="Полилиния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77" name="Полилиния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78" name="Полилиния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2413" y="1905000"/>
            <a:ext cx="9144000" cy="2667000"/>
          </a:xfrm>
        </p:spPr>
        <p:txBody>
          <a:bodyPr anchor="b">
            <a:noAutofit/>
          </a:bodyPr>
          <a:lstStyle>
            <a:lvl1pPr algn="l">
              <a:defRPr sz="4400" b="0" cap="none" baseline="0"/>
            </a:lvl1pPr>
          </a:lstStyle>
          <a:p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522413" y="5102525"/>
            <a:ext cx="9143999" cy="1069675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noProof="0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ru-RU" noProof="0" smtClean="0"/>
              <a:t>11.05.2016</a:t>
            </a:fld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noProof="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4058797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8" name="line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59" name="Полилиния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60" name="Полилиния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61" name="Полилиния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62" name="Полилиния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63" name="Полилиния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64" name="Полилиния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65" name="Полилиния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66" name="Полилиния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67" name="Полилиния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68" name="Полилиния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69" name="Полилиния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70" name="Полилиния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71" name="Полилиния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72" name="Полилиния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73" name="Полилиния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74" name="Полилиния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75" name="Полилиния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76" name="Полилиния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77" name="Полилиния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78" name="Полилиния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79" name="Полилиния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80" name="Полилиния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81" name="Полилиния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82" name="Полилиния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83" name="Полилиния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84" name="Полилиния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85" name="Полилиния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86" name="Полилиния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87" name="Полилиния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88" name="Полилиния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89" name="Полилиния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90" name="Полилиния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91" name="Полилиния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92" name="Полилиния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93" name="Полилиния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94" name="Полилиния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95" name="Полилиния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96" name="Полилиния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97" name="Полилиния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98" name="Полилиния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99" name="Полилиния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00" name="Полилиния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01" name="Полилиния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02" name="Полилиния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03" name="Полилиния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04" name="Полилиния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05" name="Полилиния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06" name="Полилиния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07" name="Полилиния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08" name="Полилиния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09" name="Полилиния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10" name="Полилиния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11" name="Полилиния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12" name="Полилиния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13" name="Полилиния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14" name="Полилиния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15" name="Полилиния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16" name="Полилиния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17" name="Полилиния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18" name="Полилиния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19" name="Полилиния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20" name="Полилиния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21" name="Полилиния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22" name="Полилиния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23" name="Полилиния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24" name="Полилиния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25" name="Полилиния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26" name="Полилиния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27" name="Полилиния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28" name="Полилиния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29" name="Полилиния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30" name="Полилиния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31" name="Полилиния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32" name="Полилиния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522413" y="1905000"/>
            <a:ext cx="4419599" cy="4267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46815" y="1905000"/>
            <a:ext cx="4419598" cy="4267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ru-RU" noProof="0" smtClean="0"/>
              <a:t>11.05.2016</a:t>
            </a:fld>
            <a:endParaRPr lang="ru-RU" noProof="0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noProof="0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1683294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0" name="line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61" name="Полилиния 16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62" name="Полилиния 16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63" name="Полилиния 16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64" name="Полилиния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65" name="Полилиния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66" name="Полилиния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67" name="Полилиния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68" name="Полилиния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69" name="Полилиния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70" name="Полилиния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71" name="Полилиния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72" name="Полилиния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73" name="Полилиния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74" name="Полилиния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75" name="Полилиния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76" name="Полилиния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77" name="Полилиния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78" name="Полилиния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79" name="Полилиния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80" name="Полилиния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81" name="Полилиния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82" name="Полилиния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83" name="Полилиния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84" name="Полилиния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85" name="Полилиния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86" name="Полилиния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87" name="Полилиния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88" name="Полилиния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89" name="Полилиния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90" name="Полилиния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91" name="Полилиния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92" name="Полилиния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93" name="Полилиния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94" name="Полилиния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95" name="Полилиния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96" name="Полилиния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97" name="Полилиния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98" name="Полилиния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99" name="Полилиния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00" name="Полилиния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01" name="Полилиния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02" name="Полилиния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03" name="Полилиния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04" name="Полилиния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05" name="Полилиния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06" name="Полилиния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07" name="Полилиния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08" name="Полилиния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09" name="Полилиния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10" name="Полилиния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11" name="Полилиния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12" name="Полилиния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13" name="Полилиния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14" name="Полилиния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15" name="Полилиния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16" name="Полилиния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17" name="Полилиния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18" name="Полилиния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19" name="Полилиния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20" name="Полилиния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21" name="Полилиния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22" name="Полилиния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23" name="Полилиния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24" name="Полилиния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25" name="Полилиния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26" name="Полилиния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27" name="Полилиния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28" name="Полилиния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29" name="Полилиния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30" name="Полилиния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31" name="Полилиния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32" name="Полилиния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33" name="Полилиния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34" name="Полилиния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>
            <a:lvl1pPr>
              <a:defRPr/>
            </a:lvl1pPr>
          </a:lstStyle>
          <a:p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522413" y="1905000"/>
            <a:ext cx="4416552" cy="76200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noProof="0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522413" y="2819399"/>
            <a:ext cx="4416552" cy="33528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249860" y="1905000"/>
            <a:ext cx="4416552" cy="76200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noProof="0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249860" y="2819399"/>
            <a:ext cx="4416552" cy="33528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 marL="1956816">
              <a:defRPr sz="1600"/>
            </a:lvl5pPr>
            <a:lvl6pPr marL="1956816">
              <a:defRPr sz="1600"/>
            </a:lvl6pPr>
            <a:lvl7pPr marL="1956816">
              <a:defRPr sz="1600"/>
            </a:lvl7pPr>
            <a:lvl8pPr marL="1956816">
              <a:defRPr sz="1600"/>
            </a:lvl8pPr>
            <a:lvl9pPr marL="1956816">
              <a:defRPr sz="1600"/>
            </a:lvl9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ru-RU" noProof="0" smtClean="0"/>
              <a:t>11.05.2016</a:t>
            </a:fld>
            <a:endParaRPr lang="ru-RU" noProof="0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noProof="0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4182491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6" name="line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57" name="Полилиния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58" name="Полилиния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59" name="Полилиния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60" name="Полилиния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61" name="Полилиния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62" name="Полилиния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63" name="Полилиния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64" name="Полилиния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65" name="Полилиния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66" name="Полилиния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67" name="Полилиния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68" name="Полилиния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69" name="Полилиния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70" name="Полилиния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71" name="Полилиния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72" name="Полилиния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73" name="Полилиния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74" name="Полилиния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75" name="Полилиния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76" name="Полилиния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77" name="Полилиния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78" name="Полилиния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79" name="Полилиния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80" name="Полилиния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81" name="Полилиния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82" name="Полилиния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83" name="Полилиния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84" name="Полилиния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85" name="Полилиния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86" name="Полилиния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87" name="Полилиния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88" name="Полилиния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89" name="Полилиния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90" name="Полилиния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91" name="Полилиния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92" name="Полилиния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93" name="Полилиния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94" name="Полилиния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95" name="Полилиния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96" name="Полилиния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97" name="Полилиния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98" name="Полилиния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199" name="Полилиния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00" name="Полилиния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01" name="Полилиния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02" name="Полилиния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03" name="Полилиния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04" name="Полилиния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05" name="Полилиния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06" name="Полилиния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07" name="Полилиния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08" name="Полилиния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09" name="Полилиния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10" name="Полилиния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11" name="Полилиния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12" name="Полилиния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13" name="Полилиния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14" name="Полилиния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15" name="Полилиния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16" name="Полилиния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17" name="Полилиния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18" name="Полилиния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19" name="Полилиния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20" name="Полилиния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21" name="Полилиния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22" name="Полилиния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23" name="Полилиния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24" name="Полилиния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25" name="Полилиния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26" name="Полилиния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27" name="Полилиния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28" name="Полилиния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29" name="Полилиния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  <p:sp>
          <p:nvSpPr>
            <p:cNvPr id="230" name="Полилиния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>
                <a:ln>
                  <a:noFill/>
                </a:ln>
              </a:endParaRPr>
            </a:p>
          </p:txBody>
        </p: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ru-RU" noProof="0" smtClean="0"/>
              <a:t>11.05.2016</a:t>
            </a:fld>
            <a:endParaRPr lang="ru-RU" noProof="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noProof="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2531561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ru-RU" noProof="0" smtClean="0"/>
              <a:t>11.05.2016</a:t>
            </a:fld>
            <a:endParaRPr lang="ru-RU" noProof="0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noProof="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1405966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5" name="frame"/>
          <p:cNvGrpSpPr/>
          <p:nvPr/>
        </p:nvGrpSpPr>
        <p:grpSpPr bwMode="invGray">
          <a:xfrm>
            <a:off x="4417839" y="1630821"/>
            <a:ext cx="6291028" cy="4575885"/>
            <a:chOff x="4417839" y="1630821"/>
            <a:chExt cx="6291028" cy="4575885"/>
          </a:xfrm>
        </p:grpSpPr>
        <p:grpSp>
          <p:nvGrpSpPr>
            <p:cNvPr id="616" name="Группа 615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768" name="Группа 76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4" name="Полилиния 84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5" name="Полилиния 84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6" name="Полилиния 84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7" name="Полилиния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8" name="Полилиния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9" name="Полилиния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0" name="Полилиния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1" name="Полилиния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2" name="Полилиния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3" name="Полилиния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4" name="Полилиния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5" name="Полилиния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6" name="Полилиния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7" name="Полилиния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8" name="Полилиния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9" name="Полилиния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0" name="Полилиния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1" name="Полилиния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2" name="Полилиния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3" name="Полилиния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4" name="Полилиния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5" name="Полилиния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6" name="Полилиния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7" name="Полилиния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8" name="Полилиния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9" name="Полилиния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0" name="Полилиния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1" name="Полилиния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2" name="Полилиния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3" name="Полилиния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4" name="Полилиния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5" name="Полилиния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6" name="Полилиния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7" name="Полилиния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8" name="Полилиния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9" name="Полилиния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0" name="Полилиния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1" name="Полилиния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2" name="Полилиния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3" name="Полилиния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4" name="Полилиния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5" name="Полилиния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6" name="Полилиния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7" name="Полилиния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8" name="Полилиния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9" name="Полилиния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0" name="Полилиния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1" name="Полилиния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2" name="Полилиния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3" name="Полилиния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4" name="Полилиния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5" name="Полилиния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6" name="Полилиния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7" name="Полилиния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8" name="Полилиния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9" name="Полилиния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0" name="Полилиния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1" name="Полилиния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2" name="Полилиния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3" name="Полилиния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4" name="Полилиния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5" name="Полилиния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6" name="Полилиния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7" name="Полилиния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8" name="Полилиния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9" name="Полилиния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0" name="Полилиния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1" name="Полилиния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2" name="Полилиния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3" name="Полилиния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4" name="Полилиния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5" name="Полилиния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6" name="Полилиния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7" name="Полилиния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9" name="Группа 76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770" name="Полилиния 76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1" name="Полилиния 77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2" name="Полилиния 77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3" name="Полилиния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4" name="Полилиния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5" name="Полилиния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6" name="Полилиния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7" name="Полилиния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8" name="Полилиния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9" name="Полилиния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0" name="Полилиния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1" name="Полилиния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2" name="Полилиния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3" name="Полилиния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4" name="Полилиния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5" name="Полилиния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6" name="Полилиния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7" name="Полилиния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8" name="Полилиния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9" name="Полилиния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0" name="Полилиния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1" name="Полилиния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2" name="Полилиния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3" name="Полилиния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4" name="Полилиния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5" name="Полилиния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6" name="Полилиния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7" name="Полилиния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8" name="Полилиния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9" name="Полилиния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0" name="Полилиния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1" name="Полилиния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2" name="Полилиния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3" name="Полилиния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4" name="Полилиния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5" name="Полилиния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6" name="Полилиния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7" name="Полилиния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8" name="Полилиния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9" name="Полилиния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0" name="Полилиния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1" name="Полилиния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2" name="Полилиния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3" name="Полилиния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4" name="Полилиния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5" name="Полилиния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6" name="Полилиния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7" name="Полилиния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8" name="Полилиния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9" name="Полилиния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0" name="Полилиния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1" name="Полилиния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2" name="Полилиния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3" name="Полилиния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4" name="Полилиния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5" name="Полилиния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6" name="Полилиния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7" name="Полилиния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8" name="Полилиния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9" name="Полилиния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0" name="Полилиния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1" name="Полилиния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2" name="Полилиния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3" name="Полилиния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4" name="Полилиния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5" name="Полилиния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6" name="Полилиния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7" name="Полилиния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8" name="Полилиния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9" name="Полилиния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0" name="Полилиния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1" name="Полилиния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2" name="Полилиния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3" name="Полилиния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7" name="Группа 616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618" name="Группа 61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94" name="Полилиния 69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5" name="Полилиния 69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6" name="Полилиния 69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7" name="Полилиния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8" name="Полилиния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9" name="Полилиния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0" name="Полилиния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1" name="Полилиния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2" name="Полилиния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3" name="Полилиния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4" name="Полилиния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5" name="Полилиния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6" name="Полилиния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7" name="Полилиния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8" name="Полилиния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9" name="Полилиния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0" name="Полилиния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1" name="Полилиния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2" name="Полилиния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3" name="Полилиния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4" name="Полилиния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5" name="Полилиния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6" name="Полилиния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7" name="Полилиния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8" name="Полилиния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9" name="Полилиния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0" name="Полилиния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1" name="Полилиния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2" name="Полилиния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3" name="Полилиния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4" name="Полилиния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5" name="Полилиния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6" name="Полилиния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7" name="Полилиния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8" name="Полилиния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9" name="Полилиния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0" name="Полилиния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1" name="Полилиния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2" name="Полилиния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3" name="Полилиния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4" name="Полилиния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5" name="Полилиния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6" name="Полилиния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7" name="Полилиния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8" name="Полилиния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9" name="Полилиния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0" name="Полилиния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1" name="Полилиния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2" name="Полилиния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3" name="Полилиния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4" name="Полилиния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5" name="Полилиния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6" name="Полилиния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7" name="Полилиния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8" name="Полилиния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9" name="Полилиния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0" name="Полилиния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1" name="Полилиния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2" name="Полилиния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3" name="Полилиния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4" name="Полилиния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5" name="Полилиния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6" name="Полилиния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7" name="Полилиния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8" name="Полилиния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9" name="Полилиния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0" name="Полилиния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1" name="Полилиния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2" name="Полилиния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3" name="Полилиния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4" name="Полилиния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5" name="Полилиния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6" name="Полилиния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7" name="Полилиния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9" name="Группа 61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20" name="Полилиния 61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1" name="Полилиния 62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2" name="Полилиния 62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3" name="Полилиния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4" name="Полилиния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5" name="Полилиния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6" name="Полилиния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7" name="Полилиния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8" name="Полилиния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9" name="Полилиния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0" name="Полилиния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1" name="Полилиния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2" name="Полилиния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3" name="Полилиния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4" name="Полилиния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5" name="Полилиния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6" name="Полилиния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7" name="Полилиния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8" name="Полилиния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9" name="Полилиния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0" name="Полилиния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1" name="Полилиния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2" name="Полилиния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3" name="Полилиния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4" name="Полилиния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5" name="Полилиния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6" name="Полилиния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7" name="Полилиния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8" name="Полилиния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9" name="Полилиния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0" name="Полилиния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1" name="Полилиния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2" name="Полилиния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3" name="Полилиния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4" name="Полилиния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5" name="Полилиния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6" name="Полилиния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7" name="Полилиния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8" name="Полилиния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9" name="Полилиния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0" name="Полилиния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1" name="Полилиния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2" name="Полилиния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3" name="Полилиния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4" name="Полилиния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5" name="Полилиния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6" name="Полилиния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7" name="Полилиния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8" name="Полилиния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9" name="Полилиния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0" name="Полилиния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1" name="Полилиния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2" name="Полилиния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3" name="Полилиния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4" name="Полилиния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5" name="Полилиния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6" name="Полилиния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7" name="Полилиния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8" name="Полилиния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9" name="Полилиния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0" name="Полилиния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1" name="Полилиния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2" name="Полилиния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3" name="Полилиния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4" name="Полилиния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5" name="Полилиния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6" name="Полилиния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7" name="Полилиния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8" name="Полилиния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9" name="Полилиния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0" name="Полилиния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1" name="Полилиния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2" name="Полилиния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3" name="Полилиния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anchor="b">
            <a:noAutofit/>
          </a:bodyPr>
          <a:lstStyle>
            <a:lvl1pPr algn="l">
              <a:defRPr sz="3200" b="0"/>
            </a:lvl1pPr>
          </a:lstStyle>
          <a:p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10022" y="1905000"/>
            <a:ext cx="5669280" cy="40386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522413" y="3429000"/>
            <a:ext cx="2743200" cy="2743200"/>
          </a:xfrm>
        </p:spPr>
        <p:txBody>
          <a:bodyPr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noProof="0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ru-RU" noProof="0" smtClean="0"/>
              <a:t>11.05.2016</a:t>
            </a:fld>
            <a:endParaRPr lang="ru-RU" noProof="0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noProof="0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962116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" name="frame"/>
          <p:cNvGrpSpPr/>
          <p:nvPr/>
        </p:nvGrpSpPr>
        <p:grpSpPr bwMode="invGray">
          <a:xfrm flipH="1">
            <a:off x="1447500" y="1630821"/>
            <a:ext cx="6291028" cy="4575885"/>
            <a:chOff x="4417839" y="1630821"/>
            <a:chExt cx="6291028" cy="4575885"/>
          </a:xfrm>
        </p:grpSpPr>
        <p:grpSp>
          <p:nvGrpSpPr>
            <p:cNvPr id="615" name="Группа 614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767" name="Группа 76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3" name="Полилиния 84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4" name="Полилиния 84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5" name="Полилиния 84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6" name="Полилиния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7" name="Полилиния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8" name="Полилиния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9" name="Полилиния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0" name="Полилиния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1" name="Полилиния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2" name="Полилиния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3" name="Полилиния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4" name="Полилиния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5" name="Полилиния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6" name="Полилиния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7" name="Полилиния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8" name="Полилиния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9" name="Полилиния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0" name="Полилиния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1" name="Полилиния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2" name="Полилиния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3" name="Полилиния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4" name="Полилиния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5" name="Полилиния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6" name="Полилиния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7" name="Полилиния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8" name="Полилиния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9" name="Полилиния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0" name="Полилиния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1" name="Полилиния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2" name="Полилиния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3" name="Полилиния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4" name="Полилиния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5" name="Полилиния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6" name="Полилиния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7" name="Полилиния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8" name="Полилиния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9" name="Полилиния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0" name="Полилиния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1" name="Полилиния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2" name="Полилиния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3" name="Полилиния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4" name="Полилиния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5" name="Полилиния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6" name="Полилиния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7" name="Полилиния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8" name="Полилиния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9" name="Полилиния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0" name="Полилиния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1" name="Полилиния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2" name="Полилиния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3" name="Полилиния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4" name="Полилиния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5" name="Полилиния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6" name="Полилиния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7" name="Полилиния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8" name="Полилиния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9" name="Полилиния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0" name="Полилиния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1" name="Полилиния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2" name="Полилиния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3" name="Полилиния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4" name="Полилиния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5" name="Полилиния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6" name="Полилиния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7" name="Полилиния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8" name="Полилиния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9" name="Полилиния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0" name="Полилиния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1" name="Полилиния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2" name="Полилиния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3" name="Полилиния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4" name="Полилиния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5" name="Полилиния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6" name="Полилиния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8" name="Группа 76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769" name="Полилиния 76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0" name="Полилиния 76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1" name="Полилиния 77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2" name="Полилиния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3" name="Полилиния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4" name="Полилиния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5" name="Полилиния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6" name="Полилиния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7" name="Полилиния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8" name="Полилиния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9" name="Полилиния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0" name="Полилиния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1" name="Полилиния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2" name="Полилиния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3" name="Полилиния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4" name="Полилиния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5" name="Полилиния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6" name="Полилиния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7" name="Полилиния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8" name="Полилиния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9" name="Полилиния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0" name="Полилиния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1" name="Полилиния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2" name="Полилиния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3" name="Полилиния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4" name="Полилиния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5" name="Полилиния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6" name="Полилиния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7" name="Полилиния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8" name="Полилиния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9" name="Полилиния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0" name="Полилиния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1" name="Полилиния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2" name="Полилиния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3" name="Полилиния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4" name="Полилиния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5" name="Полилиния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6" name="Полилиния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7" name="Полилиния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8" name="Полилиния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9" name="Полилиния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0" name="Полилиния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1" name="Полилиния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2" name="Полилиния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3" name="Полилиния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4" name="Полилиния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5" name="Полилиния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6" name="Полилиния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7" name="Полилиния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8" name="Полилиния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9" name="Полилиния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0" name="Полилиния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1" name="Полилиния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2" name="Полилиния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3" name="Полилиния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4" name="Полилиния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5" name="Полилиния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6" name="Полилиния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7" name="Полилиния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8" name="Полилиния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9" name="Полилиния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0" name="Полилиния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1" name="Полилиния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2" name="Полилиния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3" name="Полилиния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4" name="Полилиния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5" name="Полилиния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6" name="Полилиния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7" name="Полилиния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8" name="Полилиния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9" name="Полилиния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0" name="Полилиния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1" name="Полилиния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2" name="Полилиния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6" name="Группа 615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617" name="Группа 61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93" name="Полилиния 69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4" name="Полилиния 69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5" name="Полилиния 69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6" name="Полилиния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7" name="Полилиния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8" name="Полилиния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9" name="Полилиния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0" name="Полилиния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1" name="Полилиния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2" name="Полилиния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3" name="Полилиния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4" name="Полилиния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5" name="Полилиния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6" name="Полилиния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7" name="Полилиния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8" name="Полилиния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9" name="Полилиния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0" name="Полилиния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1" name="Полилиния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2" name="Полилиния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3" name="Полилиния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4" name="Полилиния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5" name="Полилиния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6" name="Полилиния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7" name="Полилиния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8" name="Полилиния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9" name="Полилиния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0" name="Полилиния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1" name="Полилиния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2" name="Полилиния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3" name="Полилиния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4" name="Полилиния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5" name="Полилиния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6" name="Полилиния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7" name="Полилиния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8" name="Полилиния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9" name="Полилиния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0" name="Полилиния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1" name="Полилиния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2" name="Полилиния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3" name="Полилиния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4" name="Полилиния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5" name="Полилиния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6" name="Полилиния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7" name="Полилиния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8" name="Полилиния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9" name="Полилиния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0" name="Полилиния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1" name="Полилиния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2" name="Полилиния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3" name="Полилиния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4" name="Полилиния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5" name="Полилиния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6" name="Полилиния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7" name="Полилиния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8" name="Полилиния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9" name="Полилиния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0" name="Полилиния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1" name="Полилиния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2" name="Полилиния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3" name="Полилиния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4" name="Полилиния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5" name="Полилиния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6" name="Полилиния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7" name="Полилиния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8" name="Полилиния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9" name="Полилиния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0" name="Полилиния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1" name="Полилиния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2" name="Полилиния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3" name="Полилиния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4" name="Полилиния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5" name="Полилиния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6" name="Полилиния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8" name="Группа 61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19" name="Полилиния 61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0" name="Полилиния 61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1" name="Полилиния 62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2" name="Полилиния 621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3" name="Полилиния 622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4" name="Полилиния 623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5" name="Полилиния 624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6" name="Полилиния 625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7" name="Полилиния 626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8" name="Полилиния 627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9" name="Полилиния 628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0" name="Полилиния 629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1" name="Полилиния 630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2" name="Полилиния 631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3" name="Полилиния 632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4" name="Полилиния 633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5" name="Полилиния 634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6" name="Полилиния 635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7" name="Полилиния 636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8" name="Полилиния 637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9" name="Полилиния 638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0" name="Полилиния 639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1" name="Полилиния 640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2" name="Полилиния 641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3" name="Полилиния 642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4" name="Полилиния 643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5" name="Полилиния 644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6" name="Полилиния 645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7" name="Полилиния 646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8" name="Полилиния 647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9" name="Полилиния 648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0" name="Полилиния 649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1" name="Полилиния 650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2" name="Полилиния 651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3" name="Полилиния 652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4" name="Полилиния 653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5" name="Полилиния 654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6" name="Полилиния 655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7" name="Полилиния 656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8" name="Полилиния 657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9" name="Полилиния 658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0" name="Полилиния 659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1" name="Полилиния 660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2" name="Полилиния 661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3" name="Полилиния 662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4" name="Полилиния 663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5" name="Полилиния 664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6" name="Полилиния 665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7" name="Полилиния 666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8" name="Полилиния 667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9" name="Полилиния 668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0" name="Полилиния 669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1" name="Полилиния 670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2" name="Полилиния 671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3" name="Полилиния 672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4" name="Полилиния 673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5" name="Полилиния 674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6" name="Полилиния 675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7" name="Полилиния 676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8" name="Полилиния 677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9" name="Полилиния 678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0" name="Полилиния 679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1" name="Полилиния 680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2" name="Полилиния 681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3" name="Полилиния 682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4" name="Полилиния 683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5" name="Полилиния 684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6" name="Полилиния 685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7" name="Полилиния 686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8" name="Полилиния 687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9" name="Полилиния 688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0" name="Полилиния 689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1" name="Полилиния 690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2" name="Полилиния 691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noProof="0" dirty="0"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anchor="b">
            <a:noAutofit/>
          </a:bodyPr>
          <a:lstStyle>
            <a:lvl1pPr algn="l">
              <a:defRPr sz="3200" b="0"/>
            </a:lvl1pPr>
          </a:lstStyle>
          <a:p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45838" y="1884311"/>
            <a:ext cx="5669280" cy="4041648"/>
          </a:xfrm>
          <a:solidFill>
            <a:schemeClr val="bg1"/>
          </a:solidFill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noProof="0" smtClean="0"/>
              <a:t>Вставка рисунка</a:t>
            </a:r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7905959" y="3411748"/>
            <a:ext cx="2743200" cy="2743200"/>
          </a:xfrm>
        </p:spPr>
        <p:txBody>
          <a:bodyPr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noProof="0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ru-RU" noProof="0" smtClean="0"/>
              <a:t>11.05.2016</a:t>
            </a:fld>
            <a:endParaRPr lang="ru-RU" noProof="0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noProof="0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3617694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noProof="0" dirty="0" smtClean="0"/>
              <a:t>Образец заголовка</a:t>
            </a:r>
            <a:endParaRPr lang="ru-RU" noProof="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522414" y="1905000"/>
            <a:ext cx="9144000" cy="426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dirty="0" smtClean="0"/>
              <a:t>Образец текста</a:t>
            </a:r>
          </a:p>
          <a:p>
            <a:pPr lvl="1"/>
            <a:r>
              <a:rPr lang="ru-RU" noProof="0" dirty="0" smtClean="0"/>
              <a:t>Второй уровень</a:t>
            </a:r>
          </a:p>
          <a:p>
            <a:pPr lvl="2"/>
            <a:r>
              <a:rPr lang="ru-RU" noProof="0" dirty="0" smtClean="0"/>
              <a:t>Третий уровень</a:t>
            </a:r>
          </a:p>
          <a:p>
            <a:pPr lvl="3"/>
            <a:r>
              <a:rPr lang="ru-RU" noProof="0" dirty="0" smtClean="0"/>
              <a:t>Четвертый уровень</a:t>
            </a:r>
          </a:p>
          <a:p>
            <a:pPr lvl="4"/>
            <a:r>
              <a:rPr lang="ru-RU" noProof="0" dirty="0" smtClean="0"/>
              <a:t>Пятый уровень</a:t>
            </a:r>
            <a:endParaRPr lang="ru-RU" noProof="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075612" y="6400801"/>
            <a:ext cx="1243859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FE8FB1-0A7A-443E-AAF7-31D4FA1AA312}" type="datetimeFigureOut">
              <a:rPr lang="ru-RU" noProof="0" smtClean="0"/>
              <a:pPr/>
              <a:t>11.05.2016</a:t>
            </a:fld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1522413" y="6400801"/>
            <a:ext cx="6324599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noProof="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9523412" y="6400801"/>
            <a:ext cx="1143002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BA54BD-C84D-46CE-8B72-31BFB26ABA43}" type="slidenum">
              <a:rPr lang="ru-RU" noProof="0" smtClean="0"/>
              <a:pPr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53563648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lnSpc>
          <a:spcPct val="90000"/>
        </a:lnSpc>
        <a:spcBef>
          <a:spcPts val="1800"/>
        </a:spcBef>
        <a:buSzPct val="80000"/>
        <a:buFont typeface="Wingdings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76072" indent="-27432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04672" indent="-228600" algn="l" defTabSz="914400" rtl="0" eaLnBrk="1" latinLnBrk="0" hangingPunct="1">
        <a:lnSpc>
          <a:spcPct val="90000"/>
        </a:lnSpc>
        <a:spcBef>
          <a:spcPts val="600"/>
        </a:spcBef>
        <a:buSzPct val="80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332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61872" indent="-228600" algn="l" defTabSz="914400" rtl="0" eaLnBrk="1" latinLnBrk="0" hangingPunct="1">
        <a:lnSpc>
          <a:spcPct val="90000"/>
        </a:lnSpc>
        <a:spcBef>
          <a:spcPts val="600"/>
        </a:spcBef>
        <a:buSzPct val="80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lnSpc>
          <a:spcPct val="90000"/>
        </a:lnSpc>
        <a:spcBef>
          <a:spcPts val="600"/>
        </a:spcBef>
        <a:buSzPct val="80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9476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176272" indent="-228600" algn="l" defTabSz="914400" rtl="0" eaLnBrk="1" latinLnBrk="0" hangingPunct="1">
        <a:lnSpc>
          <a:spcPct val="90000"/>
        </a:lnSpc>
        <a:spcBef>
          <a:spcPts val="600"/>
        </a:spcBef>
        <a:buSzPct val="80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65820" y="1905000"/>
            <a:ext cx="11017223" cy="1812032"/>
          </a:xfrm>
        </p:spPr>
        <p:txBody>
          <a:bodyPr/>
          <a:lstStyle/>
          <a:p>
            <a:pPr algn="ctr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Развивающая педагогика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оздоровления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В.Т. Кудрявцева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0" indent="0" algn="l">
              <a:spcBef>
                <a:spcPts val="0"/>
              </a:spcBef>
              <a:buNone/>
            </a:pPr>
            <a:r>
              <a:rPr lang="ru-RU" b="0" i="0" dirty="0" smtClean="0">
                <a:solidFill>
                  <a:schemeClr val="tx1">
                    <a:tint val="75000"/>
                  </a:schemeClr>
                </a:solidFill>
              </a:rPr>
              <a:t>Подготовила Никитина Ярослава, гр. Д-ДБ-41</a:t>
            </a:r>
            <a:endParaRPr lang="ru-RU" b="0" i="0" dirty="0">
              <a:solidFill>
                <a:schemeClr val="tx1">
                  <a:tint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0111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Объект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05913276"/>
              </p:ext>
            </p:extLst>
          </p:nvPr>
        </p:nvGraphicFramePr>
        <p:xfrm>
          <a:off x="189756" y="1632588"/>
          <a:ext cx="7056784" cy="5229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7030516" y="1632588"/>
            <a:ext cx="515830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sz="2400" dirty="0" smtClean="0"/>
              <a:t>Адресовано:</a:t>
            </a:r>
          </a:p>
          <a:p>
            <a:pPr marL="342900" indent="-342900">
              <a:lnSpc>
                <a:spcPct val="90000"/>
              </a:lnSpc>
              <a:buFontTx/>
              <a:buChar char="-"/>
            </a:pPr>
            <a:r>
              <a:rPr lang="ru-RU" sz="2400" dirty="0" smtClean="0"/>
              <a:t>воспитателям (дошкольные учреждения </a:t>
            </a:r>
            <a:r>
              <a:rPr lang="ru-RU" sz="2400" dirty="0"/>
              <a:t>разного </a:t>
            </a:r>
            <a:r>
              <a:rPr lang="ru-RU" sz="2400" dirty="0" smtClean="0"/>
              <a:t>типа);</a:t>
            </a:r>
          </a:p>
          <a:p>
            <a:pPr marL="342900" indent="-342900">
              <a:lnSpc>
                <a:spcPct val="90000"/>
              </a:lnSpc>
              <a:buFontTx/>
              <a:buChar char="-"/>
            </a:pPr>
            <a:r>
              <a:rPr lang="ru-RU" sz="2400" dirty="0" smtClean="0"/>
              <a:t>родителям (семейное воспитание). </a:t>
            </a:r>
            <a:endParaRPr lang="ru-RU" sz="2400" dirty="0"/>
          </a:p>
          <a:p>
            <a:pPr>
              <a:lnSpc>
                <a:spcPct val="90000"/>
              </a:lnSpc>
            </a:pPr>
            <a:endParaRPr lang="ru-RU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7371706" y="3645024"/>
            <a:ext cx="4798269" cy="30839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ru-RU" sz="2400" dirty="0" smtClean="0"/>
              <a:t>В программе нашли продолжение и развитие идеи </a:t>
            </a:r>
            <a:r>
              <a:rPr lang="ru-RU" sz="2400" dirty="0"/>
              <a:t>различных представителей </a:t>
            </a:r>
            <a:r>
              <a:rPr lang="ru-RU" sz="2400" dirty="0" smtClean="0"/>
              <a:t>– </a:t>
            </a:r>
            <a:r>
              <a:rPr lang="ru-RU" sz="2400" dirty="0"/>
              <a:t>физиологов </a:t>
            </a:r>
            <a:r>
              <a:rPr lang="ru-RU" sz="2400" dirty="0" err="1"/>
              <a:t>А.А.Ухтомского</a:t>
            </a:r>
            <a:r>
              <a:rPr lang="ru-RU" sz="2400" dirty="0"/>
              <a:t> и </a:t>
            </a:r>
            <a:r>
              <a:rPr lang="ru-RU" sz="2400" dirty="0" err="1"/>
              <a:t>Н.А.Бернштейна</a:t>
            </a:r>
            <a:r>
              <a:rPr lang="ru-RU" sz="2400" dirty="0"/>
              <a:t>, психологов </a:t>
            </a:r>
            <a:r>
              <a:rPr lang="ru-RU" sz="2400" dirty="0" err="1"/>
              <a:t>А.В.Запорожца</a:t>
            </a:r>
            <a:r>
              <a:rPr lang="ru-RU" sz="2400" dirty="0"/>
              <a:t> и </a:t>
            </a:r>
            <a:r>
              <a:rPr lang="ru-RU" sz="2400" dirty="0" err="1"/>
              <a:t>В.П.Зинченко</a:t>
            </a:r>
            <a:r>
              <a:rPr lang="ru-RU" sz="2400" dirty="0"/>
              <a:t>, педагога </a:t>
            </a:r>
            <a:r>
              <a:rPr lang="ru-RU" sz="2400" dirty="0" err="1"/>
              <a:t>П.С.Лесгафта</a:t>
            </a:r>
            <a:r>
              <a:rPr lang="ru-RU" sz="2400" dirty="0"/>
              <a:t>, философа </a:t>
            </a:r>
            <a:r>
              <a:rPr lang="ru-RU" sz="2400" dirty="0" err="1"/>
              <a:t>Э.В.Ильенкова</a:t>
            </a:r>
            <a:r>
              <a:rPr lang="ru-RU" sz="2400" dirty="0"/>
              <a:t>, педиатра и педагога </a:t>
            </a:r>
            <a:r>
              <a:rPr lang="ru-RU" sz="2400" dirty="0" err="1"/>
              <a:t>Ю.Ф.Змановского</a:t>
            </a:r>
            <a:r>
              <a:rPr lang="ru-RU" sz="2400" dirty="0"/>
              <a:t> и др</a:t>
            </a:r>
            <a:r>
              <a:rPr lang="ru-RU" sz="2400" dirty="0" smtClean="0"/>
              <a:t>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128536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Содержание оздоровительной работы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7789" y="1556792"/>
            <a:ext cx="5616624" cy="5040560"/>
          </a:xfrm>
        </p:spPr>
        <p:txBody>
          <a:bodyPr>
            <a:normAutofit fontScale="70000" lnSpcReduction="20000"/>
          </a:bodyPr>
          <a:lstStyle/>
          <a:p>
            <a:pPr marL="0" lvl="0">
              <a:lnSpc>
                <a:spcPct val="120000"/>
              </a:lnSpc>
              <a:spcBef>
                <a:spcPts val="0"/>
              </a:spcBef>
            </a:pPr>
            <a:r>
              <a:rPr lang="ru-RU" dirty="0"/>
              <a:t>Краткая характеристика физического и психического развития воспитанников</a:t>
            </a:r>
          </a:p>
          <a:p>
            <a:pPr marL="0" lvl="0">
              <a:lnSpc>
                <a:spcPct val="120000"/>
              </a:lnSpc>
              <a:spcBef>
                <a:spcPts val="0"/>
              </a:spcBef>
            </a:pPr>
            <a:r>
              <a:rPr lang="ru-RU" dirty="0"/>
              <a:t>Приобщение к физической культуре</a:t>
            </a:r>
          </a:p>
          <a:p>
            <a:pPr marL="0" lvl="0">
              <a:lnSpc>
                <a:spcPct val="120000"/>
              </a:lnSpc>
              <a:spcBef>
                <a:spcPts val="0"/>
              </a:spcBef>
            </a:pPr>
            <a:r>
              <a:rPr lang="ru-RU" dirty="0"/>
              <a:t>Упражнения и задания на развитие основных движений</a:t>
            </a:r>
          </a:p>
          <a:p>
            <a:pPr marL="0" lvl="0">
              <a:lnSpc>
                <a:spcPct val="120000"/>
              </a:lnSpc>
              <a:spcBef>
                <a:spcPts val="0"/>
              </a:spcBef>
            </a:pPr>
            <a:r>
              <a:rPr lang="ru-RU" dirty="0"/>
              <a:t>Упражнения и задания на принятие и сохранение позы</a:t>
            </a:r>
          </a:p>
          <a:p>
            <a:pPr marL="0" lvl="0">
              <a:lnSpc>
                <a:spcPct val="120000"/>
              </a:lnSpc>
              <a:spcBef>
                <a:spcPts val="0"/>
              </a:spcBef>
            </a:pPr>
            <a:r>
              <a:rPr lang="ru-RU" dirty="0"/>
              <a:t>Упражнения и задания на развитие мелких мышц руки</a:t>
            </a:r>
          </a:p>
          <a:p>
            <a:pPr marL="0" lvl="0">
              <a:lnSpc>
                <a:spcPct val="120000"/>
              </a:lnSpc>
              <a:spcBef>
                <a:spcPts val="0"/>
              </a:spcBef>
            </a:pPr>
            <a:r>
              <a:rPr lang="ru-RU" dirty="0"/>
              <a:t>Упражнения на развитие мелких мышц лица и мимики</a:t>
            </a:r>
          </a:p>
          <a:p>
            <a:pPr marL="0" lvl="0">
              <a:lnSpc>
                <a:spcPct val="120000"/>
              </a:lnSpc>
              <a:spcBef>
                <a:spcPts val="0"/>
              </a:spcBef>
            </a:pPr>
            <a:r>
              <a:rPr lang="ru-RU" dirty="0"/>
              <a:t>Упражнения для разных групп мышц</a:t>
            </a:r>
          </a:p>
          <a:p>
            <a:pPr marL="0" lvl="0">
              <a:lnSpc>
                <a:spcPct val="120000"/>
              </a:lnSpc>
              <a:spcBef>
                <a:spcPts val="0"/>
              </a:spcBef>
            </a:pPr>
            <a:r>
              <a:rPr lang="ru-RU" dirty="0"/>
              <a:t>Катание на санках</a:t>
            </a:r>
          </a:p>
          <a:p>
            <a:pPr marL="0" lvl="0">
              <a:lnSpc>
                <a:spcPct val="120000"/>
              </a:lnSpc>
              <a:spcBef>
                <a:spcPts val="0"/>
              </a:spcBef>
            </a:pPr>
            <a:r>
              <a:rPr lang="ru-RU" dirty="0"/>
              <a:t>Скольжение</a:t>
            </a:r>
          </a:p>
          <a:p>
            <a:pPr marL="0" lvl="0">
              <a:lnSpc>
                <a:spcPct val="120000"/>
              </a:lnSpc>
              <a:spcBef>
                <a:spcPts val="0"/>
              </a:spcBef>
            </a:pPr>
            <a:r>
              <a:rPr lang="ru-RU" dirty="0"/>
              <a:t>Ходьба на лыжах</a:t>
            </a:r>
          </a:p>
          <a:p>
            <a:pPr marL="0" lvl="0">
              <a:lnSpc>
                <a:spcPct val="120000"/>
              </a:lnSpc>
              <a:spcBef>
                <a:spcPts val="0"/>
              </a:spcBef>
            </a:pPr>
            <a:r>
              <a:rPr lang="ru-RU" dirty="0"/>
              <a:t> Катание на велосипеде</a:t>
            </a:r>
          </a:p>
          <a:p>
            <a:pPr marL="0" lvl="0">
              <a:lnSpc>
                <a:spcPct val="120000"/>
              </a:lnSpc>
              <a:spcBef>
                <a:spcPts val="0"/>
              </a:spcBef>
            </a:pPr>
            <a:r>
              <a:rPr lang="ru-RU" dirty="0"/>
              <a:t>Подготовка к плаванию</a:t>
            </a:r>
          </a:p>
          <a:p>
            <a:pPr marL="0" lvl="0">
              <a:lnSpc>
                <a:spcPct val="120000"/>
              </a:lnSpc>
              <a:spcBef>
                <a:spcPts val="0"/>
              </a:spcBef>
            </a:pPr>
            <a:r>
              <a:rPr lang="ru-RU" dirty="0"/>
              <a:t>Музыкально – ритмические упражнения</a:t>
            </a:r>
          </a:p>
          <a:p>
            <a:pPr marL="0" lvl="0">
              <a:lnSpc>
                <a:spcPct val="120000"/>
              </a:lnSpc>
              <a:spcBef>
                <a:spcPts val="0"/>
              </a:spcBef>
            </a:pPr>
            <a:r>
              <a:rPr lang="ru-RU" dirty="0"/>
              <a:t>Подвижные игры</a:t>
            </a:r>
          </a:p>
          <a:p>
            <a:pPr marL="0" lvl="0">
              <a:lnSpc>
                <a:spcPct val="120000"/>
              </a:lnSpc>
              <a:spcBef>
                <a:spcPts val="0"/>
              </a:spcBef>
            </a:pPr>
            <a:r>
              <a:rPr lang="ru-RU" dirty="0"/>
              <a:t>Игры – аттракционы для праздников</a:t>
            </a:r>
          </a:p>
          <a:p>
            <a:pPr marL="0">
              <a:lnSpc>
                <a:spcPct val="120000"/>
              </a:lnSpc>
              <a:spcBef>
                <a:spcPts val="0"/>
              </a:spcBef>
            </a:pPr>
            <a:r>
              <a:rPr lang="ru-RU" dirty="0"/>
              <a:t>Развивающие формы оздоровительной работы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526460" y="2204864"/>
            <a:ext cx="5544616" cy="39426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В старшей группе </a:t>
            </a:r>
            <a:r>
              <a:rPr lang="ru-RU" dirty="0" smtClean="0"/>
              <a:t>добавляются:</a:t>
            </a:r>
            <a:endParaRPr lang="ru-RU" dirty="0"/>
          </a:p>
          <a:p>
            <a:pPr lvl="0"/>
            <a:r>
              <a:rPr lang="ru-RU" dirty="0"/>
              <a:t>Силовые упражнения, элементы </a:t>
            </a:r>
            <a:r>
              <a:rPr lang="ru-RU" dirty="0" smtClean="0"/>
              <a:t>спортивных </a:t>
            </a:r>
            <a:r>
              <a:rPr lang="ru-RU" dirty="0"/>
              <a:t>игр для </a:t>
            </a:r>
            <a:r>
              <a:rPr lang="ru-RU" dirty="0" smtClean="0"/>
              <a:t>мальчиков, </a:t>
            </a:r>
            <a:r>
              <a:rPr lang="ru-RU" dirty="0"/>
              <a:t>баскетбол, футбол, </a:t>
            </a:r>
            <a:r>
              <a:rPr lang="ru-RU" dirty="0" smtClean="0"/>
              <a:t>хоккей; художественно-спортивные </a:t>
            </a:r>
            <a:r>
              <a:rPr lang="ru-RU" dirty="0"/>
              <a:t>упражнения для девочек (</a:t>
            </a:r>
            <a:r>
              <a:rPr lang="ru-RU" dirty="0" err="1"/>
              <a:t>худ.гимнастика</a:t>
            </a:r>
            <a:r>
              <a:rPr lang="ru-RU" dirty="0"/>
              <a:t>, танцевальные упражнения, акробатические упражнения) </a:t>
            </a:r>
            <a:r>
              <a:rPr lang="ru-RU" dirty="0" smtClean="0"/>
              <a:t>.</a:t>
            </a:r>
          </a:p>
          <a:p>
            <a:pPr lvl="0"/>
            <a:endParaRPr lang="ru-RU" dirty="0"/>
          </a:p>
          <a:p>
            <a:r>
              <a:rPr lang="ru-RU" dirty="0"/>
              <a:t>В подготовительной группе:  </a:t>
            </a:r>
          </a:p>
          <a:p>
            <a:pPr lvl="0"/>
            <a:r>
              <a:rPr lang="ru-RU" dirty="0"/>
              <a:t>Катание на роликовых коньках</a:t>
            </a:r>
          </a:p>
          <a:p>
            <a:pPr lvl="0"/>
            <a:r>
              <a:rPr lang="ru-RU" dirty="0"/>
              <a:t>Волейбол</a:t>
            </a:r>
          </a:p>
          <a:p>
            <a:pPr lvl="0"/>
            <a:r>
              <a:rPr lang="ru-RU" dirty="0"/>
              <a:t>Бадминтон</a:t>
            </a:r>
          </a:p>
          <a:p>
            <a:pPr lvl="0"/>
            <a:r>
              <a:rPr lang="ru-RU" dirty="0"/>
              <a:t>Настольный теннис</a:t>
            </a:r>
          </a:p>
          <a:p>
            <a:pPr lvl="0"/>
            <a:r>
              <a:rPr lang="ru-RU" dirty="0"/>
              <a:t>Городки</a:t>
            </a:r>
          </a:p>
          <a:p>
            <a:pPr>
              <a:lnSpc>
                <a:spcPct val="90000"/>
              </a:lnSpc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281455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1765" y="274638"/>
            <a:ext cx="11927060" cy="1020762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Направление</a:t>
            </a:r>
            <a:br>
              <a:rPr lang="ru-RU" dirty="0" smtClean="0"/>
            </a:br>
            <a:r>
              <a:rPr lang="ru-RU" dirty="0" smtClean="0"/>
              <a:t>«ПРИОБЩЕНИЕ К</a:t>
            </a:r>
            <a:r>
              <a:rPr lang="ru-RU" dirty="0"/>
              <a:t> ФИЗИЧЕСКОЙ </a:t>
            </a:r>
            <a:r>
              <a:rPr lang="ru-RU" dirty="0" smtClean="0"/>
              <a:t>КУЛЬТУРЕ»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варианты </a:t>
            </a:r>
            <a:r>
              <a:rPr lang="ru-RU" dirty="0"/>
              <a:t>заданий, упражнений и игр, направленных, именно, на приобщение дошкольников к физической культуре.</a:t>
            </a:r>
          </a:p>
          <a:p>
            <a:r>
              <a:rPr lang="ru-RU" dirty="0" smtClean="0"/>
              <a:t>разучивание </a:t>
            </a:r>
            <a:r>
              <a:rPr lang="ru-RU" dirty="0"/>
              <a:t>основных движений проходит в игровой форме под чтение стихов </a:t>
            </a:r>
            <a:r>
              <a:rPr lang="ru-RU" dirty="0" smtClean="0"/>
              <a:t>воспитателем.</a:t>
            </a:r>
          </a:p>
          <a:p>
            <a:pPr lvl="0"/>
            <a:r>
              <a:rPr lang="ru-RU" dirty="0" smtClean="0"/>
              <a:t>комплексы </a:t>
            </a:r>
            <a:r>
              <a:rPr lang="ru-RU" dirty="0"/>
              <a:t>физических упражнений предлагаются в форме тематического спектакля на тему: «Игрушки», «Обезьянки», «Снегурочка», «Поздняя осень», «Мишка</a:t>
            </a:r>
            <a:r>
              <a:rPr lang="ru-RU" dirty="0" smtClean="0"/>
              <a:t>».</a:t>
            </a:r>
            <a:endParaRPr lang="ru-RU" dirty="0"/>
          </a:p>
          <a:p>
            <a:pPr lvl="0"/>
            <a:r>
              <a:rPr lang="ru-RU" dirty="0"/>
              <a:t>в</a:t>
            </a:r>
            <a:r>
              <a:rPr lang="ru-RU" dirty="0" smtClean="0"/>
              <a:t> </a:t>
            </a:r>
            <a:r>
              <a:rPr lang="ru-RU" dirty="0"/>
              <a:t>разделе: «Развивающие упражнения под музыку» предлагается музыкальный </a:t>
            </a:r>
            <a:r>
              <a:rPr lang="ru-RU" dirty="0" smtClean="0"/>
              <a:t>репертуар.</a:t>
            </a:r>
            <a:endParaRPr lang="ru-RU" dirty="0"/>
          </a:p>
          <a:p>
            <a:pPr lvl="0"/>
            <a:r>
              <a:rPr lang="ru-RU" dirty="0" smtClean="0"/>
              <a:t>игры </a:t>
            </a:r>
            <a:r>
              <a:rPr lang="ru-RU" dirty="0"/>
              <a:t>– </a:t>
            </a:r>
            <a:r>
              <a:rPr lang="ru-RU" dirty="0" smtClean="0"/>
              <a:t>аттракционы, считалки </a:t>
            </a:r>
            <a:r>
              <a:rPr lang="ru-RU" dirty="0"/>
              <a:t>для подвижных игр, </a:t>
            </a:r>
            <a:r>
              <a:rPr lang="ru-RU" dirty="0" smtClean="0"/>
              <a:t>игры </a:t>
            </a:r>
            <a:r>
              <a:rPr lang="ru-RU" dirty="0"/>
              <a:t>разных народов, русские народные игры.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09589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Направление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«</a:t>
            </a:r>
            <a:r>
              <a:rPr lang="ru-RU" dirty="0" smtClean="0"/>
              <a:t>РАЗВИВАЮЩИЕ ФОРМЫ </a:t>
            </a:r>
            <a:r>
              <a:rPr lang="ru-RU" dirty="0"/>
              <a:t>ОЗДОРОВИТЕЛЬНОЙ РАБОТЫ</a:t>
            </a:r>
            <a:r>
              <a:rPr lang="ru-RU" dirty="0" smtClean="0"/>
              <a:t>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22414" y="1905000"/>
            <a:ext cx="10188622" cy="4692352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ru-RU" dirty="0"/>
              <a:t>Закаливание. Общие условия закаливания детей (закаливающие процедуры, </a:t>
            </a:r>
            <a:r>
              <a:rPr lang="ru-RU" dirty="0" err="1"/>
              <a:t>крнтрастные</a:t>
            </a:r>
            <a:r>
              <a:rPr lang="ru-RU" dirty="0"/>
              <a:t> ванночки для рук и ног, солевые дорожки, закаливание носоглотки, полоскание рта и горла)</a:t>
            </a:r>
          </a:p>
          <a:p>
            <a:pPr lvl="0"/>
            <a:r>
              <a:rPr lang="ru-RU" dirty="0"/>
              <a:t>Комплексы оздоровительных упражнений для горла.</a:t>
            </a:r>
          </a:p>
          <a:p>
            <a:pPr lvl="0"/>
            <a:r>
              <a:rPr lang="ru-RU" dirty="0"/>
              <a:t>Профилактические упражнения для верхних дыхательных путей.</a:t>
            </a:r>
          </a:p>
          <a:p>
            <a:pPr lvl="0"/>
            <a:r>
              <a:rPr lang="ru-RU" dirty="0"/>
              <a:t>Дыхательные и звуковые упражнения (упражнения для артикуляции).</a:t>
            </a:r>
          </a:p>
          <a:p>
            <a:pPr lvl="0"/>
            <a:r>
              <a:rPr lang="ru-RU" dirty="0"/>
              <a:t>Комплексы дыхательной гимнастики</a:t>
            </a:r>
          </a:p>
          <a:p>
            <a:pPr lvl="0"/>
            <a:r>
              <a:rPr lang="ru-RU" dirty="0"/>
              <a:t>Точечный массаж (общая </a:t>
            </a:r>
            <a:r>
              <a:rPr lang="ru-RU" dirty="0" err="1"/>
              <a:t>хар</a:t>
            </a:r>
            <a:r>
              <a:rPr lang="ru-RU" dirty="0"/>
              <a:t>-ка биологически активных зон кожи)</a:t>
            </a:r>
          </a:p>
          <a:p>
            <a:pPr lvl="0"/>
            <a:r>
              <a:rPr lang="ru-RU" dirty="0"/>
              <a:t>Формирование и коррекция осанки. Профилактика нарушения осанки (комплексы)</a:t>
            </a:r>
          </a:p>
          <a:p>
            <a:pPr lvl="0"/>
            <a:r>
              <a:rPr lang="ru-RU" dirty="0"/>
              <a:t>Профилактика плоскостопия. Причины плоскостопия и пути его профилактики. Комплексы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831505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5780" y="274638"/>
            <a:ext cx="11089232" cy="121014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Раздел</a:t>
            </a:r>
            <a:br>
              <a:rPr lang="ru-RU" dirty="0" smtClean="0"/>
            </a:br>
            <a:r>
              <a:rPr lang="ru-RU" dirty="0" smtClean="0"/>
              <a:t>«Организация </a:t>
            </a:r>
            <a:r>
              <a:rPr lang="ru-RU" dirty="0" err="1" smtClean="0"/>
              <a:t>двигательно</a:t>
            </a:r>
            <a:r>
              <a:rPr lang="ru-RU" dirty="0" smtClean="0"/>
              <a:t>–оздоровительных </a:t>
            </a:r>
            <a:r>
              <a:rPr lang="ru-RU" dirty="0"/>
              <a:t>моментов на </a:t>
            </a:r>
            <a:r>
              <a:rPr lang="ru-RU" dirty="0" err="1"/>
              <a:t>нефизкультурных</a:t>
            </a:r>
            <a:r>
              <a:rPr lang="ru-RU" dirty="0"/>
              <a:t> занятиях дошкольников в группе</a:t>
            </a:r>
            <a:r>
              <a:rPr lang="ru-RU" dirty="0" smtClean="0"/>
              <a:t>».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Большое внимание уделено:</a:t>
            </a:r>
          </a:p>
          <a:p>
            <a:pPr lvl="1"/>
            <a:r>
              <a:rPr lang="ru-RU" dirty="0"/>
              <a:t>пальчиковой гимнастике</a:t>
            </a:r>
          </a:p>
          <a:p>
            <a:pPr lvl="1"/>
            <a:r>
              <a:rPr lang="ru-RU" dirty="0"/>
              <a:t>развитию мимики и артикуляции</a:t>
            </a:r>
          </a:p>
          <a:p>
            <a:pPr lvl="1"/>
            <a:r>
              <a:rPr lang="ru-RU" dirty="0"/>
              <a:t>элементам </a:t>
            </a:r>
            <a:r>
              <a:rPr lang="ru-RU" dirty="0" err="1"/>
              <a:t>психогимнастики</a:t>
            </a:r>
            <a:r>
              <a:rPr lang="ru-RU" dirty="0"/>
              <a:t> на занятиях</a:t>
            </a:r>
          </a:p>
          <a:p>
            <a:pPr lvl="1"/>
            <a:r>
              <a:rPr lang="ru-RU" dirty="0"/>
              <a:t>физкультминуткам на различных занятиях</a:t>
            </a:r>
          </a:p>
          <a:p>
            <a:pPr lvl="1"/>
            <a:r>
              <a:rPr lang="ru-RU" dirty="0" err="1"/>
              <a:t>двигательно</a:t>
            </a:r>
            <a:r>
              <a:rPr lang="ru-RU" dirty="0"/>
              <a:t> – оздоровительным моментам в перерывах между занятиями</a:t>
            </a:r>
          </a:p>
          <a:p>
            <a:pPr lvl="1"/>
            <a:r>
              <a:rPr lang="ru-RU" dirty="0"/>
              <a:t>игровым зарядкам для коррекции эмоциональной сферы</a:t>
            </a:r>
          </a:p>
          <a:p>
            <a:pPr lvl="1"/>
            <a:r>
              <a:rPr lang="ru-RU" dirty="0"/>
              <a:t>методике мышечной релаксации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81575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9756" y="116632"/>
            <a:ext cx="11593288" cy="136815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Раздел</a:t>
            </a:r>
            <a:br>
              <a:rPr lang="ru-RU" dirty="0" smtClean="0"/>
            </a:br>
            <a:r>
              <a:rPr lang="ru-RU" dirty="0" smtClean="0"/>
              <a:t>"Принципы </a:t>
            </a:r>
            <a:r>
              <a:rPr lang="ru-RU" dirty="0"/>
              <a:t>организации оздоровительно-развивающей работы с ослабленными детьми</a:t>
            </a:r>
            <a:r>
              <a:rPr lang="ru-RU" dirty="0" smtClean="0"/>
              <a:t>".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формирование </a:t>
            </a:r>
            <a:r>
              <a:rPr lang="ru-RU" dirty="0"/>
              <a:t>у детей навыков рационального дыхания и правильной </a:t>
            </a:r>
            <a:r>
              <a:rPr lang="ru-RU" dirty="0" smtClean="0"/>
              <a:t>осанки</a:t>
            </a:r>
          </a:p>
          <a:p>
            <a:r>
              <a:rPr lang="ru-RU" dirty="0" smtClean="0"/>
              <a:t>использование </a:t>
            </a:r>
            <a:r>
              <a:rPr lang="ru-RU" dirty="0"/>
              <a:t>системы эффективного </a:t>
            </a:r>
            <a:r>
              <a:rPr lang="ru-RU" dirty="0" err="1" smtClean="0"/>
              <a:t>закалдивания</a:t>
            </a:r>
            <a:endParaRPr lang="ru-RU" dirty="0" smtClean="0"/>
          </a:p>
          <a:p>
            <a:r>
              <a:rPr lang="ru-RU" dirty="0" smtClean="0"/>
              <a:t>организация </a:t>
            </a:r>
            <a:r>
              <a:rPr lang="ru-RU" dirty="0"/>
              <a:t>оздоровительного режима с учётом состояния здоровья ослабленного </a:t>
            </a:r>
            <a:r>
              <a:rPr lang="ru-RU" dirty="0" smtClean="0"/>
              <a:t>ребёнка</a:t>
            </a:r>
          </a:p>
          <a:p>
            <a:r>
              <a:rPr lang="ru-RU" dirty="0" smtClean="0"/>
              <a:t>обеспечение </a:t>
            </a:r>
            <a:r>
              <a:rPr lang="ru-RU" dirty="0"/>
              <a:t>полноценного лечебного </a:t>
            </a:r>
            <a:r>
              <a:rPr lang="ru-RU" dirty="0" smtClean="0"/>
              <a:t>питания</a:t>
            </a:r>
          </a:p>
          <a:p>
            <a:r>
              <a:rPr lang="ru-RU" dirty="0" smtClean="0"/>
              <a:t>применение </a:t>
            </a:r>
            <a:r>
              <a:rPr lang="ru-RU" dirty="0"/>
              <a:t>психогигиенических и психопрофилактических методов и средств.</a:t>
            </a:r>
          </a:p>
        </p:txBody>
      </p:sp>
    </p:spTree>
    <p:extLst>
      <p:ext uri="{BB962C8B-B14F-4D97-AF65-F5344CB8AC3E}">
        <p14:creationId xmlns:p14="http://schemas.microsoft.com/office/powerpoint/2010/main" val="3816279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2413" y="1905000"/>
            <a:ext cx="9144000" cy="2460104"/>
          </a:xfrm>
        </p:spPr>
        <p:txBody>
          <a:bodyPr/>
          <a:lstStyle/>
          <a:p>
            <a:pPr algn="ctr"/>
            <a:r>
              <a:rPr lang="ru-RU" sz="10000" dirty="0" smtClean="0"/>
              <a:t>СПАСИБО ЗА ВНИМАНИЕ!</a:t>
            </a:r>
            <a:endParaRPr lang="ru-RU" sz="10000" dirty="0"/>
          </a:p>
        </p:txBody>
      </p:sp>
    </p:spTree>
    <p:extLst>
      <p:ext uri="{BB962C8B-B14F-4D97-AF65-F5344CB8AC3E}">
        <p14:creationId xmlns:p14="http://schemas.microsoft.com/office/powerpoint/2010/main" val="3847750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halkboard_16x9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/>
        </a:blipFill>
      </a:bgFillStyleLst>
    </a:fmtScheme>
  </a:themeElements>
  <a:objectDefaults>
    <a:spDef>
      <a:spPr>
        <a:ln>
          <a:miter lim="800000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>
          <a:miter lim="800000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D361420C-9553-44A4-8E05-DF83120FC64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Презентация с дизайном классной доски (широкоэкранный формат)</Template>
  <TotalTime>0</TotalTime>
  <Words>349</Words>
  <Application>Microsoft Office PowerPoint</Application>
  <PresentationFormat>Произвольный</PresentationFormat>
  <Paragraphs>66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Consolas</vt:lpstr>
      <vt:lpstr>Corbel</vt:lpstr>
      <vt:lpstr>Wingdings</vt:lpstr>
      <vt:lpstr>Chalkboard_16x9</vt:lpstr>
      <vt:lpstr>Развивающая педагогика оздоровления В.Т. Кудрявцева</vt:lpstr>
      <vt:lpstr>Презентация PowerPoint</vt:lpstr>
      <vt:lpstr>Содержание оздоровительной работы </vt:lpstr>
      <vt:lpstr>Направление «ПРИОБЩЕНИЕ К ФИЗИЧЕСКОЙ КУЛЬТУРЕ»</vt:lpstr>
      <vt:lpstr>Направление «РАЗВИВАЮЩИЕ ФОРМЫ ОЗДОРОВИТЕЛЬНОЙ РАБОТЫ»</vt:lpstr>
      <vt:lpstr>Раздел «Организация двигательно–оздоровительных моментов на нефизкультурных занятиях дошкольников в группе».</vt:lpstr>
      <vt:lpstr>Раздел "Принципы организации оздоровительно-развивающей работы с ослабленными детьми".</vt:lpstr>
      <vt:lpstr>СПАСИБО ЗА ВНИМАНИЕ!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2016-05-07T15:56:21Z</dcterms:created>
  <dcterms:modified xsi:type="dcterms:W3CDTF">2016-05-11T15:53:48Z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TC028048469991</vt:lpwstr>
  </property>
</Properties>
</file>