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66" r:id="rId17"/>
    <p:sldId id="276" r:id="rId18"/>
    <p:sldId id="278" r:id="rId19"/>
    <p:sldId id="279" r:id="rId20"/>
    <p:sldId id="280" r:id="rId21"/>
    <p:sldId id="281" r:id="rId22"/>
    <p:sldId id="283" r:id="rId23"/>
    <p:sldId id="282" r:id="rId24"/>
    <p:sldId id="284" r:id="rId25"/>
    <p:sldId id="285" r:id="rId26"/>
    <p:sldId id="287" r:id="rId27"/>
    <p:sldId id="286" r:id="rId28"/>
    <p:sldId id="288" r:id="rId29"/>
    <p:sldId id="289" r:id="rId30"/>
    <p:sldId id="291" r:id="rId31"/>
    <p:sldId id="290" r:id="rId32"/>
    <p:sldId id="292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6C4E73E-111C-4D37-9981-778CF377AC6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0B6BE6A-A99F-4B61-87C2-FD6ED4C215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E73E-111C-4D37-9981-778CF377AC6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BE6A-A99F-4B61-87C2-FD6ED4C215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E73E-111C-4D37-9981-778CF377AC6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BE6A-A99F-4B61-87C2-FD6ED4C215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E73E-111C-4D37-9981-778CF377AC6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BE6A-A99F-4B61-87C2-FD6ED4C215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E73E-111C-4D37-9981-778CF377AC6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BE6A-A99F-4B61-87C2-FD6ED4C215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E73E-111C-4D37-9981-778CF377AC6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BE6A-A99F-4B61-87C2-FD6ED4C215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C4E73E-111C-4D37-9981-778CF377AC6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B6BE6A-A99F-4B61-87C2-FD6ED4C215BD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6C4E73E-111C-4D37-9981-778CF377AC6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0B6BE6A-A99F-4B61-87C2-FD6ED4C215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E73E-111C-4D37-9981-778CF377AC6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BE6A-A99F-4B61-87C2-FD6ED4C215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E73E-111C-4D37-9981-778CF377AC6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BE6A-A99F-4B61-87C2-FD6ED4C215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E73E-111C-4D37-9981-778CF377AC6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BE6A-A99F-4B61-87C2-FD6ED4C215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6C4E73E-111C-4D37-9981-778CF377AC6A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0B6BE6A-A99F-4B61-87C2-FD6ED4C215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КОЛЛЕКЦИЯ ТЕМ ПРОЕКТОВ ИЗ ПРОГРАММ САЙТА ФИРО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07288" cy="129614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ХУДОЖЕСТВЕННО-ЭСТЕТИЧЕСКОЕ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Примеры детских и детско-взрослых проектов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515719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«Дети любят рисовать» </a:t>
            </a:r>
            <a:r>
              <a:rPr lang="ru-RU" sz="2400" dirty="0" smtClean="0"/>
              <a:t>(Все дети в этом мире рисуют: но как</a:t>
            </a:r>
            <a:r>
              <a:rPr lang="ru-RU" sz="2400" dirty="0" smtClean="0"/>
              <a:t>?);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«Волшебная мозаика» </a:t>
            </a:r>
            <a:r>
              <a:rPr lang="ru-RU" sz="2400" dirty="0" smtClean="0"/>
              <a:t>(Что такое мозаика? Как художники делают </a:t>
            </a:r>
            <a:r>
              <a:rPr lang="ru-RU" sz="2400" dirty="0" smtClean="0"/>
              <a:t>мозаику</a:t>
            </a:r>
            <a:r>
              <a:rPr lang="ru-RU" sz="2400" dirty="0" smtClean="0"/>
              <a:t>? Изготовить мозаику);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«</a:t>
            </a:r>
            <a:r>
              <a:rPr lang="ru-RU" sz="2400" dirty="0" err="1" smtClean="0">
                <a:solidFill>
                  <a:srgbClr val="FF0000"/>
                </a:solidFill>
              </a:rPr>
              <a:t>Чудо-витражи</a:t>
            </a:r>
            <a:r>
              <a:rPr lang="ru-RU" sz="2400" dirty="0" smtClean="0">
                <a:solidFill>
                  <a:srgbClr val="FF0000"/>
                </a:solidFill>
              </a:rPr>
              <a:t>» </a:t>
            </a:r>
            <a:r>
              <a:rPr lang="ru-RU" sz="2400" dirty="0" smtClean="0"/>
              <a:t>(Что такое витражи? Как художники делают витражи? </a:t>
            </a:r>
            <a:r>
              <a:rPr lang="ru-RU" sz="2400" dirty="0" smtClean="0"/>
              <a:t>Изготовить </a:t>
            </a:r>
            <a:r>
              <a:rPr lang="ru-RU" sz="2400" dirty="0" smtClean="0"/>
              <a:t>витраж);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«</a:t>
            </a:r>
            <a:r>
              <a:rPr lang="ru-RU" sz="2400" dirty="0" smtClean="0">
                <a:solidFill>
                  <a:srgbClr val="FF0000"/>
                </a:solidFill>
              </a:rPr>
              <a:t>Фотоохота» </a:t>
            </a:r>
            <a:r>
              <a:rPr lang="ru-RU" sz="2400" dirty="0" smtClean="0"/>
              <a:t>(просмотр фотоизображений животных и  птиц, делать </a:t>
            </a:r>
            <a:r>
              <a:rPr lang="ru-RU" sz="2400" dirty="0" smtClean="0"/>
              <a:t>снимки с</a:t>
            </a:r>
            <a:r>
              <a:rPr lang="ru-RU" sz="2400" dirty="0" smtClean="0"/>
              <a:t> помощью мобильных телефонов и фотоаппаратов (планшетов) </a:t>
            </a:r>
            <a:r>
              <a:rPr lang="ru-RU" sz="2400" dirty="0" smtClean="0"/>
              <a:t>в</a:t>
            </a:r>
            <a:r>
              <a:rPr lang="ru-RU" sz="2400" dirty="0" smtClean="0"/>
              <a:t> окрестностях детского сада);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07288" cy="129614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ХУДОЖЕСТВЕННО-ЭСТЕТИЧЕСКОЕ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Примеры детских и детско-взрослых проектов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515719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«</a:t>
            </a:r>
            <a:r>
              <a:rPr lang="ru-RU" sz="2000" dirty="0" smtClean="0">
                <a:solidFill>
                  <a:srgbClr val="FF0000"/>
                </a:solidFill>
              </a:rPr>
              <a:t>Игры в день рождения» </a:t>
            </a:r>
            <a:r>
              <a:rPr lang="ru-RU" sz="2000" dirty="0" smtClean="0"/>
              <a:t>(именинником может быть любой сказочный </a:t>
            </a:r>
            <a:r>
              <a:rPr lang="ru-RU" sz="2000" dirty="0" smtClean="0"/>
              <a:t>персонаж</a:t>
            </a:r>
            <a:r>
              <a:rPr lang="ru-RU" sz="2000" dirty="0" smtClean="0"/>
              <a:t>, любая игрушка, время года — весна, лето и др.);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«</a:t>
            </a:r>
            <a:r>
              <a:rPr lang="ru-RU" sz="2000" dirty="0" smtClean="0">
                <a:solidFill>
                  <a:srgbClr val="FF0000"/>
                </a:solidFill>
              </a:rPr>
              <a:t>Игры-путешествия» </a:t>
            </a:r>
            <a:r>
              <a:rPr lang="ru-RU" sz="2000" dirty="0" smtClean="0"/>
              <a:t>(можно связать с сюжетами </a:t>
            </a:r>
            <a:r>
              <a:rPr lang="ru-RU" sz="2000" dirty="0" smtClean="0"/>
              <a:t>сказок, праздничными познавательными </a:t>
            </a:r>
            <a:r>
              <a:rPr lang="ru-RU" sz="2000" dirty="0" smtClean="0"/>
              <a:t>темами);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«</a:t>
            </a:r>
            <a:r>
              <a:rPr lang="ru-RU" sz="2000" dirty="0" smtClean="0">
                <a:solidFill>
                  <a:srgbClr val="FF0000"/>
                </a:solidFill>
              </a:rPr>
              <a:t>Музыкальные шедевры в пластике» </a:t>
            </a:r>
            <a:r>
              <a:rPr lang="ru-RU" sz="2000" dirty="0" smtClean="0"/>
              <a:t>(импровизация движений под </a:t>
            </a:r>
            <a:r>
              <a:rPr lang="ru-RU" sz="2000" dirty="0" smtClean="0"/>
              <a:t>классическую </a:t>
            </a:r>
            <a:r>
              <a:rPr lang="ru-RU" sz="2000" dirty="0" smtClean="0"/>
              <a:t>музыку, создание импровизированных костюмов, постановка </a:t>
            </a:r>
            <a:r>
              <a:rPr lang="ru-RU" sz="2000" dirty="0" smtClean="0"/>
              <a:t>игровых </a:t>
            </a:r>
            <a:r>
              <a:rPr lang="ru-RU" sz="2000" dirty="0" smtClean="0"/>
              <a:t>«балетов»). Например: «Карнавал животных» на музыку К. Сен-Санса,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«Картинки с выставки» </a:t>
            </a:r>
            <a:r>
              <a:rPr lang="ru-RU" sz="2000" dirty="0" smtClean="0"/>
              <a:t>на музыку М. П. Мусоргского и др.;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«</a:t>
            </a:r>
            <a:r>
              <a:rPr lang="ru-RU" sz="2000" dirty="0" smtClean="0">
                <a:solidFill>
                  <a:srgbClr val="FF0000"/>
                </a:solidFill>
              </a:rPr>
              <a:t>Театр сказки»</a:t>
            </a:r>
            <a:r>
              <a:rPr lang="ru-RU" sz="2000" dirty="0" smtClean="0"/>
              <a:t> (роли исполняют и дети, и взрослые; все вместе готовят </a:t>
            </a:r>
            <a:r>
              <a:rPr lang="ru-RU" sz="2000" dirty="0" smtClean="0"/>
              <a:t>декорации</a:t>
            </a:r>
            <a:r>
              <a:rPr lang="ru-RU" sz="2000" dirty="0" smtClean="0"/>
              <a:t>, детали костюмов и необходимые атрибуты</a:t>
            </a:r>
            <a:r>
              <a:rPr lang="ru-RU" sz="2000" dirty="0" smtClean="0"/>
              <a:t>); творческие </a:t>
            </a:r>
            <a:r>
              <a:rPr lang="ru-RU" sz="2000" dirty="0" smtClean="0"/>
              <a:t>проекты на основе творческого </a:t>
            </a:r>
            <a:r>
              <a:rPr lang="ru-RU" sz="2000" dirty="0" err="1" smtClean="0"/>
              <a:t>музицирования</a:t>
            </a:r>
            <a:r>
              <a:rPr lang="ru-RU" sz="2000" dirty="0" smtClean="0"/>
              <a:t> («Стеклянный урок», </a:t>
            </a:r>
            <a:r>
              <a:rPr lang="ru-RU" sz="2000" dirty="0" smtClean="0"/>
              <a:t>«</a:t>
            </a:r>
            <a:r>
              <a:rPr lang="ru-RU" sz="2000" dirty="0" smtClean="0"/>
              <a:t>Бумажный карнавал», «Шарманка», «Брат мажор и Брат минор» и др.).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07288" cy="12961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ФИЗИЧЕСКОЕ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Примеры детских и детско-взрослых проектов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5157192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Проект </a:t>
            </a:r>
            <a:r>
              <a:rPr lang="ru-RU" sz="2000" dirty="0" smtClean="0">
                <a:solidFill>
                  <a:srgbClr val="FF0000"/>
                </a:solidFill>
              </a:rPr>
              <a:t>«Приключения с движением» </a:t>
            </a:r>
            <a:r>
              <a:rPr lang="ru-RU" sz="2000" dirty="0" smtClean="0"/>
              <a:t>позволит детям выяснить «На что я </a:t>
            </a:r>
            <a:r>
              <a:rPr lang="ru-RU" sz="2000" dirty="0" smtClean="0"/>
              <a:t>способен</a:t>
            </a:r>
            <a:r>
              <a:rPr lang="ru-RU" sz="2000" dirty="0" smtClean="0"/>
              <a:t>? Что мне доставляет удовольствие, чего я боюсь, а что — и то и другое </a:t>
            </a:r>
            <a:r>
              <a:rPr lang="ru-RU" sz="2000" dirty="0" smtClean="0"/>
              <a:t>вместе</a:t>
            </a:r>
            <a:r>
              <a:rPr lang="ru-RU" sz="2000" dirty="0" smtClean="0"/>
              <a:t>? Что и где я ощущаю в своем теле, когда мне весело, грустно, страшно, когда </a:t>
            </a:r>
            <a:r>
              <a:rPr lang="ru-RU" sz="2000" dirty="0" smtClean="0"/>
              <a:t>я</a:t>
            </a:r>
            <a:r>
              <a:rPr lang="ru-RU" sz="2000" dirty="0" smtClean="0"/>
              <a:t> злюсь? Как выглядит мое тело? Что происходит с пищей в моем теле? Здоровое </a:t>
            </a:r>
            <a:r>
              <a:rPr lang="ru-RU" sz="2000" dirty="0" smtClean="0"/>
              <a:t>питание</a:t>
            </a:r>
            <a:r>
              <a:rPr lang="ru-RU" sz="2000" dirty="0" smtClean="0"/>
              <a:t>: что дает энергию? Должен ли я есть овощи, которые не люблю?»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Проект </a:t>
            </a:r>
            <a:r>
              <a:rPr lang="ru-RU" sz="2000" dirty="0" smtClean="0">
                <a:solidFill>
                  <a:srgbClr val="FF0000"/>
                </a:solidFill>
              </a:rPr>
              <a:t>«Мое тело» </a:t>
            </a:r>
            <a:r>
              <a:rPr lang="ru-RU" sz="2000" dirty="0" smtClean="0"/>
              <a:t>позволит рассмотреть такие аспекты, как </a:t>
            </a:r>
            <a:r>
              <a:rPr lang="ru-RU" sz="2000" dirty="0" smtClean="0">
                <a:solidFill>
                  <a:srgbClr val="FF0000"/>
                </a:solidFill>
              </a:rPr>
              <a:t>«Я здоров, я </a:t>
            </a:r>
            <a:r>
              <a:rPr lang="ru-RU" sz="2000" dirty="0" smtClean="0">
                <a:solidFill>
                  <a:srgbClr val="FF0000"/>
                </a:solidFill>
              </a:rPr>
              <a:t>болен</a:t>
            </a:r>
            <a:r>
              <a:rPr lang="ru-RU" sz="2000" dirty="0" smtClean="0">
                <a:solidFill>
                  <a:srgbClr val="FF0000"/>
                </a:solidFill>
              </a:rPr>
              <a:t>; я у врача, я в больнице»; «Мои зубы, я у зубного врача»; «Уход за телом»; </a:t>
            </a:r>
            <a:r>
              <a:rPr lang="ru-RU" sz="2000" dirty="0" smtClean="0">
                <a:solidFill>
                  <a:srgbClr val="FF0000"/>
                </a:solidFill>
              </a:rPr>
              <a:t>«</a:t>
            </a:r>
            <a:r>
              <a:rPr lang="ru-RU" sz="2000" dirty="0" smtClean="0">
                <a:solidFill>
                  <a:srgbClr val="FF0000"/>
                </a:solidFill>
              </a:rPr>
              <a:t>Что мне нравится, чего я не могу терпеть»; </a:t>
            </a:r>
            <a:r>
              <a:rPr lang="ru-RU" sz="2000" dirty="0" smtClean="0"/>
              <a:t>установить и утвердиться в своих </a:t>
            </a:r>
            <a:r>
              <a:rPr lang="ru-RU" sz="2000" dirty="0" smtClean="0"/>
              <a:t>особенностях</a:t>
            </a:r>
            <a:r>
              <a:rPr lang="ru-RU" sz="2000" dirty="0" smtClean="0"/>
              <a:t>: </a:t>
            </a:r>
            <a:r>
              <a:rPr lang="ru-RU" sz="2000" dirty="0" smtClean="0">
                <a:solidFill>
                  <a:srgbClr val="FF0000"/>
                </a:solidFill>
              </a:rPr>
              <a:t>«Я — это я», «Особенно хорошо я умею…»</a:t>
            </a:r>
            <a:r>
              <a:rPr lang="ru-RU" sz="2000" dirty="0" smtClean="0"/>
              <a:t>; узнать: </a:t>
            </a:r>
            <a:r>
              <a:rPr lang="ru-RU" sz="2000" dirty="0" smtClean="0">
                <a:solidFill>
                  <a:srgbClr val="FF0000"/>
                </a:solidFill>
              </a:rPr>
              <a:t>«Как смена </a:t>
            </a:r>
            <a:r>
              <a:rPr lang="ru-RU" sz="2000" dirty="0" smtClean="0">
                <a:solidFill>
                  <a:srgbClr val="FF0000"/>
                </a:solidFill>
              </a:rPr>
              <a:t>времен </a:t>
            </a:r>
            <a:r>
              <a:rPr lang="ru-RU" sz="2000" dirty="0" smtClean="0">
                <a:solidFill>
                  <a:srgbClr val="FF0000"/>
                </a:solidFill>
              </a:rPr>
              <a:t>года и  погода отражается на  моей жизни? Как живут люди в  других </a:t>
            </a:r>
            <a:r>
              <a:rPr lang="ru-RU" sz="2000" dirty="0" smtClean="0">
                <a:solidFill>
                  <a:srgbClr val="FF0000"/>
                </a:solidFill>
              </a:rPr>
              <a:t>климатических </a:t>
            </a:r>
            <a:r>
              <a:rPr lang="ru-RU" sz="2000" dirty="0" smtClean="0">
                <a:solidFill>
                  <a:srgbClr val="FF0000"/>
                </a:solidFill>
              </a:rPr>
              <a:t>зонах? Каковы возможности движения летом/зимой»</a:t>
            </a:r>
            <a:r>
              <a:rPr lang="ru-RU" sz="2000" dirty="0" smtClean="0"/>
              <a:t>; понять, </a:t>
            </a:r>
            <a:r>
              <a:rPr lang="ru-RU" sz="2000" dirty="0" smtClean="0"/>
              <a:t>что </a:t>
            </a:r>
            <a:r>
              <a:rPr lang="ru-RU" sz="2000" dirty="0" smtClean="0">
                <a:solidFill>
                  <a:srgbClr val="FF0000"/>
                </a:solidFill>
              </a:rPr>
              <a:t>«я  больше, чем…/меньше, чем…/толще или тоньше, чем…»</a:t>
            </a:r>
            <a:r>
              <a:rPr lang="ru-RU" sz="2000" dirty="0" smtClean="0"/>
              <a:t>; понять, как </a:t>
            </a:r>
            <a:r>
              <a:rPr lang="ru-RU" sz="2000" dirty="0" smtClean="0"/>
              <a:t>можно </a:t>
            </a:r>
            <a:r>
              <a:rPr lang="ru-RU" sz="2000" dirty="0" smtClean="0"/>
              <a:t>«защититься от  болезней здесь и  в  других местах», узнать, «что для </a:t>
            </a:r>
            <a:r>
              <a:rPr lang="ru-RU" sz="2000" dirty="0" smtClean="0"/>
              <a:t>меня </a:t>
            </a:r>
            <a:r>
              <a:rPr lang="ru-RU" sz="2000" dirty="0" smtClean="0"/>
              <a:t>полезно, когда я болею?». Детям дается возможность рассказать о </a:t>
            </a:r>
            <a:r>
              <a:rPr lang="ru-RU" sz="2000" dirty="0" smtClean="0"/>
              <a:t>собственном </a:t>
            </a:r>
            <a:r>
              <a:rPr lang="ru-RU" sz="2000" dirty="0" smtClean="0"/>
              <a:t>опыте, а воспитатель вместе с детьми развивает тему, как лучше себя </a:t>
            </a:r>
            <a:r>
              <a:rPr lang="ru-RU" sz="2000" dirty="0" smtClean="0"/>
              <a:t>вести</a:t>
            </a:r>
            <a:r>
              <a:rPr lang="ru-RU" sz="2000" dirty="0" smtClean="0"/>
              <a:t>, «если я заболел». Каждый вносит свою лепту в </a:t>
            </a:r>
            <a:r>
              <a:rPr lang="ru-RU" sz="2000" dirty="0" smtClean="0"/>
              <a:t>разговор.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07288" cy="12961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ФИЗИЧЕСКОЕ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Примеры детских и детско-взрослых проектов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8691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1800" dirty="0" smtClean="0"/>
              <a:t>Проект </a:t>
            </a:r>
            <a:r>
              <a:rPr lang="ru-RU" sz="1800" dirty="0" smtClean="0">
                <a:solidFill>
                  <a:srgbClr val="FF0000"/>
                </a:solidFill>
              </a:rPr>
              <a:t>«Первая помощь» </a:t>
            </a:r>
            <a:r>
              <a:rPr lang="ru-RU" sz="1800" dirty="0" smtClean="0"/>
              <a:t>позволит познакомить детей с чемоданчиком первой помощи, его содержимым, объяснить назначение отдельных предметов и  продемонстрировать их использование. Можно предложить курс оказания элементарной первой помощи (например: «Юлия учит номер телефона спасения»), а  по  вечерам  — соответствующие курсы для родителей (например: «От  зеваки к  спасателю»). Рекомендуется планировать и  проводить курсы по  оказанию первой помощи для родителей, педагогов и  детей в  сотрудничестве с местным дорожным патрулем или другими службами экстренной помощи.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Проект </a:t>
            </a:r>
            <a:r>
              <a:rPr lang="ru-RU" sz="1800" dirty="0" smtClean="0">
                <a:solidFill>
                  <a:srgbClr val="FF0000"/>
                </a:solidFill>
              </a:rPr>
              <a:t>«Противопожарные меры» </a:t>
            </a:r>
            <a:r>
              <a:rPr lang="ru-RU" sz="1800" dirty="0" smtClean="0"/>
              <a:t>предполагает приглашение в группу </a:t>
            </a:r>
            <a:r>
              <a:rPr lang="ru-RU" sz="1800" dirty="0" smtClean="0"/>
              <a:t>настоящего </a:t>
            </a:r>
            <a:r>
              <a:rPr lang="ru-RU" sz="1800" dirty="0" smtClean="0"/>
              <a:t>пожарного, который расскажет о средствах противопожарной </a:t>
            </a:r>
            <a:r>
              <a:rPr lang="ru-RU" sz="1800" dirty="0" smtClean="0"/>
              <a:t>безопасности</a:t>
            </a:r>
            <a:r>
              <a:rPr lang="ru-RU" sz="1800" dirty="0" smtClean="0"/>
              <a:t>, покажет их функции, одежду пожарного, ответит на вопросы детей </a:t>
            </a:r>
            <a:r>
              <a:rPr lang="ru-RU" sz="1800" dirty="0" smtClean="0"/>
              <a:t>о</a:t>
            </a:r>
            <a:r>
              <a:rPr lang="ru-RU" sz="1800" dirty="0" smtClean="0"/>
              <a:t> правильном поведении при пожарах и  о  безопасном обхождении с  огнем. </a:t>
            </a:r>
            <a:r>
              <a:rPr lang="ru-RU" sz="1800" dirty="0" smtClean="0"/>
              <a:t>Эта </a:t>
            </a:r>
            <a:r>
              <a:rPr lang="ru-RU" sz="1800" dirty="0" smtClean="0"/>
              <a:t>тема включает информацию из раздела «Естествознание, техника».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07288" cy="12961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ФИЗИЧЕСКОЕ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Примеры детских и детско-взрослых проектов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8691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1800" dirty="0" smtClean="0"/>
              <a:t>При реализации проекта </a:t>
            </a:r>
            <a:r>
              <a:rPr lang="ru-RU" sz="1800" dirty="0" smtClean="0">
                <a:solidFill>
                  <a:srgbClr val="FF0000"/>
                </a:solidFill>
              </a:rPr>
              <a:t>«Дорожное движение. Безопасность на дорогах»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предусматривается </a:t>
            </a:r>
            <a:r>
              <a:rPr lang="ru-RU" sz="1800" dirty="0" smtClean="0"/>
              <a:t>приглашение работника </a:t>
            </a:r>
            <a:r>
              <a:rPr lang="ru-RU" sz="1800" dirty="0" smtClean="0"/>
              <a:t>Проект </a:t>
            </a:r>
            <a:r>
              <a:rPr lang="ru-RU" sz="1800" dirty="0" smtClean="0"/>
              <a:t>«Мы готовим </a:t>
            </a:r>
            <a:r>
              <a:rPr lang="ru-RU" sz="1800" dirty="0" smtClean="0"/>
              <a:t>вместе завтрак» включает </a:t>
            </a:r>
            <a:r>
              <a:rPr lang="ru-RU" sz="1800" dirty="0" smtClean="0"/>
              <a:t>посещение кухни, </a:t>
            </a:r>
            <a:r>
              <a:rPr lang="ru-RU" sz="1800" dirty="0" smtClean="0"/>
              <a:t>приготовление </a:t>
            </a:r>
            <a:r>
              <a:rPr lang="ru-RU" sz="1800" dirty="0" smtClean="0"/>
              <a:t>детьми различных блюд по рецепту, выпечки и т. п.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Проект </a:t>
            </a:r>
            <a:r>
              <a:rPr lang="ru-RU" sz="1800" dirty="0" smtClean="0">
                <a:solidFill>
                  <a:srgbClr val="FF0000"/>
                </a:solidFill>
              </a:rPr>
              <a:t>«Стресс и  устойчивость к  стрессам» </a:t>
            </a:r>
            <a:r>
              <a:rPr lang="ru-RU" sz="1800" dirty="0" smtClean="0"/>
              <a:t>позволит детям </a:t>
            </a:r>
            <a:r>
              <a:rPr lang="ru-RU" sz="1800" dirty="0" smtClean="0"/>
              <a:t>разобраться </a:t>
            </a:r>
            <a:r>
              <a:rPr lang="ru-RU" sz="1800" dirty="0" smtClean="0"/>
              <a:t>с  рефлексиями собственных трудных ситуаций: «Когда я  боюсь?», «Что </a:t>
            </a:r>
            <a:r>
              <a:rPr lang="ru-RU" sz="1800" dirty="0" smtClean="0"/>
              <a:t>я</a:t>
            </a:r>
            <a:r>
              <a:rPr lang="ru-RU" sz="1800" dirty="0" smtClean="0"/>
              <a:t> делаю, если попадаю в трудное положение?» В ходе работы могут быть </a:t>
            </a:r>
            <a:r>
              <a:rPr lang="ru-RU" sz="1800" dirty="0" smtClean="0"/>
              <a:t>использованы </a:t>
            </a:r>
            <a:r>
              <a:rPr lang="ru-RU" sz="1800" dirty="0" smtClean="0"/>
              <a:t>истории с  сюжетами об  успешном преодолении трудных </a:t>
            </a:r>
            <a:r>
              <a:rPr lang="ru-RU" sz="1800" dirty="0" smtClean="0"/>
              <a:t>жизненных </a:t>
            </a:r>
            <a:r>
              <a:rPr lang="ru-RU" sz="1800" dirty="0" smtClean="0"/>
              <a:t>ситуаций, ролевые игры на подобные темы. Дети могут освоить стратегии </a:t>
            </a:r>
            <a:r>
              <a:rPr lang="ru-RU" sz="1800" dirty="0" smtClean="0"/>
              <a:t>преодоления </a:t>
            </a:r>
            <a:r>
              <a:rPr lang="ru-RU" sz="1800" dirty="0" smtClean="0"/>
              <a:t>стресса: преуменьшение «Все не  так  уж и  плохо!»; отвлечение: </a:t>
            </a:r>
            <a:r>
              <a:rPr lang="ru-RU" sz="1800" dirty="0" smtClean="0"/>
              <a:t>«</a:t>
            </a:r>
            <a:r>
              <a:rPr lang="ru-RU" sz="1800" dirty="0" smtClean="0"/>
              <a:t>Я подумаю о чем-нибудь другом!»; контроль ситуации: «Сначала надо </a:t>
            </a:r>
            <a:r>
              <a:rPr lang="ru-RU" sz="1800" dirty="0" smtClean="0"/>
              <a:t>составить </a:t>
            </a:r>
            <a:r>
              <a:rPr lang="ru-RU" sz="1800" dirty="0" smtClean="0"/>
              <a:t>план!»; контроль реакции: «Сначала я  должен взять себя в  руки!»; </a:t>
            </a:r>
            <a:r>
              <a:rPr lang="ru-RU" sz="1800" dirty="0" smtClean="0"/>
              <a:t>расслабление</a:t>
            </a:r>
            <a:r>
              <a:rPr lang="ru-RU" sz="1800" dirty="0" smtClean="0"/>
              <a:t>: «</a:t>
            </a:r>
            <a:r>
              <a:rPr lang="ru-RU" sz="1800" dirty="0" err="1" smtClean="0"/>
              <a:t>Расслаблюсь-ка</a:t>
            </a:r>
            <a:r>
              <a:rPr lang="ru-RU" sz="1800" dirty="0" smtClean="0"/>
              <a:t> я  сначала!»; положительные </a:t>
            </a:r>
            <a:r>
              <a:rPr lang="ru-RU" sz="1800" dirty="0" err="1" smtClean="0"/>
              <a:t>самопредписания</a:t>
            </a:r>
            <a:r>
              <a:rPr lang="ru-RU" sz="1800" dirty="0" smtClean="0"/>
              <a:t>: «</a:t>
            </a:r>
            <a:r>
              <a:rPr lang="ru-RU" sz="1800" dirty="0" smtClean="0"/>
              <a:t>Я справлюсь!»; «Я попрошу кого-нибудь о помощи!»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222104"/>
          </a:xfrm>
        </p:spPr>
        <p:txBody>
          <a:bodyPr>
            <a:normAutofit/>
          </a:bodyPr>
          <a:lstStyle/>
          <a:p>
            <a:r>
              <a:rPr lang="ru-RU" dirty="0" smtClean="0"/>
              <a:t>ДЕТСТВО</a:t>
            </a:r>
            <a:br>
              <a:rPr lang="ru-RU" dirty="0" smtClean="0"/>
            </a:br>
            <a:r>
              <a:rPr lang="ru-RU" dirty="0" smtClean="0"/>
              <a:t>Примерная образовательная программа дошкольного образования </a:t>
            </a:r>
            <a:br>
              <a:rPr lang="ru-RU" dirty="0" smtClean="0"/>
            </a:br>
            <a:r>
              <a:rPr lang="ru-RU" sz="2400" i="1" dirty="0" smtClean="0"/>
              <a:t>Т</a:t>
            </a:r>
            <a:r>
              <a:rPr lang="ru-RU" sz="2400" i="1" dirty="0" smtClean="0"/>
              <a:t>. И. Бабаева, А. Г. Гогоберидзе, О. В. Солнцева и др. </a:t>
            </a:r>
            <a:endParaRPr lang="ru-RU" sz="24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809832"/>
          </a:xfrm>
        </p:spPr>
        <p:txBody>
          <a:bodyPr>
            <a:noAutofit/>
          </a:bodyPr>
          <a:lstStyle/>
          <a:p>
            <a:r>
              <a:rPr lang="ru-RU" sz="1600" dirty="0" smtClean="0"/>
              <a:t>Проекты поисково-познавательной </a:t>
            </a:r>
            <a:r>
              <a:rPr lang="ru-RU" sz="1600" dirty="0" smtClean="0"/>
              <a:t>и творческой направленности 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«Происхождение бумаги»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«Музыка моей мечты», «Приглашаем </a:t>
            </a:r>
            <a:r>
              <a:rPr lang="ru-RU" sz="1600" dirty="0" smtClean="0">
                <a:solidFill>
                  <a:srgbClr val="FF0000"/>
                </a:solidFill>
              </a:rPr>
              <a:t>в </a:t>
            </a:r>
            <a:r>
              <a:rPr lang="ru-RU" sz="1600" dirty="0" smtClean="0">
                <a:solidFill>
                  <a:srgbClr val="FF0000"/>
                </a:solidFill>
              </a:rPr>
              <a:t>наш театр», «Наша забота нужна всем», «Энциклопедия городов российских»</a:t>
            </a:r>
            <a:r>
              <a:rPr lang="ru-RU" sz="1600" dirty="0" smtClean="0"/>
              <a:t>. </a:t>
            </a:r>
            <a:endParaRPr lang="en-US" sz="1600" dirty="0" smtClean="0"/>
          </a:p>
          <a:p>
            <a:r>
              <a:rPr lang="ru-RU" sz="1600" dirty="0" smtClean="0"/>
              <a:t> </a:t>
            </a:r>
            <a:r>
              <a:rPr lang="en-US" sz="1600" dirty="0" smtClean="0"/>
              <a:t>C</a:t>
            </a:r>
            <a:r>
              <a:rPr lang="ru-RU" sz="1600" dirty="0" err="1" smtClean="0"/>
              <a:t>овместны</a:t>
            </a:r>
            <a:r>
              <a:rPr lang="ru-RU" sz="1600" dirty="0" err="1" smtClean="0"/>
              <a:t>е</a:t>
            </a:r>
            <a:r>
              <a:rPr lang="ru-RU" sz="1600" dirty="0" smtClean="0"/>
              <a:t> </a:t>
            </a:r>
            <a:r>
              <a:rPr lang="ru-RU" sz="1600" dirty="0" smtClean="0"/>
              <a:t>с </a:t>
            </a:r>
            <a:r>
              <a:rPr lang="ru-RU" sz="1600" dirty="0" smtClean="0"/>
              <a:t>родителями творческие </a:t>
            </a:r>
            <a:r>
              <a:rPr lang="ru-RU" sz="1600" dirty="0" smtClean="0"/>
              <a:t>и </a:t>
            </a:r>
            <a:r>
              <a:rPr lang="ru-RU" sz="1600" dirty="0" smtClean="0"/>
              <a:t>исследовательские проекты </a:t>
            </a:r>
            <a:r>
              <a:rPr lang="ru-RU" sz="1600" dirty="0" smtClean="0"/>
              <a:t>дошкольников </a:t>
            </a:r>
            <a:r>
              <a:rPr lang="ru-RU" sz="1600" dirty="0" smtClean="0">
                <a:solidFill>
                  <a:srgbClr val="FF0000"/>
                </a:solidFill>
              </a:rPr>
              <a:t>«Город чудес», </a:t>
            </a:r>
            <a:r>
              <a:rPr lang="ru-RU" sz="1600" dirty="0" smtClean="0">
                <a:solidFill>
                  <a:srgbClr val="FF0000"/>
                </a:solidFill>
              </a:rPr>
              <a:t>«</a:t>
            </a:r>
            <a:r>
              <a:rPr lang="ru-RU" sz="1600" dirty="0" smtClean="0">
                <a:solidFill>
                  <a:srgbClr val="FF0000"/>
                </a:solidFill>
              </a:rPr>
              <a:t>Все мы такие разные» (создание альбома о разных народах мира, их жилищах, </a:t>
            </a:r>
            <a:r>
              <a:rPr lang="ru-RU" sz="1600" dirty="0" smtClean="0">
                <a:solidFill>
                  <a:srgbClr val="FF0000"/>
                </a:solidFill>
              </a:rPr>
              <a:t>занятиях</a:t>
            </a:r>
            <a:r>
              <a:rPr lang="ru-RU" sz="1600" dirty="0" smtClean="0">
                <a:solidFill>
                  <a:srgbClr val="FF0000"/>
                </a:solidFill>
              </a:rPr>
              <a:t>, народных промыслах, любимых играх, сказках), «Птицы нашего края», </a:t>
            </a:r>
            <a:r>
              <a:rPr lang="ru-RU" sz="1600" dirty="0" smtClean="0">
                <a:solidFill>
                  <a:srgbClr val="FF0000"/>
                </a:solidFill>
              </a:rPr>
              <a:t>«</a:t>
            </a:r>
            <a:r>
              <a:rPr lang="ru-RU" sz="1600" dirty="0" smtClean="0">
                <a:solidFill>
                  <a:srgbClr val="FF0000"/>
                </a:solidFill>
              </a:rPr>
              <a:t>Вместе создаем мультфильм». темы «Выставка лучших товаров России», «Много </a:t>
            </a:r>
            <a:r>
              <a:rPr lang="ru-RU" sz="1600" dirty="0" smtClean="0">
                <a:solidFill>
                  <a:srgbClr val="FF0000"/>
                </a:solidFill>
              </a:rPr>
              <a:t>профессий </a:t>
            </a:r>
            <a:r>
              <a:rPr lang="ru-RU" sz="1600" dirty="0" smtClean="0">
                <a:solidFill>
                  <a:srgbClr val="FF0000"/>
                </a:solidFill>
              </a:rPr>
              <a:t>хороших и разных», «Наши путешествия». 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dirty="0" smtClean="0"/>
              <a:t>Мини-проекты </a:t>
            </a:r>
            <a:r>
              <a:rPr lang="ru-RU" sz="1600" dirty="0" smtClean="0">
                <a:solidFill>
                  <a:srgbClr val="FF0000"/>
                </a:solidFill>
              </a:rPr>
              <a:t>«Старикам везде у </a:t>
            </a:r>
            <a:r>
              <a:rPr lang="ru-RU" sz="1600" dirty="0" smtClean="0">
                <a:solidFill>
                  <a:srgbClr val="FF0000"/>
                </a:solidFill>
              </a:rPr>
              <a:t>нас </a:t>
            </a:r>
            <a:r>
              <a:rPr lang="ru-RU" sz="1600" dirty="0" smtClean="0">
                <a:solidFill>
                  <a:srgbClr val="FF0000"/>
                </a:solidFill>
              </a:rPr>
              <a:t>почет</a:t>
            </a:r>
            <a:r>
              <a:rPr lang="ru-RU" sz="1600" dirty="0" smtClean="0">
                <a:solidFill>
                  <a:srgbClr val="FF0000"/>
                </a:solidFill>
              </a:rPr>
              <a:t>», «Пожилые </a:t>
            </a:r>
            <a:r>
              <a:rPr lang="ru-RU" sz="1600" dirty="0" smtClean="0">
                <a:solidFill>
                  <a:srgbClr val="FF0000"/>
                </a:solidFill>
              </a:rPr>
              <a:t>люди в жизни страны и семьи</a:t>
            </a:r>
            <a:r>
              <a:rPr lang="ru-RU" sz="1600" dirty="0" smtClean="0">
                <a:solidFill>
                  <a:srgbClr val="FF0000"/>
                </a:solidFill>
              </a:rPr>
              <a:t>», </a:t>
            </a:r>
            <a:r>
              <a:rPr lang="ru-RU" sz="1600" dirty="0" smtClean="0">
                <a:solidFill>
                  <a:srgbClr val="FF0000"/>
                </a:solidFill>
              </a:rPr>
              <a:t>«День матери» 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dirty="0" smtClean="0"/>
              <a:t>Однодневный </a:t>
            </a:r>
            <a:r>
              <a:rPr lang="ru-RU" sz="1600" dirty="0" smtClean="0"/>
              <a:t>проект </a:t>
            </a:r>
            <a:r>
              <a:rPr lang="ru-RU" sz="1600" dirty="0" smtClean="0">
                <a:solidFill>
                  <a:srgbClr val="FF0000"/>
                </a:solidFill>
              </a:rPr>
              <a:t>«</a:t>
            </a:r>
            <a:r>
              <a:rPr lang="ru-RU" sz="1600" dirty="0" smtClean="0">
                <a:solidFill>
                  <a:srgbClr val="FF0000"/>
                </a:solidFill>
              </a:rPr>
              <a:t>Поздравление для </a:t>
            </a:r>
            <a:r>
              <a:rPr lang="ru-RU" sz="1600" dirty="0" smtClean="0">
                <a:solidFill>
                  <a:srgbClr val="FF0000"/>
                </a:solidFill>
              </a:rPr>
              <a:t>мамы»</a:t>
            </a:r>
          </a:p>
          <a:p>
            <a:r>
              <a:rPr lang="ru-RU" sz="1600" dirty="0" smtClean="0"/>
              <a:t>Коллективные творческие проекты: </a:t>
            </a:r>
            <a:r>
              <a:rPr lang="ru-RU" sz="1600" dirty="0" smtClean="0">
                <a:solidFill>
                  <a:srgbClr val="FF0000"/>
                </a:solidFill>
              </a:rPr>
              <a:t>«Украшаем </a:t>
            </a:r>
            <a:r>
              <a:rPr lang="ru-RU" sz="1600" dirty="0" smtClean="0">
                <a:solidFill>
                  <a:srgbClr val="FF0000"/>
                </a:solidFill>
              </a:rPr>
              <a:t>группу», «</a:t>
            </a:r>
            <a:r>
              <a:rPr lang="ru-RU" sz="1600" dirty="0" smtClean="0">
                <a:solidFill>
                  <a:srgbClr val="FF0000"/>
                </a:solidFill>
              </a:rPr>
              <a:t>Украшаем </a:t>
            </a:r>
            <a:r>
              <a:rPr lang="ru-RU" sz="1600" dirty="0" smtClean="0">
                <a:solidFill>
                  <a:srgbClr val="FF0000"/>
                </a:solidFill>
              </a:rPr>
              <a:t>детский </a:t>
            </a:r>
            <a:r>
              <a:rPr lang="ru-RU" sz="1600" dirty="0" smtClean="0">
                <a:solidFill>
                  <a:srgbClr val="FF0000"/>
                </a:solidFill>
              </a:rPr>
              <a:t>сад сами»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>Игровой проект </a:t>
            </a:r>
            <a:r>
              <a:rPr lang="ru-RU" sz="1600" dirty="0" smtClean="0">
                <a:solidFill>
                  <a:srgbClr val="FF0000"/>
                </a:solidFill>
              </a:rPr>
              <a:t>«Ярмарка </a:t>
            </a:r>
            <a:r>
              <a:rPr lang="ru-RU" sz="1600" dirty="0" smtClean="0">
                <a:solidFill>
                  <a:srgbClr val="FF0000"/>
                </a:solidFill>
              </a:rPr>
              <a:t>профессий»</a:t>
            </a:r>
          </a:p>
          <a:p>
            <a:r>
              <a:rPr lang="ru-RU" sz="1600" dirty="0" smtClean="0"/>
              <a:t>Дизайн-проект </a:t>
            </a:r>
            <a:r>
              <a:rPr lang="ru-RU" sz="1600" dirty="0" smtClean="0">
                <a:solidFill>
                  <a:srgbClr val="FF0000"/>
                </a:solidFill>
              </a:rPr>
              <a:t>«Весна в </a:t>
            </a:r>
            <a:r>
              <a:rPr lang="ru-RU" sz="1600" dirty="0" smtClean="0">
                <a:solidFill>
                  <a:srgbClr val="FF0000"/>
                </a:solidFill>
              </a:rPr>
              <a:t>окно </a:t>
            </a:r>
            <a:r>
              <a:rPr lang="ru-RU" sz="1600" dirty="0" smtClean="0">
                <a:solidFill>
                  <a:srgbClr val="FF0000"/>
                </a:solidFill>
              </a:rPr>
              <a:t>стучится...» </a:t>
            </a:r>
          </a:p>
          <a:p>
            <a:r>
              <a:rPr lang="ru-RU" sz="1600" dirty="0" smtClean="0"/>
              <a:t>Краеведческие проекты: </a:t>
            </a:r>
            <a:r>
              <a:rPr lang="ru-RU" sz="1600" dirty="0" smtClean="0">
                <a:solidFill>
                  <a:srgbClr val="FF0000"/>
                </a:solidFill>
              </a:rPr>
              <a:t>«Самая </a:t>
            </a:r>
            <a:r>
              <a:rPr lang="ru-RU" sz="1600" dirty="0" smtClean="0">
                <a:solidFill>
                  <a:srgbClr val="FF0000"/>
                </a:solidFill>
              </a:rPr>
              <a:t>красивая </a:t>
            </a:r>
            <a:r>
              <a:rPr lang="ru-RU" sz="1600" dirty="0" smtClean="0">
                <a:solidFill>
                  <a:srgbClr val="FF0000"/>
                </a:solidFill>
              </a:rPr>
              <a:t>улица</a:t>
            </a:r>
            <a:r>
              <a:rPr lang="ru-RU" sz="1600" dirty="0" smtClean="0">
                <a:solidFill>
                  <a:srgbClr val="FF0000"/>
                </a:solidFill>
              </a:rPr>
              <a:t>» (коллаж), «Окаменевшие растения в городе» (листья лавра, дуба, аканта — как </a:t>
            </a:r>
            <a:r>
              <a:rPr lang="ru-RU" sz="1600" dirty="0" smtClean="0">
                <a:solidFill>
                  <a:srgbClr val="FF0000"/>
                </a:solidFill>
              </a:rPr>
              <a:t>память </a:t>
            </a:r>
            <a:r>
              <a:rPr lang="ru-RU" sz="1600" dirty="0" smtClean="0">
                <a:solidFill>
                  <a:srgbClr val="FF0000"/>
                </a:solidFill>
              </a:rPr>
              <a:t>о победах), «О чем рассказывают скульптуры», «День Победы в нашем </a:t>
            </a:r>
            <a:r>
              <a:rPr lang="ru-RU" sz="1600" dirty="0" smtClean="0">
                <a:solidFill>
                  <a:srgbClr val="FF0000"/>
                </a:solidFill>
              </a:rPr>
              <a:t>городе» , «Самое интересное </a:t>
            </a:r>
            <a:r>
              <a:rPr lang="ru-RU" sz="1600" dirty="0" smtClean="0">
                <a:solidFill>
                  <a:srgbClr val="FF0000"/>
                </a:solidFill>
              </a:rPr>
              <a:t>событие жизни города», «Необычные украшения улиц города», «О каких </a:t>
            </a:r>
            <a:r>
              <a:rPr lang="ru-RU" sz="1600" dirty="0" smtClean="0">
                <a:solidFill>
                  <a:srgbClr val="FF0000"/>
                </a:solidFill>
              </a:rPr>
              <a:t>событиях </a:t>
            </a:r>
            <a:r>
              <a:rPr lang="ru-RU" sz="1600" dirty="0" smtClean="0">
                <a:solidFill>
                  <a:srgbClr val="FF0000"/>
                </a:solidFill>
              </a:rPr>
              <a:t>помнят горожане», «Добрые дела для ветеранов» и других</a:t>
            </a:r>
            <a:r>
              <a:rPr lang="ru-RU" sz="1600" dirty="0" smtClean="0"/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222104"/>
          </a:xfrm>
        </p:spPr>
        <p:txBody>
          <a:bodyPr>
            <a:normAutofit/>
          </a:bodyPr>
          <a:lstStyle/>
          <a:p>
            <a:r>
              <a:rPr lang="ru-RU" dirty="0" smtClean="0"/>
              <a:t>ДИАЛОГ</a:t>
            </a:r>
            <a:br>
              <a:rPr lang="ru-RU" dirty="0" smtClean="0"/>
            </a:br>
            <a:r>
              <a:rPr lang="ru-RU" dirty="0" smtClean="0"/>
              <a:t>Примерная основная образовательная программа дошкольного образования </a:t>
            </a:r>
            <a:br>
              <a:rPr lang="ru-RU" dirty="0" smtClean="0"/>
            </a:br>
            <a:r>
              <a:rPr lang="ru-RU" sz="2400" i="1" dirty="0" smtClean="0"/>
              <a:t>Под </a:t>
            </a:r>
            <a:r>
              <a:rPr lang="ru-RU" sz="2400" i="1" dirty="0" smtClean="0"/>
              <a:t>редакцией О.Л. Соболевой, О.Г. Приходько  </a:t>
            </a:r>
            <a:endParaRPr lang="ru-RU" sz="2400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/>
          </a:bodyPr>
          <a:lstStyle/>
          <a:p>
            <a:r>
              <a:rPr lang="ru-RU" dirty="0" smtClean="0"/>
              <a:t>Коллективные проекты: «Охраняем </a:t>
            </a:r>
            <a:r>
              <a:rPr lang="ru-RU" dirty="0" smtClean="0"/>
              <a:t>почву», «Забота о воде», «Кто самый важный на </a:t>
            </a:r>
            <a:r>
              <a:rPr lang="ru-RU" dirty="0" smtClean="0"/>
              <a:t>земле?», </a:t>
            </a:r>
            <a:r>
              <a:rPr lang="ru-RU" dirty="0" smtClean="0"/>
              <a:t>«Окружающая </a:t>
            </a:r>
            <a:r>
              <a:rPr lang="ru-RU" dirty="0" smtClean="0"/>
              <a:t>среда</a:t>
            </a:r>
            <a:r>
              <a:rPr lang="ru-RU" dirty="0" smtClean="0"/>
              <a:t>, необходимая для жизнедеятельности человека», «Переработка отходов</a:t>
            </a:r>
            <a:r>
              <a:rPr lang="ru-RU" dirty="0" smtClean="0"/>
              <a:t>», </a:t>
            </a:r>
            <a:r>
              <a:rPr lang="ru-RU" dirty="0" smtClean="0"/>
              <a:t>«Знаменитые россияне»; «Разные страны</a:t>
            </a:r>
            <a:r>
              <a:rPr lang="ru-RU" dirty="0" smtClean="0"/>
              <a:t>», </a:t>
            </a:r>
            <a:r>
              <a:rPr lang="ru-RU" dirty="0" smtClean="0"/>
              <a:t>«Скоро в школу»</a:t>
            </a:r>
            <a:r>
              <a:rPr lang="ru-RU" dirty="0" smtClean="0"/>
              <a:t> ;</a:t>
            </a:r>
          </a:p>
          <a:p>
            <a:r>
              <a:rPr lang="ru-RU" dirty="0" smtClean="0"/>
              <a:t>Мини-проект с родителями : </a:t>
            </a:r>
            <a:r>
              <a:rPr lang="ru-RU" dirty="0" smtClean="0"/>
              <a:t>«Жители нашего города (села, поселка, деревни</a:t>
            </a:r>
            <a:r>
              <a:rPr lang="ru-RU" dirty="0" smtClean="0"/>
              <a:t>)»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07288" cy="12961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ПОЗНАВАТЕЛЬНОЕ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МАТЕМАТИЧЕСКАЯ ЛИНИЯ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8691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«Числовая улица», «Цифровой карнавал» , «Цирковое представление» , «Архитектурная сказка», «Кукольный домик», «Тренажер маленького чемпиона», «Музыкальный задачник», «Маленькие модельеры</a:t>
            </a:r>
            <a:r>
              <a:rPr lang="ru-RU" sz="2000" dirty="0" smtClean="0"/>
              <a:t>», «Детская </a:t>
            </a:r>
            <a:r>
              <a:rPr lang="ru-RU" sz="2000" dirty="0" smtClean="0"/>
              <a:t>планета</a:t>
            </a:r>
            <a:r>
              <a:rPr lang="ru-RU" sz="2000" dirty="0" smtClean="0"/>
              <a:t>», </a:t>
            </a:r>
            <a:r>
              <a:rPr lang="ru-RU" sz="2000" dirty="0" smtClean="0"/>
              <a:t>«Моя </a:t>
            </a:r>
            <a:r>
              <a:rPr lang="ru-RU" sz="2000" dirty="0" err="1" smtClean="0"/>
              <a:t>аудиокнижка</a:t>
            </a:r>
            <a:r>
              <a:rPr lang="ru-RU" sz="2000" dirty="0" smtClean="0"/>
              <a:t>», «Конструктор изображений</a:t>
            </a:r>
            <a:r>
              <a:rPr lang="ru-RU" sz="2000" dirty="0" smtClean="0"/>
              <a:t>»,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18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2" y="3573016"/>
            <a:ext cx="8507288" cy="129614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ЛИНИЯ: ЗНАКОМСТО С КНИЖНОЙ КУЛЬТУРОЙ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03920" y="4653136"/>
            <a:ext cx="8712968" cy="2357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«Маленькое издательство», «Маленькая типография», «Детская библиотечка», «Театр длиною в жизнь»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222104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ВДОХНОВЕНИЕ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Примерная образовательная программа дошкольного образования </a:t>
            </a:r>
            <a:br>
              <a:rPr lang="ru-RU" dirty="0" smtClean="0"/>
            </a:br>
            <a:r>
              <a:rPr lang="ru-RU" sz="2400" i="1" dirty="0" smtClean="0"/>
              <a:t>Под редакцией И.Е.Федосовой</a:t>
            </a:r>
            <a:endParaRPr lang="ru-RU" sz="24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222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МИР ОТКРЫТИЙ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Примерная основная образовательная программа дошкольного образования </a:t>
            </a:r>
            <a:br>
              <a:rPr lang="ru-RU" dirty="0" smtClean="0"/>
            </a:br>
            <a:r>
              <a:rPr lang="ru-RU" sz="2400" i="1" dirty="0" smtClean="0"/>
              <a:t>Под </a:t>
            </a:r>
            <a:r>
              <a:rPr lang="ru-RU" sz="2400" i="1" dirty="0" smtClean="0"/>
              <a:t>общей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ред. Л.Г. </a:t>
            </a:r>
            <a:r>
              <a:rPr lang="ru-RU" sz="2400" i="1" dirty="0" err="1" smtClean="0"/>
              <a:t>Петерсон</a:t>
            </a:r>
            <a:r>
              <a:rPr lang="ru-RU" sz="2400" i="1" dirty="0" smtClean="0"/>
              <a:t>, И.А. </a:t>
            </a:r>
            <a:r>
              <a:rPr lang="ru-RU" sz="2400" i="1" dirty="0" smtClean="0"/>
              <a:t>Лыковой</a:t>
            </a:r>
            <a:endParaRPr lang="ru-RU" sz="2400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«Игрушечных дел мастера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«Тайны природы и </a:t>
            </a:r>
            <a:r>
              <a:rPr lang="ru-RU" dirty="0" smtClean="0"/>
              <a:t>секреты </a:t>
            </a:r>
            <a:r>
              <a:rPr lang="ru-RU" dirty="0" smtClean="0"/>
              <a:t>ремесла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От ложки до матрешки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Между молотом и </a:t>
            </a:r>
            <a:r>
              <a:rPr lang="ru-RU" dirty="0" smtClean="0"/>
              <a:t>наковальней»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«Нитки из кудели для мягких рукоделий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Хороводы нежных </a:t>
            </a:r>
            <a:r>
              <a:rPr lang="ru-RU" dirty="0" smtClean="0"/>
              <a:t>кружев </a:t>
            </a:r>
            <a:r>
              <a:rPr lang="ru-RU" dirty="0" smtClean="0"/>
              <a:t>под руками мягко кружат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«Малышам о правилах безопасности»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222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МОЗАИКА</a:t>
            </a:r>
            <a:br>
              <a:rPr lang="ru-RU" dirty="0" smtClean="0"/>
            </a:br>
            <a:r>
              <a:rPr lang="ru-RU" dirty="0" smtClean="0"/>
              <a:t>Примерная основная образовательная программа дошкольного образования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i="1" dirty="0" smtClean="0"/>
              <a:t> </a:t>
            </a:r>
            <a:r>
              <a:rPr lang="ru-RU" sz="2400" i="1" dirty="0" err="1" smtClean="0"/>
              <a:t>Белькович</a:t>
            </a:r>
            <a:r>
              <a:rPr lang="ru-RU" sz="2400" i="1" dirty="0" smtClean="0"/>
              <a:t> В.Ю.,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err="1" smtClean="0"/>
              <a:t>Гребёнкина</a:t>
            </a:r>
            <a:r>
              <a:rPr lang="ru-RU" sz="2400" i="1" dirty="0" smtClean="0"/>
              <a:t> </a:t>
            </a:r>
            <a:r>
              <a:rPr lang="ru-RU" sz="2400" i="1" dirty="0" smtClean="0"/>
              <a:t>Н.В.,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err="1" smtClean="0"/>
              <a:t>Кильдышева</a:t>
            </a:r>
            <a:r>
              <a:rPr lang="ru-RU" sz="2400" i="1" dirty="0" smtClean="0"/>
              <a:t> </a:t>
            </a:r>
            <a:r>
              <a:rPr lang="ru-RU" sz="2400" i="1" dirty="0" smtClean="0"/>
              <a:t>И.А.</a:t>
            </a:r>
            <a:endParaRPr lang="ru-RU" sz="2400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«Обитатели рек </a:t>
            </a:r>
            <a:r>
              <a:rPr lang="ru-RU" dirty="0" smtClean="0"/>
              <a:t>нашего края»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Деревья родного края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За чистоту города, посёлка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«Все </a:t>
            </a:r>
            <a:r>
              <a:rPr lang="ru-RU" dirty="0" smtClean="0"/>
              <a:t>вместе </a:t>
            </a:r>
            <a:r>
              <a:rPr lang="ru-RU" dirty="0" smtClean="0"/>
              <a:t>встречаем </a:t>
            </a:r>
            <a:r>
              <a:rPr lang="ru-RU" dirty="0" smtClean="0"/>
              <a:t>Деда Мороза</a:t>
            </a:r>
            <a:r>
              <a:rPr lang="ru-RU" dirty="0" smtClean="0"/>
              <a:t>!»</a:t>
            </a:r>
          </a:p>
          <a:p>
            <a:r>
              <a:rPr lang="ru-RU" dirty="0" smtClean="0"/>
              <a:t>«Игрушки»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Спортивный праздник с </a:t>
            </a:r>
            <a:r>
              <a:rPr lang="ru-RU" dirty="0" smtClean="0"/>
              <a:t>папами»</a:t>
            </a:r>
          </a:p>
          <a:p>
            <a:r>
              <a:rPr lang="ru-RU" dirty="0" smtClean="0"/>
              <a:t>«Праздник </a:t>
            </a:r>
            <a:r>
              <a:rPr lang="ru-RU" dirty="0" smtClean="0"/>
              <a:t>для мам» </a:t>
            </a:r>
            <a:endParaRPr lang="ru-RU" dirty="0" smtClean="0"/>
          </a:p>
          <a:p>
            <a:r>
              <a:rPr lang="ru-RU" dirty="0" smtClean="0"/>
              <a:t>«Весна!»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Масленица» </a:t>
            </a:r>
            <a:endParaRPr lang="ru-RU" dirty="0" smtClean="0"/>
          </a:p>
          <a:p>
            <a:r>
              <a:rPr lang="ru-RU" dirty="0" err="1" smtClean="0"/>
              <a:t>Арт-проекты</a:t>
            </a:r>
            <a:r>
              <a:rPr lang="ru-RU" dirty="0" smtClean="0"/>
              <a:t>: </a:t>
            </a:r>
            <a:r>
              <a:rPr lang="ru-RU" dirty="0" smtClean="0"/>
              <a:t>«Братья наши меньшие</a:t>
            </a:r>
            <a:r>
              <a:rPr lang="ru-RU" dirty="0" smtClean="0"/>
              <a:t>», </a:t>
            </a:r>
            <a:r>
              <a:rPr lang="ru-RU" dirty="0" smtClean="0"/>
              <a:t>«Музыка вокруг нас</a:t>
            </a:r>
            <a:r>
              <a:rPr lang="ru-RU" dirty="0" smtClean="0"/>
              <a:t>», «Транспорт», «</a:t>
            </a:r>
            <a:r>
              <a:rPr lang="ru-RU" dirty="0" smtClean="0"/>
              <a:t>Наша армия сильна</a:t>
            </a:r>
            <a:r>
              <a:rPr lang="ru-RU" dirty="0" smtClean="0"/>
              <a:t>», </a:t>
            </a:r>
            <a:r>
              <a:rPr lang="ru-RU" dirty="0" smtClean="0"/>
              <a:t>«Мои любимые книжки</a:t>
            </a:r>
            <a:r>
              <a:rPr lang="ru-RU" dirty="0" smtClean="0"/>
              <a:t>», </a:t>
            </a:r>
            <a:r>
              <a:rPr lang="ru-RU" dirty="0" smtClean="0"/>
              <a:t>«Праздник мира и </a:t>
            </a:r>
            <a:r>
              <a:rPr lang="ru-RU" dirty="0" smtClean="0"/>
              <a:t>труда»,</a:t>
            </a:r>
            <a:r>
              <a:rPr lang="ru-RU" dirty="0" smtClean="0"/>
              <a:t> </a:t>
            </a:r>
            <a:r>
              <a:rPr lang="ru-RU" dirty="0" smtClean="0"/>
              <a:t>«Герб </a:t>
            </a:r>
            <a:r>
              <a:rPr lang="ru-RU" dirty="0" smtClean="0"/>
              <a:t>моей семьи»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222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вариативной примерной основной образовательной программы </a:t>
            </a:r>
            <a:br>
              <a:rPr lang="ru-RU" dirty="0" smtClean="0"/>
            </a:br>
            <a:r>
              <a:rPr lang="ru-RU" dirty="0" smtClean="0"/>
              <a:t>дошкольного образования </a:t>
            </a:r>
            <a:br>
              <a:rPr lang="ru-RU" dirty="0" smtClean="0"/>
            </a:br>
            <a:r>
              <a:rPr lang="ru-RU" dirty="0" smtClean="0"/>
              <a:t>«ТРОПИНКИ»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i="1" dirty="0" smtClean="0"/>
              <a:t> </a:t>
            </a:r>
            <a:r>
              <a:rPr lang="ru-RU" sz="2400" i="1" dirty="0" smtClean="0"/>
              <a:t>Под </a:t>
            </a:r>
            <a:r>
              <a:rPr lang="ru-RU" sz="2400" i="1" dirty="0" smtClean="0"/>
              <a:t>редакцией В.Т. Кудрявцева </a:t>
            </a:r>
            <a:br>
              <a:rPr lang="ru-RU" sz="2400" i="1" dirty="0" smtClean="0"/>
            </a:br>
            <a:endParaRPr lang="ru-RU" sz="2400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Коллективные проекты:</a:t>
            </a:r>
          </a:p>
          <a:p>
            <a:r>
              <a:rPr lang="ru-RU" dirty="0" smtClean="0"/>
              <a:t>«Наш </a:t>
            </a:r>
            <a:r>
              <a:rPr lang="ru-RU" dirty="0" smtClean="0"/>
              <a:t>дворик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Алло, мы ищем </a:t>
            </a:r>
            <a:r>
              <a:rPr lang="ru-RU" dirty="0" smtClean="0"/>
              <a:t>таланты»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«Скоро в школу» </a:t>
            </a:r>
          </a:p>
          <a:p>
            <a:r>
              <a:rPr lang="ru-RU" dirty="0" smtClean="0"/>
              <a:t>«Осенняя </a:t>
            </a:r>
            <a:r>
              <a:rPr lang="ru-RU" dirty="0" smtClean="0"/>
              <a:t>фантазия</a:t>
            </a:r>
            <a:r>
              <a:rPr lang="ru-RU" dirty="0" smtClean="0"/>
              <a:t>»</a:t>
            </a:r>
            <a:endParaRPr lang="ru-RU" dirty="0" smtClean="0"/>
          </a:p>
          <a:p>
            <a:r>
              <a:rPr lang="ru-RU" dirty="0" smtClean="0"/>
              <a:t>«Дары осени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«Зимняя сказка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22210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Образовательная программа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дошкольного образования </a:t>
            </a:r>
            <a:br>
              <a:rPr lang="ru-RU" dirty="0" smtClean="0"/>
            </a:br>
            <a:r>
              <a:rPr lang="ru-RU" dirty="0" smtClean="0"/>
              <a:t>«РАЗВИТИЕ»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400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Семейные проекты: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smtClean="0"/>
              <a:t>Спорт </a:t>
            </a:r>
            <a:r>
              <a:rPr lang="ru-RU" dirty="0" smtClean="0"/>
              <a:t>в </a:t>
            </a:r>
            <a:r>
              <a:rPr lang="ru-RU" dirty="0" smtClean="0"/>
              <a:t>нашей семье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Мой выходной день</a:t>
            </a:r>
            <a:r>
              <a:rPr lang="ru-RU" dirty="0" smtClean="0"/>
              <a:t>» </a:t>
            </a:r>
            <a:endParaRPr lang="ru-RU" dirty="0" smtClean="0"/>
          </a:p>
          <a:p>
            <a:r>
              <a:rPr lang="ru-RU" dirty="0" smtClean="0"/>
              <a:t>«Спорт и я вместе </a:t>
            </a:r>
            <a:r>
              <a:rPr lang="ru-RU" dirty="0" smtClean="0"/>
              <a:t>навсегда»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Семейные спортивные </a:t>
            </a:r>
            <a:r>
              <a:rPr lang="ru-RU" dirty="0" smtClean="0"/>
              <a:t>традиции»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Я расту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«Наши спортивные </a:t>
            </a:r>
            <a:r>
              <a:rPr lang="ru-RU" dirty="0" smtClean="0"/>
              <a:t>достижения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Наши олимпийские резервы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222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«РАДУГА»</a:t>
            </a:r>
            <a:br>
              <a:rPr lang="ru-RU" dirty="0" smtClean="0"/>
            </a:br>
            <a:r>
              <a:rPr lang="ru-RU" dirty="0" smtClean="0"/>
              <a:t>Примерная основная образовательная программа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дошкольного образования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400" i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/>
          </a:bodyPr>
          <a:lstStyle/>
          <a:p>
            <a:r>
              <a:rPr lang="ru-RU" dirty="0" smtClean="0"/>
              <a:t>«Удивительное место на земле»</a:t>
            </a:r>
          </a:p>
          <a:p>
            <a:r>
              <a:rPr lang="ru-RU" dirty="0" smtClean="0"/>
              <a:t>«Кругосветное путешествие под российским флагом»</a:t>
            </a:r>
          </a:p>
          <a:p>
            <a:r>
              <a:rPr lang="ru-RU" dirty="0" smtClean="0"/>
              <a:t>«Мой край (моя республика)»</a:t>
            </a:r>
          </a:p>
          <a:p>
            <a:r>
              <a:rPr lang="ru-RU" dirty="0" smtClean="0"/>
              <a:t>«Встречи с интересными людьми»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СОЦИАЛЬНО-КОММУНИКАТИВНОЕ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Примеры занятий и проектов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60848"/>
            <a:ext cx="8435280" cy="479715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Празднование дней рождения и  формирование культуры дарения подарков; </a:t>
            </a:r>
          </a:p>
          <a:p>
            <a:r>
              <a:rPr lang="ru-RU" sz="2000" dirty="0" smtClean="0"/>
              <a:t>проект </a:t>
            </a:r>
            <a:r>
              <a:rPr lang="ru-RU" sz="2000" dirty="0" smtClean="0">
                <a:solidFill>
                  <a:srgbClr val="FF0000"/>
                </a:solidFill>
              </a:rPr>
              <a:t>«Мы все такие разные. Мы все такие одинаковые» </a:t>
            </a:r>
            <a:r>
              <a:rPr lang="ru-RU" sz="2000" dirty="0" smtClean="0"/>
              <a:t>(«Как я выгляжу </a:t>
            </a:r>
            <a:r>
              <a:rPr lang="ru-RU" sz="2000" dirty="0" smtClean="0"/>
              <a:t>и</a:t>
            </a:r>
            <a:r>
              <a:rPr lang="ru-RU" sz="2000" dirty="0" smtClean="0"/>
              <a:t> как выглядят другие? Что я люблю, а что — нет? Что доставляет мне радость, </a:t>
            </a:r>
            <a:r>
              <a:rPr lang="ru-RU" sz="2000" dirty="0" smtClean="0"/>
              <a:t>что </a:t>
            </a:r>
            <a:r>
              <a:rPr lang="ru-RU" sz="2000" dirty="0" smtClean="0"/>
              <a:t>меня пугает? Из-за чего я злюсь и что я тогда делаю</a:t>
            </a:r>
            <a:r>
              <a:rPr lang="ru-RU" sz="2000" dirty="0" smtClean="0"/>
              <a:t>?»);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проект </a:t>
            </a:r>
            <a:r>
              <a:rPr lang="ru-RU" sz="2000" dirty="0" smtClean="0">
                <a:solidFill>
                  <a:srgbClr val="FF0000"/>
                </a:solidFill>
              </a:rPr>
              <a:t>«Моя </a:t>
            </a:r>
            <a:r>
              <a:rPr lang="ru-RU" sz="2000" dirty="0" smtClean="0">
                <a:solidFill>
                  <a:srgbClr val="FF0000"/>
                </a:solidFill>
              </a:rPr>
              <a:t>семья</a:t>
            </a:r>
            <a:r>
              <a:rPr lang="ru-RU" sz="2000" dirty="0" smtClean="0">
                <a:solidFill>
                  <a:srgbClr val="FF0000"/>
                </a:solidFill>
              </a:rPr>
              <a:t>» </a:t>
            </a:r>
            <a:r>
              <a:rPr lang="ru-RU" sz="2000" dirty="0" smtClean="0"/>
              <a:t>(«Как я живу и что происходит в моем окружении?»); </a:t>
            </a:r>
            <a:endParaRPr lang="ru-RU" sz="2000" dirty="0" smtClean="0"/>
          </a:p>
          <a:p>
            <a:r>
              <a:rPr lang="ru-RU" sz="2000" dirty="0" smtClean="0"/>
              <a:t>проект </a:t>
            </a:r>
            <a:r>
              <a:rPr lang="ru-RU" sz="2000" dirty="0" smtClean="0">
                <a:solidFill>
                  <a:srgbClr val="FF0000"/>
                </a:solidFill>
              </a:rPr>
              <a:t>«Что было </a:t>
            </a:r>
            <a:r>
              <a:rPr lang="ru-RU" sz="2000" dirty="0" smtClean="0">
                <a:solidFill>
                  <a:srgbClr val="FF0000"/>
                </a:solidFill>
              </a:rPr>
              <a:t>раньше</a:t>
            </a:r>
            <a:r>
              <a:rPr lang="ru-RU" sz="2000" dirty="0" smtClean="0">
                <a:solidFill>
                  <a:srgbClr val="FF0000"/>
                </a:solidFill>
              </a:rPr>
              <a:t>?» </a:t>
            </a:r>
            <a:r>
              <a:rPr lang="ru-RU" sz="2000" dirty="0" smtClean="0"/>
              <a:t>(«Где и как жили мои родители, мои дедушка и бабушка, когда были </a:t>
            </a:r>
            <a:r>
              <a:rPr lang="ru-RU" sz="2000" dirty="0" smtClean="0"/>
              <a:t>детьми</a:t>
            </a:r>
            <a:r>
              <a:rPr lang="ru-RU" sz="2000" dirty="0" smtClean="0"/>
              <a:t>? Что там и тогда выглядело по-другому, чем здесь и сейчас?») и многие </a:t>
            </a:r>
            <a:r>
              <a:rPr lang="ru-RU" sz="2000" dirty="0" smtClean="0"/>
              <a:t>другие</a:t>
            </a:r>
            <a:r>
              <a:rPr lang="ru-RU" sz="2000" dirty="0" smtClean="0"/>
              <a:t>, вытекающие из реальных интересов и потребностей детей, </a:t>
            </a:r>
            <a:r>
              <a:rPr lang="ru-RU" sz="2000" dirty="0" smtClean="0"/>
              <a:t>возможностей </a:t>
            </a:r>
            <a:r>
              <a:rPr lang="ru-RU" sz="2000" dirty="0" err="1" smtClean="0"/>
              <a:t>социокультурного</a:t>
            </a:r>
            <a:r>
              <a:rPr lang="ru-RU" sz="2000" dirty="0" smtClean="0"/>
              <a:t> окружения.</a:t>
            </a:r>
            <a:endParaRPr lang="ru-RU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222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«УСПЕХ»</a:t>
            </a:r>
            <a:br>
              <a:rPr lang="ru-RU" dirty="0" smtClean="0"/>
            </a:br>
            <a:r>
              <a:rPr lang="ru-RU" dirty="0" smtClean="0"/>
              <a:t>Примерная основная образовательная программа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дошкольного образования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400" i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507288" cy="5688632"/>
          </a:xfrm>
        </p:spPr>
        <p:txBody>
          <a:bodyPr numCol="2">
            <a:normAutofit fontScale="70000" lnSpcReduction="20000"/>
          </a:bodyPr>
          <a:lstStyle/>
          <a:p>
            <a:r>
              <a:rPr lang="ru-RU" dirty="0" smtClean="0"/>
              <a:t>«</a:t>
            </a:r>
            <a:r>
              <a:rPr lang="ru-RU" dirty="0" smtClean="0"/>
              <a:t>Как быть здоровым</a:t>
            </a:r>
            <a:r>
              <a:rPr lang="ru-RU" dirty="0" smtClean="0"/>
              <a:t>?»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«Кто помогает нам быть </a:t>
            </a:r>
            <a:r>
              <a:rPr lang="ru-RU" dirty="0" smtClean="0"/>
              <a:t>здоровым?»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Азбука </a:t>
            </a:r>
            <a:r>
              <a:rPr lang="ru-RU" dirty="0" smtClean="0"/>
              <a:t>здоровья»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Сладкая, </a:t>
            </a:r>
            <a:r>
              <a:rPr lang="ru-RU" dirty="0" smtClean="0"/>
              <a:t>но </a:t>
            </a:r>
            <a:r>
              <a:rPr lang="ru-RU" dirty="0" smtClean="0"/>
              <a:t>полезная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Книга полезных советов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Каким </a:t>
            </a:r>
            <a:r>
              <a:rPr lang="ru-RU" dirty="0" smtClean="0"/>
              <a:t>спортом </a:t>
            </a:r>
            <a:r>
              <a:rPr lang="ru-RU" dirty="0" smtClean="0"/>
              <a:t>заниматься</a:t>
            </a:r>
            <a:r>
              <a:rPr lang="ru-RU" dirty="0" smtClean="0"/>
              <a:t>?»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Как закаливаться приятно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Красота спасёт мир</a:t>
            </a:r>
            <a:r>
              <a:rPr lang="ru-RU" dirty="0" smtClean="0"/>
              <a:t>» </a:t>
            </a:r>
            <a:endParaRPr lang="ru-RU" dirty="0" smtClean="0"/>
          </a:p>
          <a:p>
            <a:r>
              <a:rPr lang="ru-RU" dirty="0" smtClean="0"/>
              <a:t>«Что такое красота</a:t>
            </a:r>
            <a:r>
              <a:rPr lang="ru-RU" dirty="0" smtClean="0"/>
              <a:t>?»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«Детский сад </a:t>
            </a:r>
            <a:r>
              <a:rPr lang="ru-RU" dirty="0" smtClean="0"/>
              <a:t>будущего» </a:t>
            </a:r>
          </a:p>
          <a:p>
            <a:r>
              <a:rPr lang="ru-RU" dirty="0" smtClean="0"/>
              <a:t>«Спасибо </a:t>
            </a:r>
            <a:r>
              <a:rPr lang="ru-RU" dirty="0" smtClean="0"/>
              <a:t>музыке моей</a:t>
            </a:r>
            <a:r>
              <a:rPr lang="ru-RU" dirty="0" smtClean="0"/>
              <a:t>»</a:t>
            </a:r>
            <a:endParaRPr lang="ru-RU" dirty="0" smtClean="0"/>
          </a:p>
          <a:p>
            <a:r>
              <a:rPr lang="ru-RU" dirty="0" smtClean="0"/>
              <a:t>«Откуда берётся музыка</a:t>
            </a:r>
            <a:r>
              <a:rPr lang="ru-RU" dirty="0" smtClean="0"/>
              <a:t>?»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Волшебные ноты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«Дикие животные</a:t>
            </a:r>
            <a:r>
              <a:rPr lang="ru-RU" dirty="0" smtClean="0"/>
              <a:t>»</a:t>
            </a:r>
            <a:endParaRPr lang="ru-RU" dirty="0" smtClean="0"/>
          </a:p>
          <a:p>
            <a:r>
              <a:rPr lang="ru-RU" dirty="0" smtClean="0"/>
              <a:t>«Перегон скота»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smtClean="0"/>
              <a:t>Доктор </a:t>
            </a:r>
            <a:r>
              <a:rPr lang="ru-RU" dirty="0" smtClean="0"/>
              <a:t>Айболит»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Какой врач </a:t>
            </a:r>
            <a:r>
              <a:rPr lang="ru-RU" dirty="0" smtClean="0"/>
              <a:t>самый главный?»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Путешествие по </a:t>
            </a:r>
            <a:r>
              <a:rPr lang="ru-RU" dirty="0" smtClean="0"/>
              <a:t>карте России»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Большая и малая родина» «Моя мама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Мамы </a:t>
            </a:r>
            <a:r>
              <a:rPr lang="ru-RU" dirty="0" smtClean="0"/>
              <a:t>всякие </a:t>
            </a:r>
            <a:r>
              <a:rPr lang="ru-RU" dirty="0" smtClean="0"/>
              <a:t>важны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Страна Доброты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Бывает ли добро с кулаками</a:t>
            </a:r>
            <a:r>
              <a:rPr lang="ru-RU" dirty="0" smtClean="0"/>
              <a:t>?»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Что может расти на земле</a:t>
            </a:r>
            <a:r>
              <a:rPr lang="ru-RU" dirty="0" smtClean="0"/>
              <a:t>?»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Моя библиотека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«Сказка </a:t>
            </a:r>
            <a:r>
              <a:rPr lang="ru-RU" dirty="0" smtClean="0"/>
              <a:t>ложь, да в ней намёк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«Типография» </a:t>
            </a:r>
          </a:p>
          <a:p>
            <a:r>
              <a:rPr lang="ru-RU" dirty="0" smtClean="0"/>
              <a:t>«Живые витамины»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Чтобы не было беды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Берегите </a:t>
            </a:r>
            <a:r>
              <a:rPr lang="ru-RU" dirty="0" smtClean="0"/>
              <a:t>себя»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«Есть ли у Земли </a:t>
            </a:r>
            <a:r>
              <a:rPr lang="ru-RU" dirty="0" smtClean="0"/>
              <a:t>края?»</a:t>
            </a:r>
          </a:p>
          <a:p>
            <a:r>
              <a:rPr lang="ru-RU" dirty="0" smtClean="0"/>
              <a:t>«Первоцветы»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«Живая </a:t>
            </a:r>
            <a:r>
              <a:rPr lang="ru-RU" dirty="0" smtClean="0"/>
              <a:t>природа»</a:t>
            </a:r>
          </a:p>
          <a:p>
            <a:r>
              <a:rPr lang="ru-RU" dirty="0" smtClean="0"/>
              <a:t>«Одуванчики»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«Бабушкин </a:t>
            </a:r>
            <a:r>
              <a:rPr lang="ru-RU" dirty="0" smtClean="0"/>
              <a:t>сундучок»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Мамины секреты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Папа может»</a:t>
            </a:r>
            <a:endParaRPr lang="ru-RU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4869160"/>
            <a:ext cx="4402832" cy="17053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Презентацию  составила</a:t>
            </a:r>
          </a:p>
          <a:p>
            <a:r>
              <a:rPr lang="ru-RU" dirty="0" smtClean="0"/>
              <a:t>с</a:t>
            </a:r>
            <a:r>
              <a:rPr lang="ru-RU" dirty="0" smtClean="0"/>
              <a:t>тудентка гр.Д-ДБ-41</a:t>
            </a:r>
          </a:p>
          <a:p>
            <a:r>
              <a:rPr lang="ru-RU" dirty="0" err="1" smtClean="0"/>
              <a:t>Бизюкина</a:t>
            </a:r>
            <a:r>
              <a:rPr lang="ru-RU" dirty="0" smtClean="0"/>
              <a:t> А.Ю.</a:t>
            </a:r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1763688" y="1772816"/>
            <a:ext cx="5760640" cy="2448272"/>
          </a:xfrm>
          <a:prstGeom prst="round2Same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ПОЗНАВАТЕЛЬНОЕ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Примеры детских и детско-взрослых проектов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51571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«Я — это я!»</a:t>
            </a:r>
            <a:r>
              <a:rPr lang="ru-RU" dirty="0" smtClean="0"/>
              <a:t> — наблюдение и документирование роста ребенка, изучение </a:t>
            </a:r>
            <a:r>
              <a:rPr lang="ru-RU" dirty="0" smtClean="0"/>
              <a:t> динамики роста </a:t>
            </a:r>
            <a:r>
              <a:rPr lang="ru-RU" dirty="0" smtClean="0"/>
              <a:t>и ее сравнение с динамикой роста других детей за </a:t>
            </a:r>
            <a:r>
              <a:rPr lang="ru-RU" dirty="0" smtClean="0"/>
              <a:t>определенные </a:t>
            </a:r>
            <a:r>
              <a:rPr lang="ru-RU" dirty="0" smtClean="0"/>
              <a:t>промежутки времени.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«Как я живу?»</a:t>
            </a:r>
            <a:r>
              <a:rPr lang="ru-RU" dirty="0" smtClean="0"/>
              <a:t>  — определение количества членов моей семьи, </a:t>
            </a:r>
            <a:r>
              <a:rPr lang="ru-RU" dirty="0" smtClean="0"/>
              <a:t>возраста родных</a:t>
            </a:r>
            <a:r>
              <a:rPr lang="ru-RU" dirty="0" smtClean="0"/>
              <a:t>, числа комнат, этажа, на котором я живу, и др.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«Мы измеряем наш детский сад / наше помещение / нашу </a:t>
            </a:r>
            <a:r>
              <a:rPr lang="ru-RU" dirty="0" smtClean="0">
                <a:solidFill>
                  <a:srgbClr val="FF0000"/>
                </a:solidFill>
              </a:rPr>
              <a:t>территорию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r>
              <a:rPr lang="ru-RU" dirty="0" smtClean="0"/>
              <a:t> — с помощью измерительных инструментов «собственного </a:t>
            </a:r>
            <a:r>
              <a:rPr lang="ru-RU" dirty="0" smtClean="0"/>
              <a:t>изобретения</a:t>
            </a:r>
            <a:r>
              <a:rPr lang="ru-RU" dirty="0" smtClean="0"/>
              <a:t>», таких как пядь, локоть, стопа, шаги, разные предметы, и </a:t>
            </a:r>
            <a:r>
              <a:rPr lang="ru-RU" dirty="0" smtClean="0"/>
              <a:t>документируем </a:t>
            </a:r>
            <a:r>
              <a:rPr lang="ru-RU" dirty="0" smtClean="0"/>
              <a:t>это.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smtClean="0">
                <a:solidFill>
                  <a:srgbClr val="FF0000"/>
                </a:solidFill>
              </a:rPr>
              <a:t>Обращение с деньгами»</a:t>
            </a:r>
            <a:r>
              <a:rPr lang="ru-RU" dirty="0" smtClean="0"/>
              <a:t> (значение и ценность карманных денег) — «идем </a:t>
            </a:r>
            <a:r>
              <a:rPr lang="ru-RU" dirty="0" smtClean="0"/>
              <a:t>в</a:t>
            </a:r>
            <a:r>
              <a:rPr lang="ru-RU" dirty="0" smtClean="0"/>
              <a:t> магазин» — чему мы можем научиться в магазине: составление списка </a:t>
            </a:r>
            <a:r>
              <a:rPr lang="ru-RU" dirty="0" smtClean="0"/>
              <a:t>покупок</a:t>
            </a:r>
            <a:r>
              <a:rPr lang="ru-RU" dirty="0" smtClean="0"/>
              <a:t>, определение стоимости покупок.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«Наши дни рождения»</a:t>
            </a:r>
            <a:r>
              <a:rPr lang="ru-RU" dirty="0" smtClean="0"/>
              <a:t> — составляем календарь дней </a:t>
            </a:r>
            <a:r>
              <a:rPr lang="ru-RU" dirty="0" smtClean="0"/>
              <a:t>рождения, определяем </a:t>
            </a:r>
            <a:r>
              <a:rPr lang="ru-RU" dirty="0" smtClean="0"/>
              <a:t>месяц, последовательность, год, время года.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smtClean="0">
                <a:solidFill>
                  <a:srgbClr val="FF0000"/>
                </a:solidFill>
              </a:rPr>
              <a:t>Завтрак в  детском саду» </a:t>
            </a:r>
            <a:r>
              <a:rPr lang="ru-RU" dirty="0" smtClean="0"/>
              <a:t>(совместно с  родителями): сколько человек </a:t>
            </a:r>
            <a:r>
              <a:rPr lang="ru-RU" dirty="0" smtClean="0"/>
              <a:t>пришли </a:t>
            </a:r>
            <a:r>
              <a:rPr lang="ru-RU" dirty="0" smtClean="0"/>
              <a:t>на наш завтрак, сколько нужно подготовить тарелок, ложек, </a:t>
            </a:r>
            <a:r>
              <a:rPr lang="ru-RU" dirty="0" smtClean="0"/>
              <a:t>сколько </a:t>
            </a:r>
            <a:r>
              <a:rPr lang="ru-RU" dirty="0" smtClean="0"/>
              <a:t>поставить стульев, как накрыть стол и др.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ПОЗНАВАТЕЛЬНОЕ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Примеры детских и детско-взрослых проектов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16832"/>
            <a:ext cx="8435280" cy="4941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1. Проекты</a:t>
            </a:r>
            <a:r>
              <a:rPr lang="ru-RU" sz="2000" dirty="0" smtClean="0"/>
              <a:t>, основанные на изучении профессии родителей, знакомых </a:t>
            </a:r>
            <a:r>
              <a:rPr lang="ru-RU" sz="2000" dirty="0" smtClean="0"/>
              <a:t>взрослых</a:t>
            </a:r>
            <a:r>
              <a:rPr lang="ru-RU" sz="2000" dirty="0" smtClean="0"/>
              <a:t>, имеющие отношение к  естественным наукам и  технике: </a:t>
            </a:r>
            <a:r>
              <a:rPr lang="ru-RU" sz="2000" dirty="0" smtClean="0">
                <a:solidFill>
                  <a:srgbClr val="FF0000"/>
                </a:solidFill>
              </a:rPr>
              <a:t>«Ученый», «Инженер», «Программист», «Летчик», «Машинист», «Водитель». </a:t>
            </a:r>
            <a:r>
              <a:rPr lang="ru-RU" sz="2000" dirty="0" smtClean="0"/>
              <a:t>Проекты предполагают </a:t>
            </a:r>
            <a:r>
              <a:rPr lang="ru-RU" sz="2000" dirty="0" smtClean="0"/>
              <a:t>различные игры в профессии, экскурсии на работу к </a:t>
            </a:r>
            <a:r>
              <a:rPr lang="ru-RU" sz="2000" dirty="0" smtClean="0"/>
              <a:t>родителям </a:t>
            </a:r>
            <a:r>
              <a:rPr lang="ru-RU" sz="2000" dirty="0" smtClean="0"/>
              <a:t>(при возможности).</a:t>
            </a:r>
          </a:p>
          <a:p>
            <a:pPr>
              <a:buNone/>
            </a:pPr>
            <a:r>
              <a:rPr lang="ru-RU" sz="2000" dirty="0" smtClean="0"/>
              <a:t>2. Проекты, основанные на обмене опытом: </a:t>
            </a:r>
            <a:r>
              <a:rPr lang="ru-RU" sz="2000" dirty="0" smtClean="0">
                <a:solidFill>
                  <a:srgbClr val="FF0000"/>
                </a:solidFill>
              </a:rPr>
              <a:t>«Я пережил что-то, связанное с </a:t>
            </a:r>
            <a:r>
              <a:rPr lang="ru-RU" sz="2000" dirty="0" smtClean="0">
                <a:solidFill>
                  <a:srgbClr val="FF0000"/>
                </a:solidFill>
              </a:rPr>
              <a:t>огнем</a:t>
            </a:r>
            <a:r>
              <a:rPr lang="ru-RU" sz="2000" dirty="0" smtClean="0">
                <a:solidFill>
                  <a:srgbClr val="FF0000"/>
                </a:solidFill>
              </a:rPr>
              <a:t>, водой, погодой»</a:t>
            </a:r>
            <a:r>
              <a:rPr lang="ru-RU" sz="2000" dirty="0" smtClean="0"/>
              <a:t>  — рассказ собственной истории, анализ поведения, </a:t>
            </a:r>
            <a:r>
              <a:rPr lang="ru-RU" sz="2000" dirty="0" smtClean="0"/>
              <a:t>обсуждение</a:t>
            </a:r>
            <a:r>
              <a:rPr lang="ru-RU" sz="2000" dirty="0" smtClean="0"/>
              <a:t>, что чувствовал, как надо себя вести, почему это произошло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ПОЗНАВАТЕЛЬНОЕ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Примеры детских и детско-взрослых проектов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51571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3. Проекты, основанные на  исследовании каких-то явлений, например </a:t>
            </a:r>
            <a:r>
              <a:rPr lang="ru-RU" dirty="0" smtClean="0"/>
              <a:t>проекты</a:t>
            </a:r>
            <a:r>
              <a:rPr lang="ru-RU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по исследованию электрической цепи </a:t>
            </a:r>
            <a:r>
              <a:rPr lang="ru-RU" dirty="0" smtClean="0">
                <a:solidFill>
                  <a:srgbClr val="FF0000"/>
                </a:solidFill>
              </a:rPr>
              <a:t>«Как самому изготовить или починить </a:t>
            </a:r>
            <a:r>
              <a:rPr lang="ru-RU" dirty="0" smtClean="0">
                <a:solidFill>
                  <a:srgbClr val="FF0000"/>
                </a:solidFill>
              </a:rPr>
              <a:t>елочные </a:t>
            </a:r>
            <a:r>
              <a:rPr lang="ru-RU" dirty="0" smtClean="0">
                <a:solidFill>
                  <a:srgbClr val="FF0000"/>
                </a:solidFill>
              </a:rPr>
              <a:t>украшения»;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по знакомству со звуковыми волнами </a:t>
            </a:r>
            <a:r>
              <a:rPr lang="ru-RU" dirty="0" smtClean="0">
                <a:solidFill>
                  <a:srgbClr val="FF0000"/>
                </a:solidFill>
              </a:rPr>
              <a:t>«Шум»;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по исследованию силы тяжести </a:t>
            </a:r>
            <a:r>
              <a:rPr lang="ru-RU" dirty="0" smtClean="0">
                <a:solidFill>
                  <a:srgbClr val="FF0000"/>
                </a:solidFill>
              </a:rPr>
              <a:t>«Притяжение»;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по исследованию круговорота воды в природе </a:t>
            </a:r>
            <a:r>
              <a:rPr lang="ru-RU" dirty="0" smtClean="0">
                <a:solidFill>
                  <a:srgbClr val="FF0000"/>
                </a:solidFill>
              </a:rPr>
              <a:t>«Три состояния воды»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по знакомству с погодными явлениями </a:t>
            </a:r>
            <a:r>
              <a:rPr lang="ru-RU" dirty="0" smtClean="0">
                <a:solidFill>
                  <a:srgbClr val="FF0000"/>
                </a:solidFill>
              </a:rPr>
              <a:t>«Календарь погоды»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по исследованию ветра (изготовление и запуск бумажных </a:t>
            </a:r>
            <a:r>
              <a:rPr lang="ru-RU" dirty="0" smtClean="0"/>
              <a:t>самолетиков, воздушного </a:t>
            </a:r>
            <a:r>
              <a:rPr lang="ru-RU" dirty="0" smtClean="0"/>
              <a:t>змея, изготовление ветровых конусов и наблюдение за ними);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по исследованию воды (проекты по фильтрации воды, строительству запруд </a:t>
            </a:r>
            <a:r>
              <a:rPr lang="ru-RU" dirty="0" smtClean="0"/>
              <a:t>на</a:t>
            </a:r>
            <a:r>
              <a:rPr lang="ru-RU" dirty="0" smtClean="0"/>
              <a:t> воде, наблюдение за таянием снега и льда, ледохода на реке).</a:t>
            </a:r>
          </a:p>
          <a:p>
            <a:pPr>
              <a:buNone/>
            </a:pPr>
            <a:r>
              <a:rPr lang="ru-RU" dirty="0" smtClean="0"/>
              <a:t>4. Технические проекты: </a:t>
            </a:r>
            <a:r>
              <a:rPr lang="ru-RU" dirty="0" smtClean="0">
                <a:solidFill>
                  <a:srgbClr val="FF0000"/>
                </a:solidFill>
              </a:rPr>
              <a:t>«Почему летают самолеты», «Почему плавают </a:t>
            </a:r>
            <a:r>
              <a:rPr lang="ru-RU" dirty="0" smtClean="0">
                <a:solidFill>
                  <a:srgbClr val="FF0000"/>
                </a:solidFill>
              </a:rPr>
              <a:t>теплоходы</a:t>
            </a:r>
            <a:r>
              <a:rPr lang="ru-RU" dirty="0" smtClean="0">
                <a:solidFill>
                  <a:srgbClr val="FF0000"/>
                </a:solidFill>
              </a:rPr>
              <a:t>», «Как устроена ракета», «Колесо: от телеги до автомобиля», «</a:t>
            </a:r>
            <a:r>
              <a:rPr lang="ru-RU" dirty="0" smtClean="0">
                <a:solidFill>
                  <a:srgbClr val="FF0000"/>
                </a:solidFill>
              </a:rPr>
              <a:t>Фотограф</a:t>
            </a:r>
            <a:r>
              <a:rPr lang="ru-RU" dirty="0" smtClean="0">
                <a:solidFill>
                  <a:srgbClr val="FF0000"/>
                </a:solidFill>
              </a:rPr>
              <a:t>», «Как создаются мультфильмы», «Человек и компьютер» </a:t>
            </a:r>
            <a:r>
              <a:rPr lang="ru-RU" dirty="0" smtClean="0"/>
              <a:t>и др.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РЕЧЕВОЕ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Примеры детских и детско-взрослых проектов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51571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Книжкин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час</a:t>
            </a:r>
            <a:r>
              <a:rPr lang="ru-RU" dirty="0" smtClean="0"/>
              <a:t>. Это время, когда все — и дети, и взрослые — берут в руки </a:t>
            </a:r>
            <a:r>
              <a:rPr lang="ru-RU" dirty="0" smtClean="0"/>
              <a:t> книгу </a:t>
            </a:r>
            <a:r>
              <a:rPr lang="ru-RU" dirty="0" smtClean="0"/>
              <a:t>(по  </a:t>
            </a:r>
            <a:r>
              <a:rPr lang="ru-RU" dirty="0" smtClean="0"/>
              <a:t>своему выбору </a:t>
            </a:r>
            <a:r>
              <a:rPr lang="ru-RU" dirty="0" smtClean="0"/>
              <a:t>или по  общему согласию) и, заняв удобные </a:t>
            </a:r>
            <a:r>
              <a:rPr lang="ru-RU" dirty="0" smtClean="0"/>
              <a:t>места в</a:t>
            </a:r>
            <a:r>
              <a:rPr lang="ru-RU" dirty="0" smtClean="0"/>
              <a:t> «литературном уголке», соблюдая общее правило тишины, читают или </a:t>
            </a:r>
            <a:r>
              <a:rPr lang="ru-RU" dirty="0" smtClean="0"/>
              <a:t>слушают </a:t>
            </a:r>
            <a:r>
              <a:rPr lang="ru-RU" dirty="0" smtClean="0"/>
              <a:t>чтение педагога или рассматривают иллюстрации.</a:t>
            </a:r>
          </a:p>
          <a:p>
            <a:pPr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Книжкина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больница</a:t>
            </a:r>
            <a:r>
              <a:rPr lang="ru-RU" dirty="0" smtClean="0"/>
              <a:t>. При активном пользовании книгами они быстро </a:t>
            </a:r>
            <a:r>
              <a:rPr lang="ru-RU" dirty="0" smtClean="0"/>
              <a:t>теряют </a:t>
            </a:r>
            <a:r>
              <a:rPr lang="ru-RU" dirty="0" smtClean="0"/>
              <a:t>вид. Чтобы поддерживать библиотечку группы в порядке, можно </a:t>
            </a:r>
            <a:r>
              <a:rPr lang="ru-RU" dirty="0" smtClean="0"/>
              <a:t>реализовать </a:t>
            </a:r>
            <a:r>
              <a:rPr lang="ru-RU" dirty="0" smtClean="0"/>
              <a:t>проект по  ремонту книг.  Эти действия могут быть как групповыми, так </a:t>
            </a:r>
            <a:r>
              <a:rPr lang="ru-RU" dirty="0" smtClean="0"/>
              <a:t>и</a:t>
            </a:r>
            <a:r>
              <a:rPr lang="ru-RU" dirty="0" smtClean="0"/>
              <a:t> индивидуальными.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Книгоиздательство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smtClean="0"/>
              <a:t>Создание самодельных книжек (альбомов) с  текстами, </a:t>
            </a:r>
            <a:r>
              <a:rPr lang="ru-RU" dirty="0" smtClean="0"/>
              <a:t>рисунками</a:t>
            </a:r>
            <a:r>
              <a:rPr lang="ru-RU" dirty="0" smtClean="0"/>
              <a:t>, фотографиями и прочими проявлениями творчества (сотворчества детей </a:t>
            </a:r>
            <a:r>
              <a:rPr lang="ru-RU" dirty="0" smtClean="0"/>
              <a:t>и</a:t>
            </a:r>
            <a:r>
              <a:rPr lang="ru-RU" dirty="0" smtClean="0"/>
              <a:t> взрослых) </a:t>
            </a:r>
            <a:r>
              <a:rPr lang="ru-RU" dirty="0" smtClean="0"/>
              <a:t>составляет непременную </a:t>
            </a:r>
            <a:r>
              <a:rPr lang="ru-RU" dirty="0" smtClean="0"/>
              <a:t>часть любого образовательного проекта. Оно </a:t>
            </a:r>
            <a:r>
              <a:rPr lang="ru-RU" dirty="0" smtClean="0"/>
              <a:t>может </a:t>
            </a:r>
            <a:r>
              <a:rPr lang="ru-RU" dirty="0" smtClean="0"/>
              <a:t>быть реализовано и как отдельный проект, включающий, например, знакомство </a:t>
            </a:r>
            <a:r>
              <a:rPr lang="ru-RU" dirty="0" smtClean="0"/>
              <a:t>с</a:t>
            </a:r>
            <a:r>
              <a:rPr lang="ru-RU" dirty="0" smtClean="0"/>
              <a:t> альтернативными видами материалов для написания текстов (ткань, кожа, папирус, </a:t>
            </a:r>
            <a:r>
              <a:rPr lang="ru-RU" dirty="0" smtClean="0"/>
              <a:t>береста </a:t>
            </a:r>
            <a:r>
              <a:rPr lang="ru-RU" dirty="0" smtClean="0"/>
              <a:t>и пр.), опробование разнообразных средств письма, знакомство с процессом </a:t>
            </a:r>
            <a:r>
              <a:rPr lang="ru-RU" dirty="0" smtClean="0"/>
              <a:t>производства </a:t>
            </a:r>
            <a:r>
              <a:rPr lang="ru-RU" dirty="0" smtClean="0"/>
              <a:t>бумаги и изготовления бумаги из вторичного сырья и многое другое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РЕЧЕВОЕ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Примеры детских и детско-взрослых проектов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51571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Юный сказочник </a:t>
            </a:r>
            <a:r>
              <a:rPr lang="ru-RU" dirty="0" smtClean="0"/>
              <a:t>(юный журналист). Дети уже с 3–4 летнего </a:t>
            </a:r>
            <a:r>
              <a:rPr lang="ru-RU" dirty="0" smtClean="0"/>
              <a:t>возраста </a:t>
            </a:r>
            <a:r>
              <a:rPr lang="ru-RU" dirty="0" smtClean="0"/>
              <a:t>готовы к  самостоятельному придумыванию различных рассказов и  сказок, </a:t>
            </a:r>
            <a:r>
              <a:rPr lang="ru-RU" dirty="0" smtClean="0"/>
              <a:t>и</a:t>
            </a:r>
            <a:r>
              <a:rPr lang="ru-RU" dirty="0" smtClean="0"/>
              <a:t>  представлению их в  различных формах  — в  сюжетных детских рисунках, </a:t>
            </a:r>
            <a:r>
              <a:rPr lang="ru-RU" dirty="0" smtClean="0"/>
              <a:t>аппликациях</a:t>
            </a:r>
            <a:r>
              <a:rPr lang="ru-RU" dirty="0" smtClean="0"/>
              <a:t>, играх с  пластилином, с  глиной (см.  </a:t>
            </a:r>
            <a:r>
              <a:rPr lang="ru-RU" dirty="0" smtClean="0"/>
              <a:t>Учебно-методический комплект </a:t>
            </a:r>
            <a:r>
              <a:rPr lang="ru-RU" dirty="0" smtClean="0"/>
              <a:t>Программы) и  других формах. Проект, предполагающий сбор </a:t>
            </a:r>
            <a:r>
              <a:rPr lang="ru-RU" dirty="0" smtClean="0"/>
              <a:t>материалов </a:t>
            </a:r>
            <a:r>
              <a:rPr lang="ru-RU" dirty="0" smtClean="0"/>
              <a:t>по  какой-то теме детскими группами и  представление их другим детям </a:t>
            </a:r>
            <a:r>
              <a:rPr lang="ru-RU" dirty="0" smtClean="0"/>
              <a:t>сможет </a:t>
            </a:r>
            <a:r>
              <a:rPr lang="ru-RU" dirty="0" smtClean="0"/>
              <a:t>оказать прекрасное содействие речевому развитию детей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smtClean="0">
                <a:solidFill>
                  <a:srgbClr val="FF0000"/>
                </a:solidFill>
              </a:rPr>
              <a:t>Телерадиоцентр «</a:t>
            </a:r>
            <a:r>
              <a:rPr lang="ru-RU" dirty="0" err="1" smtClean="0">
                <a:solidFill>
                  <a:srgbClr val="FF0000"/>
                </a:solidFill>
              </a:rPr>
              <a:t>Семицветик</a:t>
            </a:r>
            <a:r>
              <a:rPr lang="ru-RU" dirty="0" smtClean="0">
                <a:solidFill>
                  <a:srgbClr val="FF0000"/>
                </a:solidFill>
              </a:rPr>
              <a:t>» </a:t>
            </a:r>
            <a:r>
              <a:rPr lang="ru-RU" dirty="0" smtClean="0"/>
              <a:t>(условное название проекта). В  </a:t>
            </a:r>
            <a:r>
              <a:rPr lang="ru-RU" dirty="0" smtClean="0"/>
              <a:t>некоторых </a:t>
            </a:r>
            <a:r>
              <a:rPr lang="ru-RU" dirty="0" smtClean="0"/>
              <a:t>детских садах, оборудованных звукозаписывающей и  передающей </a:t>
            </a:r>
            <a:r>
              <a:rPr lang="ru-RU" dirty="0" smtClean="0"/>
              <a:t>аппаратурой</a:t>
            </a:r>
            <a:r>
              <a:rPr lang="ru-RU" dirty="0" smtClean="0"/>
              <a:t>, дети и взрослые ведут радио- и телепередачи, включающие </a:t>
            </a:r>
            <a:r>
              <a:rPr lang="ru-RU" dirty="0" smtClean="0"/>
              <a:t>рассказы </a:t>
            </a:r>
            <a:r>
              <a:rPr lang="ru-RU" dirty="0" smtClean="0"/>
              <a:t>детей о событиях, записи концертных номеров, познавательную </a:t>
            </a:r>
            <a:r>
              <a:rPr lang="ru-RU" dirty="0" smtClean="0"/>
              <a:t>информацию </a:t>
            </a:r>
            <a:r>
              <a:rPr lang="ru-RU" dirty="0" smtClean="0"/>
              <a:t>для детей и родителей.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РЕЧЕВОЕ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Примеры детских и детско-взрослых проектов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51571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Создание мультфильмов</a:t>
            </a:r>
            <a:r>
              <a:rPr lang="ru-RU" dirty="0" smtClean="0"/>
              <a:t>. Современное оснащение фото- и </a:t>
            </a:r>
            <a:r>
              <a:rPr lang="ru-RU" dirty="0" smtClean="0"/>
              <a:t>компьютерной </a:t>
            </a:r>
            <a:r>
              <a:rPr lang="ru-RU" dirty="0" smtClean="0"/>
              <a:t>техникой позволяет реализовать еще один проект, основанный на </a:t>
            </a:r>
            <a:r>
              <a:rPr lang="ru-RU" dirty="0" smtClean="0"/>
              <a:t>активной </a:t>
            </a:r>
            <a:r>
              <a:rPr lang="ru-RU" dirty="0" smtClean="0"/>
              <a:t>коммуникации: дети выбирают (придумывают) сюжет, создают персонажей (лепят, рисуют, подбирают мелкие игрушки) в  зависимости от  техники мультфильма, сочиняют и  озвучивают текст и  снимают мультфильмы. Более простым аналогом является «кинолента»: на  длинной бумажной ленте дети </a:t>
            </a:r>
            <a:r>
              <a:rPr lang="ru-RU" dirty="0" smtClean="0"/>
              <a:t>создают </a:t>
            </a:r>
            <a:r>
              <a:rPr lang="ru-RU" dirty="0" smtClean="0"/>
              <a:t>серию рисунков, отражающих последовательность действий персонажа </a:t>
            </a:r>
            <a:r>
              <a:rPr lang="ru-RU" dirty="0" smtClean="0"/>
              <a:t>(</a:t>
            </a:r>
            <a:r>
              <a:rPr lang="ru-RU" dirty="0" smtClean="0"/>
              <a:t>развитие сюжета), и «прокручивают» ленту перед «экраном» (коробка с </a:t>
            </a:r>
            <a:r>
              <a:rPr lang="ru-RU" dirty="0" smtClean="0"/>
              <a:t>двумя </a:t>
            </a:r>
            <a:r>
              <a:rPr lang="ru-RU" dirty="0" smtClean="0"/>
              <a:t>прорезями), одновременно рассказывая зрителям свою историю.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Слайд-шоу</a:t>
            </a:r>
            <a:r>
              <a:rPr lang="ru-RU" dirty="0" smtClean="0"/>
              <a:t>. Так же, как и книгоиздательство или создание мультфильмов, </a:t>
            </a:r>
            <a:r>
              <a:rPr lang="ru-RU" dirty="0" smtClean="0"/>
              <a:t>слайд-шоу </a:t>
            </a:r>
            <a:r>
              <a:rPr lang="ru-RU" dirty="0" smtClean="0"/>
              <a:t>может быть частью большого тематического проекта или </a:t>
            </a:r>
            <a:r>
              <a:rPr lang="ru-RU" dirty="0" smtClean="0"/>
              <a:t>самостоятельным </a:t>
            </a:r>
            <a:r>
              <a:rPr lang="ru-RU" dirty="0" smtClean="0"/>
              <a:t>делом. Детьми самостоятельно (или при участии взрослых) </a:t>
            </a:r>
            <a:r>
              <a:rPr lang="ru-RU" dirty="0" smtClean="0"/>
              <a:t>выбирается </a:t>
            </a:r>
            <a:r>
              <a:rPr lang="ru-RU" dirty="0" smtClean="0"/>
              <a:t>тема, под которую идет сбор </a:t>
            </a:r>
            <a:r>
              <a:rPr lang="ru-RU" dirty="0" smtClean="0"/>
              <a:t>электронных изображений</a:t>
            </a:r>
            <a:r>
              <a:rPr lang="ru-RU" dirty="0" smtClean="0"/>
              <a:t>. Затем в  </a:t>
            </a:r>
            <a:r>
              <a:rPr lang="ru-RU" dirty="0" err="1" smtClean="0"/>
              <a:t>сотворческом</a:t>
            </a:r>
            <a:r>
              <a:rPr lang="ru-RU" dirty="0" smtClean="0"/>
              <a:t> </a:t>
            </a:r>
            <a:r>
              <a:rPr lang="ru-RU" dirty="0" smtClean="0"/>
              <a:t>обсуждении </a:t>
            </a:r>
            <a:r>
              <a:rPr lang="ru-RU" dirty="0" smtClean="0"/>
              <a:t>идей последовательности </a:t>
            </a:r>
            <a:r>
              <a:rPr lang="ru-RU" dirty="0" smtClean="0"/>
              <a:t>размещения изображений, </a:t>
            </a:r>
            <a:r>
              <a:rPr lang="ru-RU" dirty="0" smtClean="0"/>
              <a:t>дизайна</a:t>
            </a:r>
            <a:r>
              <a:rPr lang="ru-RU" dirty="0" smtClean="0"/>
              <a:t>, сопроводительного текста выполняется электронная презентация.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Детский театр</a:t>
            </a:r>
            <a:r>
              <a:rPr lang="ru-RU" dirty="0" smtClean="0"/>
              <a:t>. Различные театральные формы детской активности (</a:t>
            </a:r>
            <a:r>
              <a:rPr lang="ru-RU" dirty="0" smtClean="0"/>
              <a:t>детские </a:t>
            </a:r>
            <a:r>
              <a:rPr lang="ru-RU" dirty="0" smtClean="0"/>
              <a:t>и  детско-взрослые театральные спектакли, кукольные представления </a:t>
            </a:r>
            <a:r>
              <a:rPr lang="ru-RU" dirty="0" smtClean="0"/>
              <a:t>и</a:t>
            </a:r>
            <a:r>
              <a:rPr lang="ru-RU" dirty="0" smtClean="0"/>
              <a:t>  пр.)  — одни из  самых лучших средств для детского речевого развития </a:t>
            </a:r>
          </a:p>
          <a:p>
            <a:pPr>
              <a:buNone/>
            </a:pPr>
            <a:endParaRPr lang="ru-RU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536</TotalTime>
  <Words>906</Words>
  <Application>Microsoft Office PowerPoint</Application>
  <PresentationFormat>Экран (4:3)</PresentationFormat>
  <Paragraphs>159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Городская</vt:lpstr>
      <vt:lpstr>КОЛЛЕКЦИЯ ТЕМ ПРОЕКТОВ ИЗ ПРОГРАММ САЙТА ФИРО</vt:lpstr>
      <vt:lpstr>ВДОХНОВЕНИЕ Примерная образовательная программа дошкольного образования  Под редакцией И.Е.Федосовой</vt:lpstr>
      <vt:lpstr>СОЦИАЛЬНО-КОММУНИКАТИВНОЕ РАЗВИТИЕ Примеры занятий и проектов</vt:lpstr>
      <vt:lpstr>ПОЗНАВАТЕЛЬНОЕ РАЗВИТИЕ Примеры детских и детско-взрослых проектов</vt:lpstr>
      <vt:lpstr>ПОЗНАВАТЕЛЬНОЕ РАЗВИТИЕ Примеры детских и детско-взрослых проектов</vt:lpstr>
      <vt:lpstr>ПОЗНАВАТЕЛЬНОЕ РАЗВИТИЕ Примеры детских и детско-взрослых проектов</vt:lpstr>
      <vt:lpstr>РЕЧЕВОЕ РАЗВИТИЕ Примеры детских и детско-взрослых проектов</vt:lpstr>
      <vt:lpstr>РЕЧЕВОЕ РАЗВИТИЕ Примеры детских и детско-взрослых проектов</vt:lpstr>
      <vt:lpstr>РЕЧЕВОЕ РАЗВИТИЕ Примеры детских и детско-взрослых проектов</vt:lpstr>
      <vt:lpstr>ХУДОЖЕСТВЕННО-ЭСТЕТИЧЕСКОЕ РАЗВИТИЕ Примеры детских и детско-взрослых проектов</vt:lpstr>
      <vt:lpstr>ХУДОЖЕСТВЕННО-ЭСТЕТИЧЕСКОЕ РАЗВИТИЕ Примеры детских и детско-взрослых проектов</vt:lpstr>
      <vt:lpstr>ФИЗИЧЕСКОЕ РАЗВИТИЕ Примеры детских и детско-взрослых проектов</vt:lpstr>
      <vt:lpstr>ФИЗИЧЕСКОЕ РАЗВИТИЕ Примеры детских и детско-взрослых проектов</vt:lpstr>
      <vt:lpstr>ФИЗИЧЕСКОЕ РАЗВИТИЕ Примеры детских и детско-взрослых проектов</vt:lpstr>
      <vt:lpstr>ДЕТСТВО Примерная образовательная программа дошкольного образования  Т. И. Бабаева, А. Г. Гогоберидзе, О. В. Солнцева и др. </vt:lpstr>
      <vt:lpstr>Слайд 16</vt:lpstr>
      <vt:lpstr>ДИАЛОГ Примерная основная образовательная программа дошкольного образования  Под редакцией О.Л. Соболевой, О.Г. Приходько  </vt:lpstr>
      <vt:lpstr>Слайд 18</vt:lpstr>
      <vt:lpstr>ПОЗНАВАТЕЛЬНОЕ РАЗВИТИЕ МАТЕМАТИЧЕСКАЯ ЛИНИЯ</vt:lpstr>
      <vt:lpstr>МИР ОТКРЫТИЙ  Примерная основная образовательная программа дошкольного образования  Под общей  ред. Л.Г. Петерсон, И.А. Лыковой</vt:lpstr>
      <vt:lpstr>Слайд 21</vt:lpstr>
      <vt:lpstr>МОЗАИКА Примерная основная образовательная программа дошкольного образования   Белькович В.Ю.,  Гребёнкина Н.В.,  Кильдышева И.А.</vt:lpstr>
      <vt:lpstr>Слайд 23</vt:lpstr>
      <vt:lpstr> Проект вариативной примерной основной образовательной программы  дошкольного образования  «ТРОПИНКИ»  Под редакцией В.Т. Кудрявцева  </vt:lpstr>
      <vt:lpstr>Слайд 25</vt:lpstr>
      <vt:lpstr> Образовательная программа дошкольного образования  «РАЗВИТИЕ» </vt:lpstr>
      <vt:lpstr>Слайд 27</vt:lpstr>
      <vt:lpstr> «РАДУГА» Примерная основная образовательная программа дошкольного образования   </vt:lpstr>
      <vt:lpstr>Слайд 29</vt:lpstr>
      <vt:lpstr> «УСПЕХ» Примерная основная образовательная программа дошкольного образования   </vt:lpstr>
      <vt:lpstr>Слайд 31</vt:lpstr>
      <vt:lpstr>Слайд 32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КОЛЛЕКЦИЯ ТЕМ ПРОЕКТОВ ИЗ ПРОГРАММ САЙТА ФИРО</dc:title>
  <dc:creator>777</dc:creator>
  <cp:lastModifiedBy>777</cp:lastModifiedBy>
  <cp:revision>51</cp:revision>
  <dcterms:created xsi:type="dcterms:W3CDTF">2016-12-04T10:22:02Z</dcterms:created>
  <dcterms:modified xsi:type="dcterms:W3CDTF">2016-12-04T19:18:57Z</dcterms:modified>
</cp:coreProperties>
</file>