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96" r:id="rId2"/>
    <p:sldId id="277" r:id="rId3"/>
    <p:sldId id="298" r:id="rId4"/>
    <p:sldId id="285" r:id="rId5"/>
    <p:sldId id="279" r:id="rId6"/>
    <p:sldId id="286" r:id="rId7"/>
    <p:sldId id="287" r:id="rId8"/>
    <p:sldId id="288" r:id="rId9"/>
    <p:sldId id="289" r:id="rId10"/>
    <p:sldId id="290" r:id="rId11"/>
    <p:sldId id="292" r:id="rId12"/>
    <p:sldId id="280" r:id="rId13"/>
    <p:sldId id="293" r:id="rId14"/>
    <p:sldId id="297" r:id="rId15"/>
    <p:sldId id="291" r:id="rId16"/>
    <p:sldId id="299" r:id="rId17"/>
    <p:sldId id="294" r:id="rId18"/>
    <p:sldId id="281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9" autoAdjust="0"/>
    <p:restoredTop sz="94660"/>
  </p:normalViewPr>
  <p:slideViewPr>
    <p:cSldViewPr>
      <p:cViewPr varScale="1">
        <p:scale>
          <a:sx n="109" d="100"/>
          <a:sy n="109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9767-2B33-47D0-9563-AF8B7C1E94A5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27C90-4663-43FA-A37E-DCDE27302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1B17-A056-44A5-AE7C-F46FBB0A7F55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0EE-A827-4A06-85BB-8B2D354C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972138-3486-4125-8A9D-7587D135F9C3}" type="datetimeFigureOut">
              <a:rPr lang="ru-RU" smtClean="0"/>
              <a:t>19.01.2017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rix@edu.vspu.ru" TargetMode="External"/><Relationship Id="rId2" Type="http://schemas.openxmlformats.org/officeDocument/2006/relationships/hyperlink" Target="http://edu.vspu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g.ru/2014/03/12/obr-do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200800" cy="1584176"/>
          </a:xfrm>
        </p:spPr>
        <p:txBody>
          <a:bodyPr>
            <a:noAutofit/>
          </a:bodyPr>
          <a:lstStyle/>
          <a:p>
            <a:r>
              <a:rPr lang="ru-RU" sz="4000" b="1" dirty="0"/>
              <a:t>Портал учебной </a:t>
            </a:r>
            <a:br>
              <a:rPr lang="ru-RU" sz="4000" b="1" dirty="0"/>
            </a:br>
            <a:r>
              <a:rPr lang="ru-RU" sz="4000" b="1" dirty="0"/>
              <a:t>документации ВГСПУ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776864" cy="1584176"/>
          </a:xfrm>
        </p:spPr>
        <p:txBody>
          <a:bodyPr>
            <a:noAutofit/>
          </a:bodyPr>
          <a:lstStyle/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Алексей Николаевич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5363045" cy="16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Полный комплект документов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700" dirty="0"/>
              <a:t>Оформить отдельными файлами </a:t>
            </a:r>
            <a:r>
              <a:rPr lang="ru-RU" sz="2700" b="1" dirty="0"/>
              <a:t>образцы оценочных средств</a:t>
            </a:r>
            <a:r>
              <a:rPr lang="ru-RU" sz="2700" dirty="0"/>
              <a:t> (включая указания по применению) – для фондов оценочных средств</a:t>
            </a:r>
            <a:endParaRPr lang="ru-RU" sz="2500" dirty="0"/>
          </a:p>
          <a:p>
            <a:pPr>
              <a:spcAft>
                <a:spcPts val="1200"/>
              </a:spcAft>
            </a:pPr>
            <a:r>
              <a:rPr lang="ru-RU" sz="2500" dirty="0"/>
              <a:t>Титульный лист и общее описание ОПОП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Программа и оценочные средства ГИА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Методические материалы по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4106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Четыре способа обновления материалов:</a:t>
            </a:r>
          </a:p>
          <a:p>
            <a:pPr lvl="1"/>
            <a:r>
              <a:rPr lang="ru-RU" sz="2800" dirty="0"/>
              <a:t>Редактирование на сайте</a:t>
            </a:r>
          </a:p>
          <a:p>
            <a:pPr lvl="1"/>
            <a:r>
              <a:rPr lang="en-US" sz="2800" dirty="0"/>
              <a:t>Excel</a:t>
            </a:r>
            <a:r>
              <a:rPr lang="ru-RU" sz="2800" dirty="0"/>
              <a:t>-шаблоны дисциплин</a:t>
            </a:r>
          </a:p>
          <a:p>
            <a:pPr lvl="1"/>
            <a:r>
              <a:rPr lang="ru-RU" sz="2800" dirty="0"/>
              <a:t>Шаблон ОПОП</a:t>
            </a:r>
          </a:p>
          <a:p>
            <a:pPr lvl="1"/>
            <a:r>
              <a:rPr lang="ru-RU" sz="2800" dirty="0"/>
              <a:t>Матрица обеспечения ОПОП</a:t>
            </a:r>
          </a:p>
        </p:txBody>
      </p:sp>
    </p:spTree>
    <p:extLst>
      <p:ext uri="{BB962C8B-B14F-4D97-AF65-F5344CB8AC3E}">
        <p14:creationId xmlns:p14="http://schemas.microsoft.com/office/powerpoint/2010/main" val="19690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40000" cy="614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5" y="-3476"/>
            <a:ext cx="8640000" cy="650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" y="0"/>
            <a:ext cx="8640000" cy="67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624"/>
            <a:ext cx="8130457" cy="6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Наследование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Материалы одной ОПОП могут автоматически переноситься на другую:</a:t>
            </a:r>
          </a:p>
          <a:p>
            <a:pPr lvl="1"/>
            <a:r>
              <a:rPr lang="ru-RU" sz="2800" dirty="0"/>
              <a:t>базовые дисциплины могут автоматически добавляться во все ОПОП;</a:t>
            </a:r>
          </a:p>
          <a:p>
            <a:pPr lvl="1"/>
            <a:r>
              <a:rPr lang="ru-RU" sz="2800" dirty="0"/>
              <a:t>если есть очная программа, то легко сделать заочную;</a:t>
            </a:r>
          </a:p>
          <a:p>
            <a:pPr lvl="1"/>
            <a:r>
              <a:rPr lang="ru-RU" sz="2800" dirty="0"/>
              <a:t>если есть программы «Математика» и «Информатика», то легко сделать «Математика-Информатика»;</a:t>
            </a:r>
          </a:p>
          <a:p>
            <a:pPr lvl="1"/>
            <a:r>
              <a:rPr lang="ru-RU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18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b="1" dirty="0"/>
              <a:t>Три уровня доступа к материалам ОПОП:</a:t>
            </a:r>
          </a:p>
          <a:p>
            <a:pPr lvl="1"/>
            <a:r>
              <a:rPr lang="ru-RU" sz="2500" b="1" dirty="0"/>
              <a:t>редактирование материалов</a:t>
            </a:r>
            <a:r>
              <a:rPr lang="ru-RU" sz="2500" dirty="0"/>
              <a:t> – разработчик ОПОП (уполномоченный сотрудник от кафедры или факультета)</a:t>
            </a:r>
          </a:p>
          <a:p>
            <a:pPr lvl="1"/>
            <a:r>
              <a:rPr lang="ru-RU" sz="2500" b="1" dirty="0"/>
              <a:t>просмотр материалов</a:t>
            </a:r>
            <a:r>
              <a:rPr lang="ru-RU" sz="2500" dirty="0"/>
              <a:t> – эксперты сайта и сотрудники, которым был предоставлен соответствующий доступ</a:t>
            </a:r>
          </a:p>
          <a:p>
            <a:pPr lvl="1"/>
            <a:r>
              <a:rPr lang="ru-RU" sz="2500" dirty="0"/>
              <a:t>без специального доступа – </a:t>
            </a:r>
            <a:r>
              <a:rPr lang="ru-RU" sz="2500" b="1" dirty="0"/>
              <a:t>просмотр общедоступной информации</a:t>
            </a:r>
            <a:r>
              <a:rPr lang="ru-RU" sz="2500" dirty="0"/>
              <a:t> (перечень дисциплин, учебный план, матрица компетенций)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5452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Начало работы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dirty="0"/>
              <a:t>Пройти регистрацию на </a:t>
            </a:r>
            <a:r>
              <a:rPr lang="en-US" sz="2700" dirty="0">
                <a:hlinkClick r:id="rId2"/>
              </a:rPr>
              <a:t>http://edu.vspu.ru</a:t>
            </a:r>
            <a:endParaRPr lang="ru-RU" sz="2700" dirty="0"/>
          </a:p>
          <a:p>
            <a:r>
              <a:rPr lang="ru-RU" sz="2700" dirty="0"/>
              <a:t>Отправить заявку на предоставление доступа к своим ОПОП (</a:t>
            </a:r>
            <a:r>
              <a:rPr lang="en-US" sz="2700" dirty="0">
                <a:hlinkClick r:id="rId3"/>
              </a:rPr>
              <a:t>matrix@edu.vspu.ru</a:t>
            </a:r>
            <a:r>
              <a:rPr lang="en-US" sz="2700" dirty="0"/>
              <a:t>) </a:t>
            </a:r>
          </a:p>
          <a:p>
            <a:endParaRPr lang="ru-RU" sz="2700" dirty="0"/>
          </a:p>
          <a:p>
            <a:r>
              <a:rPr lang="ru-RU" sz="2700" dirty="0"/>
              <a:t>Указать параметры ОПОП, используемый стандарт</a:t>
            </a:r>
          </a:p>
          <a:p>
            <a:r>
              <a:rPr lang="ru-RU" sz="2700" dirty="0"/>
              <a:t>Загрузить учебный план (в формате </a:t>
            </a:r>
            <a:r>
              <a:rPr lang="en-US" sz="2700" dirty="0"/>
              <a:t>XML</a:t>
            </a:r>
            <a:r>
              <a:rPr lang="ru-RU" sz="2700" dirty="0"/>
              <a:t>), матрицу компетенций </a:t>
            </a:r>
          </a:p>
          <a:p>
            <a:r>
              <a:rPr lang="ru-RU" sz="2700" dirty="0"/>
              <a:t>Наполнять ОПОП информацией, используя шаблоны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773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en-US" sz="3600" dirty="0"/>
              <a:t>http://matrix.vspu.ru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920000" cy="5198590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6516216" y="2204864"/>
            <a:ext cx="790151" cy="538275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59710">
            <a:off x="827584" y="5301208"/>
            <a:ext cx="2088232" cy="792088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n-US" sz="3600" dirty="0"/>
              <a:t>Matrix Admin</a:t>
            </a:r>
            <a:endParaRPr lang="ru-RU" sz="36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620000" cy="7920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matrix@edu.vspu.ru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" b="44673"/>
          <a:stretch/>
        </p:blipFill>
        <p:spPr>
          <a:xfrm>
            <a:off x="539552" y="2601288"/>
            <a:ext cx="79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3600" dirty="0"/>
              <a:t>Сайт «</a:t>
            </a:r>
            <a:r>
              <a:rPr lang="en-US" sz="3600" dirty="0"/>
              <a:t>Matrix</a:t>
            </a:r>
            <a:r>
              <a:rPr lang="ru-RU" sz="3600" dirty="0"/>
              <a:t>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http://matrix.vspu.ru</a:t>
            </a:r>
          </a:p>
          <a:p>
            <a:r>
              <a:rPr lang="ru-RU" sz="3200" b="1" dirty="0"/>
              <a:t>Портал учебной документации ВГСПУ</a:t>
            </a:r>
          </a:p>
          <a:p>
            <a:pPr lvl="1"/>
            <a:r>
              <a:rPr lang="ru-RU" sz="3000" dirty="0"/>
              <a:t>разработка и размещение документации основных профессиональных образовательных программ:</a:t>
            </a:r>
          </a:p>
          <a:p>
            <a:pPr lvl="2"/>
            <a:r>
              <a:rPr lang="ru-RU" sz="2800" dirty="0"/>
              <a:t>аннотации дисциплин (практик)</a:t>
            </a:r>
          </a:p>
          <a:p>
            <a:pPr lvl="2"/>
            <a:r>
              <a:rPr lang="ru-RU" sz="2800" dirty="0"/>
              <a:t>программы дисциплин (практик)</a:t>
            </a:r>
          </a:p>
          <a:p>
            <a:pPr lvl="2"/>
            <a:r>
              <a:rPr lang="ru-RU" sz="2800" dirty="0"/>
              <a:t>фонды оценочных средств</a:t>
            </a:r>
          </a:p>
          <a:p>
            <a:pPr lvl="2"/>
            <a:r>
              <a:rPr lang="ru-RU" sz="2800" dirty="0"/>
              <a:t>паспорта и программы формирования компетенций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150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Нормативная база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Порядок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sz="2800" dirty="0" err="1"/>
              <a:t>бакалавриата</a:t>
            </a:r>
            <a:r>
              <a:rPr lang="ru-RU" sz="2800" dirty="0"/>
              <a:t>, программам </a:t>
            </a:r>
            <a:r>
              <a:rPr lang="ru-RU" sz="2800" dirty="0" err="1"/>
              <a:t>специалитета</a:t>
            </a:r>
            <a:r>
              <a:rPr lang="ru-RU" sz="2800" dirty="0"/>
              <a:t>, программам магистратуры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утвержден приказом Министерства образования и науки РФ от 19 декабря 2013 г. N 1367</a:t>
            </a:r>
            <a:br>
              <a:rPr lang="ru-RU" sz="2600" dirty="0"/>
            </a:br>
            <a:br>
              <a:rPr lang="ru-RU" sz="2600" dirty="0"/>
            </a:br>
            <a:r>
              <a:rPr lang="en-US" sz="2600" dirty="0">
                <a:hlinkClick r:id="rId2"/>
              </a:rPr>
              <a:t>http://rg.ru/2014/03/12/obr-dok.html</a:t>
            </a:r>
            <a:r>
              <a:rPr lang="ru-RU" sz="2600" dirty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21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0000" cy="654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7920000" cy="654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0" y="116632"/>
            <a:ext cx="7920000" cy="654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6" y="188640"/>
            <a:ext cx="7920000" cy="6545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60648"/>
            <a:ext cx="7920000" cy="6545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32656"/>
            <a:ext cx="7920000" cy="6545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4664"/>
            <a:ext cx="7920000" cy="6545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480" y="484061"/>
            <a:ext cx="7920000" cy="6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ey\Dropbox\Разное\!Ученый совет\matrix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" y="0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ey\Dropbox\Разное\!Ученый совет\matrix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65777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ey\Dropbox\Разное\!Ученый совет\matrix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8" y="130171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ey\Dropbox\Разное\!Ученый совет\matrix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32" y="182409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1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Образовательный стандарт</a:t>
            </a:r>
            <a:endParaRPr lang="en-US" sz="2700" dirty="0"/>
          </a:p>
          <a:p>
            <a:r>
              <a:rPr lang="ru-RU" sz="2700" dirty="0"/>
              <a:t>Учебный план</a:t>
            </a:r>
          </a:p>
          <a:p>
            <a:r>
              <a:rPr lang="ru-RU" sz="2700" dirty="0"/>
              <a:t>Матрица компетенций</a:t>
            </a:r>
          </a:p>
          <a:p>
            <a:r>
              <a:rPr lang="ru-RU" sz="2700" dirty="0"/>
              <a:t>Уровни сформированности компетенций</a:t>
            </a:r>
          </a:p>
          <a:p>
            <a:endParaRPr lang="ru-RU" sz="2700" dirty="0"/>
          </a:p>
          <a:p>
            <a:r>
              <a:rPr lang="ru-RU" sz="2700" b="1" dirty="0"/>
              <a:t>Шаблоны всех документов для всех дисциплин и практик (</a:t>
            </a:r>
            <a:r>
              <a:rPr lang="en-US" sz="2700" b="1" dirty="0"/>
              <a:t>MS Word</a:t>
            </a:r>
            <a:r>
              <a:rPr lang="ru-RU" sz="2700" b="1" dirty="0"/>
              <a:t>)  </a:t>
            </a:r>
          </a:p>
          <a:p>
            <a:endParaRPr lang="ru-RU" sz="2700" b="1" dirty="0"/>
          </a:p>
          <a:p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596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2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Разделы дисциплин (названия, компетенции)</a:t>
            </a:r>
            <a:endParaRPr lang="en-US" sz="2700" dirty="0"/>
          </a:p>
          <a:p>
            <a:r>
              <a:rPr lang="ru-RU" sz="2700" dirty="0"/>
              <a:t>Знать, уметь, владеть (по разделам)</a:t>
            </a:r>
          </a:p>
          <a:p>
            <a:r>
              <a:rPr lang="ru-RU" sz="2700" dirty="0"/>
              <a:t>Оценочные средства (названия, баллы, компетенции)</a:t>
            </a:r>
          </a:p>
          <a:p>
            <a:endParaRPr lang="ru-RU" sz="2700" dirty="0"/>
          </a:p>
          <a:p>
            <a:r>
              <a:rPr lang="ru-RU" sz="2700" b="1" dirty="0"/>
              <a:t>Паспорта фондов оценочных средств</a:t>
            </a:r>
          </a:p>
          <a:p>
            <a:r>
              <a:rPr lang="ru-RU" sz="2700" b="1" dirty="0"/>
              <a:t>Паспорта и программы формирования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993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3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Цели дисциплин (практик)</a:t>
            </a:r>
            <a:endParaRPr lang="en-US" sz="2700" dirty="0"/>
          </a:p>
          <a:p>
            <a:r>
              <a:rPr lang="ru-RU" sz="2700" dirty="0"/>
              <a:t>Содержание разделов</a:t>
            </a:r>
          </a:p>
          <a:p>
            <a:r>
              <a:rPr lang="ru-RU" sz="2700" dirty="0"/>
              <a:t>Разработчики дисциплин (практик)</a:t>
            </a:r>
          </a:p>
          <a:p>
            <a:endParaRPr lang="ru-RU" sz="2700" dirty="0"/>
          </a:p>
          <a:p>
            <a:r>
              <a:rPr lang="ru-RU" sz="2700" b="1" dirty="0"/>
              <a:t>Аннотации всех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34797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4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Основная и дополнительная литература</a:t>
            </a:r>
            <a:endParaRPr lang="en-US" sz="2700" dirty="0"/>
          </a:p>
          <a:p>
            <a:r>
              <a:rPr lang="ru-RU" sz="2700" dirty="0"/>
              <a:t>Информационные технологии</a:t>
            </a:r>
          </a:p>
          <a:p>
            <a:r>
              <a:rPr lang="ru-RU" sz="2700" dirty="0"/>
              <a:t>Материально-техническое обеспечение</a:t>
            </a:r>
          </a:p>
          <a:p>
            <a:endParaRPr lang="ru-RU" sz="2700" dirty="0"/>
          </a:p>
          <a:p>
            <a:r>
              <a:rPr lang="ru-RU" sz="2700" b="1" dirty="0"/>
              <a:t>Программы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7119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735</TotalTime>
  <Words>402</Words>
  <Application>Microsoft Office PowerPoint</Application>
  <PresentationFormat>Экран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Соседство</vt:lpstr>
      <vt:lpstr>Портал учебной  документации ВГСПУ </vt:lpstr>
      <vt:lpstr>Сайт «Matrix»</vt:lpstr>
      <vt:lpstr>Нормативная база</vt:lpstr>
      <vt:lpstr>Презентация PowerPoint</vt:lpstr>
      <vt:lpstr>Презентация PowerPoint</vt:lpstr>
      <vt:lpstr>Уровни погружения в Matrix</vt:lpstr>
      <vt:lpstr>Уровни погружения в Matrix</vt:lpstr>
      <vt:lpstr>Уровни погружения в Matrix</vt:lpstr>
      <vt:lpstr>Уровни погружения в Matrix</vt:lpstr>
      <vt:lpstr>Полный комплект документов</vt:lpstr>
      <vt:lpstr>Работа с материалами ОПОП</vt:lpstr>
      <vt:lpstr>Презентация PowerPoint</vt:lpstr>
      <vt:lpstr>Презентация PowerPoint</vt:lpstr>
      <vt:lpstr>Наследование ОПОП</vt:lpstr>
      <vt:lpstr>Работа с материалами ОПОП</vt:lpstr>
      <vt:lpstr>Начало работы</vt:lpstr>
      <vt:lpstr>http://matrix.vspu.ru</vt:lpstr>
      <vt:lpstr>Matrix 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портал ВГСПУ</dc:title>
  <dc:creator>Alexey</dc:creator>
  <cp:lastModifiedBy>Алексей Сергеев</cp:lastModifiedBy>
  <cp:revision>109</cp:revision>
  <cp:lastPrinted>2016-01-24T20:20:50Z</cp:lastPrinted>
  <dcterms:created xsi:type="dcterms:W3CDTF">2014-03-30T06:53:51Z</dcterms:created>
  <dcterms:modified xsi:type="dcterms:W3CDTF">2017-01-19T18:26:12Z</dcterms:modified>
</cp:coreProperties>
</file>