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6" r:id="rId10"/>
    <p:sldId id="269" r:id="rId11"/>
    <p:sldId id="267" r:id="rId12"/>
    <p:sldId id="270" r:id="rId13"/>
    <p:sldId id="273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440612" cy="295287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Cambria" charset="0"/>
              </a:rPr>
              <a:t>Оформление списков литературы в учебных и исследовательских работах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373216"/>
            <a:ext cx="7776864" cy="108012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ВГСПУ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Титульный лист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Оглавление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Введение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Глава 1. …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Глава 2. …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Заключение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Библиографический список — ГОСТ 7.1—2003</a:t>
            </a:r>
          </a:p>
          <a:p>
            <a:pPr marL="114300" indent="0">
              <a:buNone/>
            </a:pP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00128" y="1707844"/>
            <a:ext cx="4176464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Ссылаться на библиографический список (порядковый номер, имя автора или др.)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23928" y="1844824"/>
            <a:ext cx="0" cy="21097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79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5069160"/>
          </a:xfrm>
        </p:spPr>
        <p:txBody>
          <a:bodyPr>
            <a:normAutofit lnSpcReduction="10000"/>
          </a:bodyPr>
          <a:lstStyle/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/>
              <a:t>Титульный лист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/>
              <a:t>Оглавление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/>
              <a:t>Введение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/>
              <a:t>Глава 1. …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/>
              <a:t>Глава 2. …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/>
              <a:t>Заключение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/>
              <a:t>Совокупность библиографических ссылок — ГОСТ Р 7.0.5—2008 </a:t>
            </a:r>
          </a:p>
          <a:p>
            <a:pPr marL="11430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600" b="1" dirty="0">
                <a:solidFill>
                  <a:srgbClr val="FF0000"/>
                </a:solidFill>
              </a:rPr>
              <a:t>Не соответствует ГОСТ Р 7.0.11—2011 (Диссертация и автореферат диссертации), ГОСТ 7.32—2001 (Отчет о научно-исследовательской работе)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0128" y="1707844"/>
            <a:ext cx="4176464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В списке </a:t>
            </a:r>
            <a:r>
              <a:rPr lang="ru-RU" sz="2800" b="1" dirty="0"/>
              <a:t>только те источники</a:t>
            </a:r>
            <a:r>
              <a:rPr lang="ru-RU" sz="2800" dirty="0"/>
              <a:t>, на которые есть отсылка из текста работы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27020" y="1859701"/>
            <a:ext cx="0" cy="1664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68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5069160"/>
          </a:xfrm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Титульный лист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Оглавление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Введение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Глава 1. …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Глава 2. …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Заключение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Совокупность библиографических ссылок — ГОСТ Р 7.0.5—2008 </a:t>
            </a:r>
          </a:p>
          <a:p>
            <a:pPr marL="11430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600" b="1" dirty="0">
                <a:solidFill>
                  <a:srgbClr val="FF0000"/>
                </a:solidFill>
              </a:rPr>
              <a:t>Не соответствует ГОСТ 7.1—2003, ГОСТ Р 7.0.5—2008, ГОСТ Р 7.0.11—2011, ГОСТ 7.32—2001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0128" y="1707844"/>
            <a:ext cx="4176464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В списке есть источники, на которые из текста работы </a:t>
            </a:r>
            <a:r>
              <a:rPr lang="ru-RU" sz="2800" b="1" dirty="0"/>
              <a:t>не ссылаются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27020" y="1859701"/>
            <a:ext cx="0" cy="12331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11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Отсылки в тексте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/>
          </a:bodyPr>
          <a:lstStyle/>
          <a:p>
            <a:r>
              <a:rPr lang="en-US" sz="3800" dirty="0"/>
              <a:t>[15]</a:t>
            </a:r>
          </a:p>
          <a:p>
            <a:r>
              <a:rPr lang="en-US" sz="3800" dirty="0"/>
              <a:t>[15</a:t>
            </a:r>
            <a:r>
              <a:rPr lang="ru-RU" sz="3800" dirty="0"/>
              <a:t>, с. 31</a:t>
            </a:r>
            <a:r>
              <a:rPr lang="en-US" sz="3800" dirty="0"/>
              <a:t>]</a:t>
            </a:r>
            <a:endParaRPr lang="ru-RU" sz="3800" dirty="0"/>
          </a:p>
          <a:p>
            <a:r>
              <a:rPr lang="en-US" sz="3800" dirty="0"/>
              <a:t>[</a:t>
            </a:r>
            <a:r>
              <a:rPr lang="ru-RU" sz="3800" dirty="0"/>
              <a:t>Леонтьев</a:t>
            </a:r>
            <a:r>
              <a:rPr lang="en-US" sz="3800" dirty="0"/>
              <a:t>]</a:t>
            </a:r>
            <a:endParaRPr lang="ru-RU" sz="3800" dirty="0"/>
          </a:p>
          <a:p>
            <a:r>
              <a:rPr lang="en-US" sz="3800" dirty="0"/>
              <a:t>[</a:t>
            </a:r>
            <a:r>
              <a:rPr lang="ru-RU" sz="3800" dirty="0"/>
              <a:t>Сериков, 2012</a:t>
            </a:r>
            <a:r>
              <a:rPr lang="en-US" sz="3800" dirty="0"/>
              <a:t>]</a:t>
            </a:r>
            <a:endParaRPr lang="ru-RU" sz="3800" dirty="0"/>
          </a:p>
          <a:p>
            <a:r>
              <a:rPr lang="en-US" sz="3800" dirty="0"/>
              <a:t>[</a:t>
            </a:r>
            <a:r>
              <a:rPr lang="ru-RU" sz="3800" dirty="0"/>
              <a:t>Философия культуры…</a:t>
            </a:r>
            <a:r>
              <a:rPr lang="en-US" sz="3800" dirty="0"/>
              <a:t>]</a:t>
            </a:r>
          </a:p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8051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b="1" dirty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692696"/>
            <a:ext cx="8003232" cy="5708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/>
              <a:t>ГОСТ 7.1</a:t>
            </a:r>
            <a:r>
              <a:rPr lang="en-US" sz="3200" b="1" dirty="0"/>
              <a:t>—</a:t>
            </a:r>
            <a:r>
              <a:rPr lang="ru-RU" sz="3200" b="1" dirty="0"/>
              <a:t>2003 </a:t>
            </a:r>
            <a:r>
              <a:rPr lang="ru-RU" sz="3200" dirty="0"/>
              <a:t>Система стандартов по информации, библиотечному и издательскому делу. Библиографическая запись. Библиографическое описание. Общие требования и правила составления</a:t>
            </a:r>
            <a:br>
              <a:rPr lang="ru-RU" sz="3200" dirty="0"/>
            </a:br>
            <a:endParaRPr lang="ru-RU" sz="3200" dirty="0"/>
          </a:p>
          <a:p>
            <a:r>
              <a:rPr lang="ru-RU" sz="3200" b="1" dirty="0"/>
              <a:t>ГОСТ Р 7.0.5</a:t>
            </a:r>
            <a:r>
              <a:rPr lang="en-US" sz="3200" b="1" dirty="0"/>
              <a:t>—</a:t>
            </a:r>
            <a:r>
              <a:rPr lang="ru-RU" sz="3200" b="1" dirty="0"/>
              <a:t>2008 </a:t>
            </a:r>
            <a:r>
              <a:rPr lang="ru-RU" sz="3200" dirty="0"/>
              <a:t>Система стандартов по информации, библиотечному и издательскому делу. Библиографическая ссылка. Общие требования и правила составления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b="1" dirty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692696"/>
            <a:ext cx="7787208" cy="5708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Леонтьев, Д. А. Ценность как междисциплинарное понятие: опыт многомерной реконструкции  / Д. А. Леонтьев // Вопросы философии. — 1996. — № 4. — С. 15—26</a:t>
            </a:r>
            <a:br>
              <a:rPr lang="ru-RU" sz="3200" b="1" dirty="0"/>
            </a:br>
            <a:endParaRPr lang="ru-RU" sz="3200" b="1" dirty="0"/>
          </a:p>
          <a:p>
            <a:r>
              <a:rPr lang="ru-RU" sz="3200" dirty="0"/>
              <a:t>Леонтьев Д. А. Ценность как междисциплинарное понятие: опыт многомерной реконструкции // Вопросы философии. 1996. № 4. С. 15—26</a:t>
            </a:r>
          </a:p>
        </p:txBody>
      </p:sp>
    </p:spTree>
    <p:extLst>
      <p:ext uri="{BB962C8B-B14F-4D97-AF65-F5344CB8AC3E}">
        <p14:creationId xmlns:p14="http://schemas.microsoft.com/office/powerpoint/2010/main" val="33966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b="1" dirty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692696"/>
            <a:ext cx="8003232" cy="5708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/>
              <a:t>ГОСТ 7.82—2001 </a:t>
            </a:r>
            <a:r>
              <a:rPr lang="ru-RU" sz="3200" dirty="0"/>
              <a:t>Система стандартов по информации, библиотечному и издательскому делу. Библиографическая запись. Библиографическое описание электронных ресурсов. Общие требования и правила составления</a:t>
            </a:r>
            <a:br>
              <a:rPr lang="ru-RU" sz="3200" dirty="0"/>
            </a:br>
            <a:endParaRPr lang="ru-RU" sz="3200" dirty="0"/>
          </a:p>
          <a:p>
            <a:r>
              <a:rPr lang="ru-RU" sz="3200" b="1" dirty="0"/>
              <a:t>ГОСТ 7.80</a:t>
            </a:r>
            <a:r>
              <a:rPr lang="en-US" sz="3200" b="1" dirty="0"/>
              <a:t>—</a:t>
            </a:r>
            <a:r>
              <a:rPr lang="ru-RU" sz="3200" b="1" dirty="0"/>
              <a:t>2000 </a:t>
            </a:r>
            <a:r>
              <a:rPr lang="ru-RU" sz="3200" dirty="0"/>
              <a:t>Система стандартов по информации, библиотечному и издательскому делу. Библиографическая запись. Заголовок. Общие требования и правила составления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033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b="1" dirty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692696"/>
            <a:ext cx="7787208" cy="5708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rgbClr val="FF0000"/>
                </a:solidFill>
              </a:rPr>
              <a:t>Леонтьев, Д. А. Ценность как междисциплинарное понятие: опыт многомерной реконструкции </a:t>
            </a:r>
            <a:r>
              <a:rPr lang="ru-RU" sz="3200" dirty="0"/>
              <a:t>/ Д. А. Леонтьев // Вопросы философии. — 1996. — № 4. — С. 15—26</a:t>
            </a:r>
            <a:br>
              <a:rPr lang="ru-RU" sz="3200" b="1" dirty="0"/>
            </a:br>
            <a:endParaRPr lang="ru-RU" sz="3200" b="1" dirty="0"/>
          </a:p>
          <a:p>
            <a:r>
              <a:rPr lang="ru-RU" sz="3200" dirty="0">
                <a:solidFill>
                  <a:srgbClr val="FF0000"/>
                </a:solidFill>
              </a:rPr>
              <a:t>Леонтьев Д. А. Ценность как междисциплинарное понятие: опыт многомерной реконструкции </a:t>
            </a:r>
            <a:r>
              <a:rPr lang="ru-RU" sz="3200" dirty="0"/>
              <a:t>// Вопросы философии. 1996. № 4. С. 15—26</a:t>
            </a:r>
          </a:p>
        </p:txBody>
      </p:sp>
    </p:spTree>
    <p:extLst>
      <p:ext uri="{BB962C8B-B14F-4D97-AF65-F5344CB8AC3E}">
        <p14:creationId xmlns:p14="http://schemas.microsoft.com/office/powerpoint/2010/main" val="191988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b="1" dirty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692696"/>
            <a:ext cx="7787208" cy="56166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Сериков В.В. Развитие личности в образовательном процессе [Электронный ресурс]: монография/ Сериков В.В.— Электрон. текстовые данные.— М.: Логос, 2012.— 448 c.— Режим доступа: http://www.iprbookshop.ru/13012.— ЭБС «</a:t>
            </a:r>
            <a:r>
              <a:rPr lang="ru-RU" sz="3200" dirty="0" err="1"/>
              <a:t>IPRbooks</a:t>
            </a:r>
            <a:r>
              <a:rPr lang="ru-RU" sz="3200" dirty="0"/>
              <a:t>», по паролю</a:t>
            </a:r>
          </a:p>
          <a:p>
            <a:endParaRPr lang="ru-RU" sz="3200" dirty="0"/>
          </a:p>
          <a:p>
            <a:r>
              <a:rPr lang="ru-RU" sz="3200" b="1" dirty="0">
                <a:solidFill>
                  <a:srgbClr val="0070C0"/>
                </a:solidFill>
              </a:rPr>
              <a:t>нет запятой – правильно</a:t>
            </a:r>
          </a:p>
          <a:p>
            <a:r>
              <a:rPr lang="ru-RU" sz="3200" b="1" dirty="0">
                <a:solidFill>
                  <a:srgbClr val="0070C0"/>
                </a:solidFill>
              </a:rPr>
              <a:t>нет «дата обращения…» - правильно</a:t>
            </a:r>
          </a:p>
        </p:txBody>
      </p:sp>
    </p:spTree>
    <p:extLst>
      <p:ext uri="{BB962C8B-B14F-4D97-AF65-F5344CB8AC3E}">
        <p14:creationId xmlns:p14="http://schemas.microsoft.com/office/powerpoint/2010/main" val="29718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b="1" dirty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692696"/>
            <a:ext cx="8003232" cy="5708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/>
              <a:t>ГОСТ Р 7.0.11—2011 </a:t>
            </a:r>
            <a:r>
              <a:rPr lang="ru-RU" sz="3200" dirty="0"/>
              <a:t>Система стандартов по информации, библиотечному и издательскому делу. Диссертация и автореферат диссертации. Структура и правила оформления</a:t>
            </a:r>
            <a:br>
              <a:rPr lang="ru-RU" sz="3200" dirty="0"/>
            </a:br>
            <a:endParaRPr lang="ru-RU" sz="3200" dirty="0"/>
          </a:p>
          <a:p>
            <a:r>
              <a:rPr lang="ru-RU" sz="3200" b="1" dirty="0"/>
              <a:t>ГОСТ 7.32</a:t>
            </a:r>
            <a:r>
              <a:rPr lang="en-US" sz="3200" b="1" dirty="0"/>
              <a:t>—</a:t>
            </a:r>
            <a:r>
              <a:rPr lang="ru-RU" sz="3200" b="1" dirty="0"/>
              <a:t>2001 </a:t>
            </a:r>
            <a:r>
              <a:rPr lang="ru-RU" sz="3200" dirty="0"/>
              <a:t>Система стандартов по информации, библиотечному и издательскому делу. Отчет о научно-исследовательской работе. Структура и правила оформления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2274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60851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4400" dirty="0"/>
              <a:t>Как оформлять список использованной литературы в рефератах, КР, ВКР и ДРМ?</a:t>
            </a:r>
          </a:p>
          <a:p>
            <a:pPr marL="114300" indent="0" algn="ctr">
              <a:buNone/>
            </a:pPr>
            <a:endParaRPr lang="ru-RU" sz="3600" b="1" dirty="0"/>
          </a:p>
          <a:p>
            <a:pPr marL="114300" indent="0" algn="ctr">
              <a:buNone/>
            </a:pPr>
            <a:r>
              <a:rPr lang="ru-RU" sz="3600" b="1" dirty="0"/>
              <a:t>4 варианта</a:t>
            </a:r>
          </a:p>
        </p:txBody>
      </p:sp>
    </p:spTree>
    <p:extLst>
      <p:ext uri="{BB962C8B-B14F-4D97-AF65-F5344CB8AC3E}">
        <p14:creationId xmlns:p14="http://schemas.microsoft.com/office/powerpoint/2010/main" val="238404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Титульный лист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Оглавление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Введение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Глава 1. …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Глава 2. …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Заключение</a:t>
            </a:r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/>
              <a:t>Библиографический список — ГОСТ 7.1—2003</a:t>
            </a:r>
          </a:p>
          <a:p>
            <a:pPr marL="114300" indent="0">
              <a:buNone/>
            </a:pP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00128" y="1707844"/>
            <a:ext cx="4176464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Использовать подстрочные ссылки — сноски на каждой странице (ГОСТ Р 7.0.5-2008)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23928" y="1844824"/>
            <a:ext cx="0" cy="21097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77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1118</TotalTime>
  <Words>437</Words>
  <Application>Microsoft Office PowerPoint</Application>
  <PresentationFormat>Экран (4:3)</PresentationFormat>
  <Paragraphs>70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Соседство</vt:lpstr>
      <vt:lpstr>Оформление списков литературы в учебных и исследовательских работах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Вариант 1</vt:lpstr>
      <vt:lpstr>Вариант 2</vt:lpstr>
      <vt:lpstr>Вариант 3</vt:lpstr>
      <vt:lpstr>Вариант 4</vt:lpstr>
      <vt:lpstr>Отсылки в тексте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Алексей Сергеев</cp:lastModifiedBy>
  <cp:revision>218</cp:revision>
  <cp:lastPrinted>2013-04-02T19:02:37Z</cp:lastPrinted>
  <dcterms:created xsi:type="dcterms:W3CDTF">2012-12-20T06:25:13Z</dcterms:created>
  <dcterms:modified xsi:type="dcterms:W3CDTF">2017-01-18T21:18:30Z</dcterms:modified>
</cp:coreProperties>
</file>