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xls" ContentType="application/vnd.ms-excel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0" r:id="rId8"/>
    <p:sldId id="264" r:id="rId9"/>
    <p:sldId id="261" r:id="rId10"/>
    <p:sldId id="265" r:id="rId11"/>
    <p:sldId id="266" r:id="rId12"/>
    <p:sldId id="267" r:id="rId13"/>
    <p:sldId id="269" r:id="rId14"/>
    <p:sldId id="270" r:id="rId15"/>
    <p:sldId id="268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6142">
        <p14:reveal/>
      </p:transition>
    </mc:Choice>
    <mc:Fallback xmlns="">
      <p:transition spd="slow" advTm="16142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6142">
        <p14:reveal/>
      </p:transition>
    </mc:Choice>
    <mc:Fallback xmlns="">
      <p:transition spd="slow" advTm="16142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6142">
        <p14:reveal/>
      </p:transition>
    </mc:Choice>
    <mc:Fallback xmlns="">
      <p:transition spd="slow" advTm="16142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6142">
        <p14:reveal/>
      </p:transition>
    </mc:Choice>
    <mc:Fallback xmlns="">
      <p:transition spd="slow" advTm="16142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6142">
        <p14:reveal/>
      </p:transition>
    </mc:Choice>
    <mc:Fallback xmlns="">
      <p:transition spd="slow" advTm="16142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6142">
        <p14:reveal/>
      </p:transition>
    </mc:Choice>
    <mc:Fallback xmlns="">
      <p:transition spd="slow" advTm="16142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6142">
        <p14:reveal/>
      </p:transition>
    </mc:Choice>
    <mc:Fallback xmlns="">
      <p:transition spd="slow" advTm="16142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6142">
        <p14:reveal/>
      </p:transition>
    </mc:Choice>
    <mc:Fallback xmlns="">
      <p:transition spd="slow" advTm="16142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6142">
        <p14:reveal/>
      </p:transition>
    </mc:Choice>
    <mc:Fallback xmlns="">
      <p:transition spd="slow" advTm="16142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6142">
        <p14:reveal/>
      </p:transition>
    </mc:Choice>
    <mc:Fallback xmlns="">
      <p:transition spd="slow" advTm="16142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6142">
        <p14:reveal/>
      </p:transition>
    </mc:Choice>
    <mc:Fallback xmlns="">
      <p:transition spd="slow" advTm="16142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 xmlns:p14="http://schemas.microsoft.com/office/powerpoint/2010/main">
    <mc:Choice Requires="p14">
      <p:transition spd="slow" p14:dur="3400" advTm="16142">
        <p14:reveal/>
      </p:transition>
    </mc:Choice>
    <mc:Fallback xmlns="">
      <p:transition spd="slow" advTm="16142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bliofond.ru/view.aspx?id=576639" TargetMode="External"/><Relationship Id="rId2" Type="http://schemas.openxmlformats.org/officeDocument/2006/relationships/hyperlink" Target="http://yandex.ru/images/search?text=&#1087;&#1086;&#1080;&#1089;&#1082;&#1086;&#1074;&#1099;&#1077;+&#1089;&#1080;&#1089;&#1090;&#1077;&#1084;&#1099;+&#1074;+&#1080;&#1085;&#1090;&#1077;&#1088;&#1085;&#1077;&#1090;&#1077;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kursach.com/!inforactehnolog/4.6.5.htm" TargetMode="External"/><Relationship Id="rId4" Type="http://schemas.openxmlformats.org/officeDocument/2006/relationships/hyperlink" Target="http://giasiu.narod.ru/p31aa1.html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yahoo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ru/" TargetMode="External"/><Relationship Id="rId2" Type="http://schemas.openxmlformats.org/officeDocument/2006/relationships/hyperlink" Target="http://www.google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hyperlink" Target="http://www.google.ru/search?q=earth+day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yandex.ru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aport.ru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www.rambler.ru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0.png"/><Relationship Id="rId7" Type="http://schemas.openxmlformats.org/officeDocument/2006/relationships/image" Target="../media/image13.png"/><Relationship Id="rId2" Type="http://schemas.openxmlformats.org/officeDocument/2006/relationships/hyperlink" Target="http://www.pingwin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ulitka.ru/" TargetMode="External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hyperlink" Target="http://www.susanin.ne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Поисковые системы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11960" y="463638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Выполнила: Смирнова Полина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Группа: Авб-12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168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448"/>
    </mc:Choice>
    <mc:Fallback xmlns="">
      <p:transition advTm="448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204864"/>
            <a:ext cx="8712968" cy="4653136"/>
          </a:xfrm>
        </p:spPr>
        <p:txBody>
          <a:bodyPr>
            <a:noAutofit/>
          </a:bodyPr>
          <a:lstStyle/>
          <a:p>
            <a:pPr>
              <a:buFontTx/>
              <a:buAutoNum type="arabicPeriod"/>
            </a:pPr>
            <a:r>
              <a:rPr lang="ru-RU" sz="1200" b="1" dirty="0">
                <a:solidFill>
                  <a:srgbClr val="002060"/>
                </a:solidFill>
                <a:latin typeface="Times New Roman" pitchFamily="18" charset="0"/>
              </a:rPr>
              <a:t>Выберите основные понятия, описывающие предмет вашего поиска.</a:t>
            </a:r>
          </a:p>
          <a:p>
            <a:pPr>
              <a:buFontTx/>
              <a:buAutoNum type="arabicPeriod"/>
            </a:pPr>
            <a:endParaRPr lang="en-US" sz="1200" b="1" dirty="0">
              <a:solidFill>
                <a:srgbClr val="002060"/>
              </a:solidFill>
              <a:latin typeface="Times New Roman" pitchFamily="18" charset="0"/>
            </a:endParaRPr>
          </a:p>
          <a:p>
            <a:pPr>
              <a:buFontTx/>
              <a:buAutoNum type="arabicPeriod"/>
            </a:pPr>
            <a:r>
              <a:rPr lang="ru-RU" sz="1200" b="1" dirty="0">
                <a:solidFill>
                  <a:srgbClr val="002060"/>
                </a:solidFill>
                <a:latin typeface="Times New Roman" pitchFamily="18" charset="0"/>
              </a:rPr>
              <a:t>Выберите ключевые слова, подходящие к данному понятию.</a:t>
            </a:r>
          </a:p>
          <a:p>
            <a:pPr>
              <a:buFontTx/>
              <a:buAutoNum type="arabicPeriod"/>
            </a:pPr>
            <a:endParaRPr lang="en-US" sz="1200" b="1" dirty="0">
              <a:solidFill>
                <a:srgbClr val="002060"/>
              </a:solidFill>
              <a:latin typeface="Times New Roman" pitchFamily="18" charset="0"/>
            </a:endParaRPr>
          </a:p>
          <a:p>
            <a:pPr>
              <a:buFontTx/>
              <a:buAutoNum type="arabicPeriod"/>
            </a:pPr>
            <a:r>
              <a:rPr lang="ru-RU" sz="1200" b="1" dirty="0">
                <a:solidFill>
                  <a:srgbClr val="002060"/>
                </a:solidFill>
                <a:latin typeface="Times New Roman" pitchFamily="18" charset="0"/>
              </a:rPr>
              <a:t>Подыщите как можно больше синонимов к вашим ключевым словам.</a:t>
            </a:r>
          </a:p>
          <a:p>
            <a:pPr>
              <a:buFontTx/>
              <a:buAutoNum type="arabicPeriod"/>
            </a:pPr>
            <a:endParaRPr lang="en-US" sz="1200" b="1" dirty="0">
              <a:solidFill>
                <a:srgbClr val="002060"/>
              </a:solidFill>
              <a:latin typeface="Times New Roman" pitchFamily="18" charset="0"/>
            </a:endParaRPr>
          </a:p>
          <a:p>
            <a:pPr>
              <a:buFontTx/>
              <a:buAutoNum type="arabicPeriod"/>
            </a:pPr>
            <a:r>
              <a:rPr lang="ru-RU" sz="1200" b="1" dirty="0">
                <a:solidFill>
                  <a:srgbClr val="002060"/>
                </a:solidFill>
                <a:latin typeface="Times New Roman" pitchFamily="18" charset="0"/>
              </a:rPr>
              <a:t>Определите, какой тип операторов поиска (OR, AND, NOT) лучше подойдет в вашем случае.</a:t>
            </a:r>
          </a:p>
          <a:p>
            <a:pPr>
              <a:buFontTx/>
              <a:buAutoNum type="arabicPeriod"/>
            </a:pPr>
            <a:endParaRPr lang="en-US" sz="1200" b="1" dirty="0">
              <a:solidFill>
                <a:srgbClr val="002060"/>
              </a:solidFill>
              <a:latin typeface="Times New Roman" pitchFamily="18" charset="0"/>
            </a:endParaRPr>
          </a:p>
          <a:p>
            <a:pPr>
              <a:buFontTx/>
              <a:buAutoNum type="arabicPeriod"/>
            </a:pPr>
            <a:r>
              <a:rPr lang="ru-RU" sz="1200" b="1" dirty="0">
                <a:solidFill>
                  <a:srgbClr val="002060"/>
                </a:solidFill>
                <a:latin typeface="Times New Roman" pitchFamily="18" charset="0"/>
              </a:rPr>
              <a:t>Выберите подходящую поисковую систему.</a:t>
            </a:r>
          </a:p>
          <a:p>
            <a:pPr>
              <a:buFontTx/>
              <a:buAutoNum type="arabicPeriod"/>
            </a:pPr>
            <a:endParaRPr lang="en-US" sz="1200" b="1" dirty="0">
              <a:solidFill>
                <a:srgbClr val="002060"/>
              </a:solidFill>
              <a:latin typeface="Times New Roman" pitchFamily="18" charset="0"/>
            </a:endParaRPr>
          </a:p>
          <a:p>
            <a:pPr>
              <a:buFontTx/>
              <a:buAutoNum type="arabicPeriod"/>
            </a:pPr>
            <a:r>
              <a:rPr lang="ru-RU" sz="1200" b="1" dirty="0">
                <a:solidFill>
                  <a:srgbClr val="002060"/>
                </a:solidFill>
                <a:latin typeface="Times New Roman" pitchFamily="18" charset="0"/>
              </a:rPr>
              <a:t>Изучите особенности поисковой системы, воспользовавшись разделом Помощь.</a:t>
            </a:r>
          </a:p>
          <a:p>
            <a:pPr>
              <a:buFontTx/>
              <a:buAutoNum type="arabicPeriod"/>
            </a:pPr>
            <a:endParaRPr lang="en-US" sz="1200" b="1" dirty="0">
              <a:solidFill>
                <a:srgbClr val="002060"/>
              </a:solidFill>
              <a:latin typeface="Times New Roman" pitchFamily="18" charset="0"/>
            </a:endParaRPr>
          </a:p>
          <a:p>
            <a:pPr>
              <a:buFontTx/>
              <a:buAutoNum type="arabicPeriod"/>
            </a:pPr>
            <a:r>
              <a:rPr lang="ru-RU" sz="1200" b="1" dirty="0">
                <a:solidFill>
                  <a:srgbClr val="002060"/>
                </a:solidFill>
                <a:latin typeface="Times New Roman" pitchFamily="18" charset="0"/>
              </a:rPr>
              <a:t>Подготовьте заранее выражения для поиска, проверив орфографию.</a:t>
            </a:r>
          </a:p>
          <a:p>
            <a:pPr>
              <a:buFontTx/>
              <a:buAutoNum type="arabicPeriod"/>
            </a:pPr>
            <a:endParaRPr lang="en-US" sz="1200" b="1" dirty="0">
              <a:solidFill>
                <a:srgbClr val="002060"/>
              </a:solidFill>
              <a:latin typeface="Times New Roman" pitchFamily="18" charset="0"/>
            </a:endParaRPr>
          </a:p>
          <a:p>
            <a:pPr>
              <a:buFontTx/>
              <a:buAutoNum type="arabicPeriod"/>
            </a:pPr>
            <a:r>
              <a:rPr lang="ru-RU" sz="1200" b="1" dirty="0">
                <a:solidFill>
                  <a:srgbClr val="002060"/>
                </a:solidFill>
                <a:latin typeface="Times New Roman" pitchFamily="18" charset="0"/>
              </a:rPr>
              <a:t>Проведите запросы несколько раз, слегка изменяя выражение.</a:t>
            </a:r>
          </a:p>
          <a:p>
            <a:pPr>
              <a:buFontTx/>
              <a:buAutoNum type="arabicPeriod"/>
            </a:pPr>
            <a:endParaRPr lang="en-US" sz="1200" b="1" dirty="0">
              <a:solidFill>
                <a:srgbClr val="002060"/>
              </a:solidFill>
              <a:latin typeface="Times New Roman" pitchFamily="18" charset="0"/>
            </a:endParaRPr>
          </a:p>
          <a:p>
            <a:pPr>
              <a:buFontTx/>
              <a:buAutoNum type="arabicPeriod"/>
            </a:pPr>
            <a:r>
              <a:rPr lang="ru-RU" sz="1200" b="1" dirty="0">
                <a:solidFill>
                  <a:srgbClr val="002060"/>
                </a:solidFill>
                <a:latin typeface="Times New Roman" pitchFamily="18" charset="0"/>
              </a:rPr>
              <a:t>Модифицируйте свои запросы в зависимости от результатов.</a:t>
            </a:r>
          </a:p>
          <a:p>
            <a:pPr>
              <a:buFontTx/>
              <a:buAutoNum type="arabicPeriod"/>
            </a:pPr>
            <a:endParaRPr lang="en-US" sz="1200" b="1" dirty="0">
              <a:solidFill>
                <a:srgbClr val="002060"/>
              </a:solidFill>
              <a:latin typeface="Times New Roman" pitchFamily="18" charset="0"/>
            </a:endParaRPr>
          </a:p>
          <a:p>
            <a:pPr>
              <a:buFontTx/>
              <a:buAutoNum type="arabicPeriod"/>
            </a:pPr>
            <a:r>
              <a:rPr lang="ru-RU" sz="1200" b="1" dirty="0">
                <a:solidFill>
                  <a:srgbClr val="002060"/>
                </a:solidFill>
                <a:latin typeface="Times New Roman" pitchFamily="18" charset="0"/>
              </a:rPr>
              <a:t>Попробуйте выполнить тот же запрос на других поисковых системах</a:t>
            </a:r>
            <a:endParaRPr lang="ru-RU" sz="1200" b="1" dirty="0">
              <a:solidFill>
                <a:srgbClr val="00206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Стратегия поиска информации в Интернете</a:t>
            </a:r>
            <a:b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dirty="0"/>
          </a:p>
        </p:txBody>
      </p:sp>
      <p:pic>
        <p:nvPicPr>
          <p:cNvPr id="3074" name="Picture 2" descr="C:\Program Files (x86)\Microsoft Office\MEDIA\CAGCAT10\j0195384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653136"/>
            <a:ext cx="1795882" cy="1833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4365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28518">
        <p14:reveal/>
      </p:transition>
    </mc:Choice>
    <mc:Fallback xmlns="">
      <p:transition spd="slow" advTm="28518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916832"/>
            <a:ext cx="8712967" cy="4752528"/>
          </a:xfrm>
        </p:spPr>
        <p:txBody>
          <a:bodyPr>
            <a:normAutofit fontScale="55000" lnSpcReduction="20000"/>
          </a:bodyPr>
          <a:lstStyle/>
          <a:p>
            <a:r>
              <a:rPr lang="ru-RU" sz="2500" b="1" dirty="0">
                <a:solidFill>
                  <a:srgbClr val="00206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8" charset="0"/>
              </a:rPr>
              <a:t>РЕГИСТР</a:t>
            </a:r>
          </a:p>
          <a:p>
            <a:r>
              <a:rPr lang="ru-RU" sz="2500" dirty="0">
                <a:solidFill>
                  <a:srgbClr val="002060"/>
                </a:solidFill>
                <a:latin typeface="Times New Roman" pitchFamily="18" charset="0"/>
              </a:rPr>
              <a:t>В общем случае, регистр написания поисковых слов и операторов значения не имеет, то есть </a:t>
            </a:r>
            <a:r>
              <a:rPr lang="ru-RU" sz="2500" b="1" dirty="0">
                <a:solidFill>
                  <a:srgbClr val="002060"/>
                </a:solidFill>
                <a:latin typeface="Times New Roman" pitchFamily="18" charset="0"/>
              </a:rPr>
              <a:t>дом</a:t>
            </a:r>
            <a:r>
              <a:rPr lang="ru-RU" sz="2500" dirty="0">
                <a:solidFill>
                  <a:srgbClr val="002060"/>
                </a:solidFill>
                <a:latin typeface="Times New Roman" pitchFamily="18" charset="0"/>
              </a:rPr>
              <a:t> и </a:t>
            </a:r>
            <a:r>
              <a:rPr lang="ru-RU" sz="2500" b="1" dirty="0">
                <a:solidFill>
                  <a:srgbClr val="002060"/>
                </a:solidFill>
                <a:latin typeface="Times New Roman" pitchFamily="18" charset="0"/>
              </a:rPr>
              <a:t>ДОМ</a:t>
            </a:r>
            <a:r>
              <a:rPr lang="ru-RU" sz="2500" dirty="0">
                <a:solidFill>
                  <a:srgbClr val="002060"/>
                </a:solidFill>
                <a:latin typeface="Times New Roman" pitchFamily="18" charset="0"/>
              </a:rPr>
              <a:t>, </a:t>
            </a:r>
            <a:r>
              <a:rPr lang="ru-RU" sz="2500" b="1" dirty="0" err="1">
                <a:solidFill>
                  <a:srgbClr val="002060"/>
                </a:solidFill>
                <a:latin typeface="Times New Roman" pitchFamily="18" charset="0"/>
              </a:rPr>
              <a:t>Not</a:t>
            </a:r>
            <a:r>
              <a:rPr lang="ru-RU" sz="2500" dirty="0">
                <a:solidFill>
                  <a:srgbClr val="002060"/>
                </a:solidFill>
                <a:latin typeface="Times New Roman" pitchFamily="18" charset="0"/>
              </a:rPr>
              <a:t> и </a:t>
            </a:r>
            <a:r>
              <a:rPr lang="ru-RU" sz="2500" b="1" dirty="0" err="1">
                <a:solidFill>
                  <a:srgbClr val="002060"/>
                </a:solidFill>
                <a:latin typeface="Times New Roman" pitchFamily="18" charset="0"/>
              </a:rPr>
              <a:t>nOt</a:t>
            </a:r>
            <a:r>
              <a:rPr lang="ru-RU" sz="2500" dirty="0">
                <a:solidFill>
                  <a:srgbClr val="002060"/>
                </a:solidFill>
                <a:latin typeface="Times New Roman" pitchFamily="18" charset="0"/>
              </a:rPr>
              <a:t> воспринимаются одинаково. </a:t>
            </a:r>
          </a:p>
          <a:p>
            <a:endParaRPr lang="ru-RU" sz="2500" dirty="0">
              <a:solidFill>
                <a:srgbClr val="002060"/>
              </a:solidFill>
              <a:latin typeface="Times New Roman" pitchFamily="18" charset="0"/>
            </a:endParaRPr>
          </a:p>
          <a:p>
            <a:r>
              <a:rPr lang="ru-RU" sz="2500" b="1" dirty="0">
                <a:solidFill>
                  <a:srgbClr val="00206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8" charset="0"/>
              </a:rPr>
              <a:t>МОРФОЛОГИЯ</a:t>
            </a:r>
            <a:endParaRPr lang="ru-RU" sz="2500" dirty="0">
              <a:solidFill>
                <a:srgbClr val="002060"/>
              </a:solidFill>
              <a:effectLst>
                <a:outerShdw blurRad="38100" dist="38100" dir="2700000" algn="tl">
                  <a:srgbClr val="808080"/>
                </a:outerShdw>
              </a:effectLst>
              <a:latin typeface="Times New Roman" pitchFamily="18" charset="0"/>
            </a:endParaRPr>
          </a:p>
          <a:p>
            <a:r>
              <a:rPr lang="ru-RU" sz="2500" dirty="0">
                <a:solidFill>
                  <a:srgbClr val="002060"/>
                </a:solidFill>
                <a:latin typeface="Times New Roman" pitchFamily="18" charset="0"/>
              </a:rPr>
              <a:t>По каждому слову запроса поиск ведется с учетом правил словоизменения соответствую-</a:t>
            </a:r>
            <a:r>
              <a:rPr lang="ru-RU" sz="2500" dirty="0" err="1">
                <a:solidFill>
                  <a:srgbClr val="002060"/>
                </a:solidFill>
                <a:latin typeface="Times New Roman" pitchFamily="18" charset="0"/>
              </a:rPr>
              <a:t>щего</a:t>
            </a:r>
            <a:r>
              <a:rPr lang="ru-RU" sz="2500" dirty="0">
                <a:solidFill>
                  <a:srgbClr val="002060"/>
                </a:solidFill>
                <a:latin typeface="Times New Roman" pitchFamily="18" charset="0"/>
              </a:rPr>
              <a:t> языка. Например, при поиске по слову </a:t>
            </a:r>
            <a:r>
              <a:rPr lang="ru-RU" sz="2500" b="1" dirty="0">
                <a:solidFill>
                  <a:srgbClr val="002060"/>
                </a:solidFill>
                <a:latin typeface="Times New Roman" pitchFamily="18" charset="0"/>
              </a:rPr>
              <a:t>'человек'</a:t>
            </a:r>
            <a:r>
              <a:rPr lang="ru-RU" sz="2500" dirty="0">
                <a:solidFill>
                  <a:srgbClr val="002060"/>
                </a:solidFill>
                <a:latin typeface="Times New Roman" pitchFamily="18" charset="0"/>
              </a:rPr>
              <a:t> будут также найдены документы, содержащие слова </a:t>
            </a:r>
            <a:r>
              <a:rPr lang="ru-RU" sz="2500" b="1" dirty="0">
                <a:solidFill>
                  <a:srgbClr val="002060"/>
                </a:solidFill>
                <a:latin typeface="Times New Roman" pitchFamily="18" charset="0"/>
              </a:rPr>
              <a:t>'человеку'</a:t>
            </a:r>
            <a:r>
              <a:rPr lang="ru-RU" sz="2500" dirty="0">
                <a:solidFill>
                  <a:srgbClr val="002060"/>
                </a:solidFill>
                <a:latin typeface="Times New Roman" pitchFamily="18" charset="0"/>
              </a:rPr>
              <a:t>, </a:t>
            </a:r>
            <a:r>
              <a:rPr lang="ru-RU" sz="2500" b="1" dirty="0">
                <a:solidFill>
                  <a:srgbClr val="002060"/>
                </a:solidFill>
                <a:latin typeface="Times New Roman" pitchFamily="18" charset="0"/>
              </a:rPr>
              <a:t>'человеком'</a:t>
            </a:r>
            <a:r>
              <a:rPr lang="ru-RU" sz="2500" dirty="0">
                <a:solidFill>
                  <a:srgbClr val="002060"/>
                </a:solidFill>
                <a:latin typeface="Times New Roman" pitchFamily="18" charset="0"/>
              </a:rPr>
              <a:t>, </a:t>
            </a:r>
            <a:r>
              <a:rPr lang="ru-RU" sz="2500" b="1" dirty="0">
                <a:solidFill>
                  <a:srgbClr val="002060"/>
                </a:solidFill>
                <a:latin typeface="Times New Roman" pitchFamily="18" charset="0"/>
              </a:rPr>
              <a:t>'человека'</a:t>
            </a:r>
            <a:r>
              <a:rPr lang="ru-RU" sz="2500" dirty="0">
                <a:solidFill>
                  <a:srgbClr val="002060"/>
                </a:solidFill>
                <a:latin typeface="Times New Roman" pitchFamily="18" charset="0"/>
              </a:rPr>
              <a:t> и даже </a:t>
            </a:r>
            <a:r>
              <a:rPr lang="ru-RU" sz="2500" b="1" dirty="0">
                <a:solidFill>
                  <a:srgbClr val="002060"/>
                </a:solidFill>
                <a:latin typeface="Times New Roman" pitchFamily="18" charset="0"/>
              </a:rPr>
              <a:t>'люди'</a:t>
            </a:r>
            <a:r>
              <a:rPr lang="ru-RU" sz="2500" dirty="0">
                <a:solidFill>
                  <a:srgbClr val="002060"/>
                </a:solidFill>
                <a:latin typeface="Times New Roman" pitchFamily="18" charset="0"/>
              </a:rPr>
              <a:t>. Чтобы провести поиск только по одной определенной форме слова, нужно взять его в двойные кавычки или воспользоваться поиском точной фразы в расширенном поиске.</a:t>
            </a:r>
          </a:p>
          <a:p>
            <a:endParaRPr lang="ru-RU" sz="2500" dirty="0">
              <a:solidFill>
                <a:srgbClr val="002060"/>
              </a:solidFill>
              <a:latin typeface="Times New Roman" pitchFamily="18" charset="0"/>
            </a:endParaRPr>
          </a:p>
          <a:p>
            <a:r>
              <a:rPr lang="ru-RU" sz="2500" b="1" dirty="0">
                <a:solidFill>
                  <a:srgbClr val="00206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8" charset="0"/>
              </a:rPr>
              <a:t>ОГРАНИЧЕНИЕ НА РАССТОЯНИЕ</a:t>
            </a:r>
          </a:p>
          <a:p>
            <a:r>
              <a:rPr lang="ru-RU" sz="2500" dirty="0">
                <a:solidFill>
                  <a:srgbClr val="002060"/>
                </a:solidFill>
                <a:latin typeface="Times New Roman" pitchFamily="18" charset="0"/>
              </a:rPr>
              <a:t>Если запрос составлен из одного или нескольких слов без применения операторов и конструкций языка запросов, то будут найдены документы, в которых встречаются все слова запроса. При этом для каждого запроса всегда существует так называемое ограничение контекста. Например, по запросу 'красная армия' будут найдены те документы, в которых слова 'красная' и 'армия' хотя бы один раз встретятся менее чем в 40 словах друг от друга.</a:t>
            </a:r>
          </a:p>
          <a:p>
            <a:r>
              <a:rPr lang="ru-RU" sz="2500" dirty="0">
                <a:solidFill>
                  <a:srgbClr val="002060"/>
                </a:solidFill>
                <a:latin typeface="Times New Roman" pitchFamily="18" charset="0"/>
              </a:rPr>
              <a:t>Значение ограничения контекста можно изменять конструкцией '(число, запрос)‘. Например, '(2, красная армия)‘.</a:t>
            </a:r>
          </a:p>
          <a:p>
            <a:endParaRPr lang="ru-RU" sz="2500" b="1" dirty="0">
              <a:solidFill>
                <a:srgbClr val="002060"/>
              </a:solidFill>
              <a:latin typeface="Times New Roman" pitchFamily="18" charset="0"/>
            </a:endParaRPr>
          </a:p>
          <a:p>
            <a:r>
              <a:rPr lang="ru-RU" sz="2500" b="1" dirty="0">
                <a:solidFill>
                  <a:srgbClr val="00206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8" charset="0"/>
              </a:rPr>
              <a:t>НЕНАЙДЕННЫЕ СЛОВА</a:t>
            </a:r>
          </a:p>
          <a:p>
            <a:r>
              <a:rPr lang="ru-RU" sz="2500" dirty="0">
                <a:solidFill>
                  <a:srgbClr val="002060"/>
                </a:solidFill>
                <a:latin typeface="Times New Roman" pitchFamily="18" charset="0"/>
              </a:rPr>
              <a:t>Если запрос состоит из нескольких слов, и при этом некоторые из них вообще не удалось найти в Интернете, то выдаются результаты поиска по частичному запросу, из которого отсутствующие в Интернете слова исключены.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Язык поисковых запросов</a:t>
            </a:r>
            <a:b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dirty="0"/>
          </a:p>
        </p:txBody>
      </p:sp>
      <p:pic>
        <p:nvPicPr>
          <p:cNvPr id="5122" name="Picture 2" descr="C:\Program Files (x86)\Microsoft Office\MEDIA\CAGCAT10\j0292020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04664"/>
            <a:ext cx="1869034" cy="1773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1922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28939">
        <p14:reveal/>
      </p:transition>
    </mc:Choice>
    <mc:Fallback xmlns="">
      <p:transition spd="slow" advTm="28939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844824"/>
            <a:ext cx="8352927" cy="4824536"/>
          </a:xfrm>
        </p:spPr>
        <p:txBody>
          <a:bodyPr>
            <a:noAutofit/>
          </a:bodyPr>
          <a:lstStyle/>
          <a:p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8" charset="0"/>
              </a:rPr>
              <a:t>Копирование рисунков</a:t>
            </a:r>
          </a:p>
          <a:p>
            <a:pPr lvl="1"/>
            <a:r>
              <a:rPr lang="ru-RU" sz="1600" dirty="0">
                <a:solidFill>
                  <a:srgbClr val="002060"/>
                </a:solidFill>
                <a:latin typeface="Times New Roman" pitchFamily="18" charset="0"/>
              </a:rPr>
              <a:t>1.  Щелкнуть на рисунке правой кнопкой мыши. </a:t>
            </a:r>
          </a:p>
          <a:p>
            <a:pPr lvl="1"/>
            <a:r>
              <a:rPr lang="ru-RU" sz="1600" dirty="0">
                <a:solidFill>
                  <a:srgbClr val="002060"/>
                </a:solidFill>
                <a:latin typeface="Times New Roman" pitchFamily="18" charset="0"/>
              </a:rPr>
              <a:t>2.  Выбрать из контекстного меню строку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</a:rPr>
              <a:t>Сохранить как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</a:rPr>
              <a:t>.</a:t>
            </a:r>
          </a:p>
          <a:p>
            <a:pPr lvl="1"/>
            <a:r>
              <a:rPr lang="ru-RU" sz="1600" dirty="0">
                <a:solidFill>
                  <a:srgbClr val="002060"/>
                </a:solidFill>
                <a:latin typeface="Times New Roman" pitchFamily="18" charset="0"/>
              </a:rPr>
              <a:t>3.  В диалоговом окне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</a:rPr>
              <a:t>Сохранение рисунка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</a:rPr>
              <a:t> выбрать каталог, куда сохраняем.</a:t>
            </a:r>
          </a:p>
          <a:p>
            <a:pPr lvl="1"/>
            <a:r>
              <a:rPr lang="ru-RU" sz="1600" dirty="0">
                <a:solidFill>
                  <a:srgbClr val="002060"/>
                </a:solidFill>
                <a:latin typeface="Times New Roman" pitchFamily="18" charset="0"/>
              </a:rPr>
              <a:t>4.  Щелкнуть на кнопке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</a:rPr>
              <a:t>Сохранить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</a:rPr>
              <a:t>.</a:t>
            </a:r>
          </a:p>
          <a:p>
            <a:pPr lvl="1"/>
            <a:endParaRPr lang="ru-RU" sz="1600" dirty="0">
              <a:solidFill>
                <a:srgbClr val="002060"/>
              </a:solidFill>
              <a:latin typeface="Times New Roman" pitchFamily="18" charset="0"/>
            </a:endParaRPr>
          </a:p>
          <a:p>
            <a:pPr lvl="1"/>
            <a:endParaRPr lang="ru-RU" sz="1600" dirty="0">
              <a:solidFill>
                <a:srgbClr val="002060"/>
              </a:solidFill>
              <a:latin typeface="Times New Roman" pitchFamily="18" charset="0"/>
            </a:endParaRPr>
          </a:p>
          <a:p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8" charset="0"/>
              </a:rPr>
              <a:t>Копирование текста</a:t>
            </a:r>
            <a:r>
              <a:rPr lang="ru-RU" sz="1600" dirty="0">
                <a:solidFill>
                  <a:srgbClr val="00206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8" charset="0"/>
              </a:rPr>
              <a:t> </a:t>
            </a:r>
          </a:p>
          <a:p>
            <a:r>
              <a:rPr lang="ru-RU" sz="1600" dirty="0">
                <a:solidFill>
                  <a:srgbClr val="002060"/>
                </a:solidFill>
                <a:latin typeface="Times New Roman" pitchFamily="18" charset="0"/>
              </a:rPr>
              <a:t>1.  Выделить копируемый текст. </a:t>
            </a:r>
          </a:p>
          <a:p>
            <a:pPr lvl="1"/>
            <a:r>
              <a:rPr lang="ru-RU" sz="1600" dirty="0">
                <a:solidFill>
                  <a:srgbClr val="002060"/>
                </a:solidFill>
                <a:latin typeface="Times New Roman" pitchFamily="18" charset="0"/>
              </a:rPr>
              <a:t>2.  Щелкнуть на тексте правой кнопкой мыши.</a:t>
            </a:r>
          </a:p>
          <a:p>
            <a:pPr lvl="1"/>
            <a:r>
              <a:rPr lang="ru-RU" sz="1600" dirty="0">
                <a:solidFill>
                  <a:srgbClr val="002060"/>
                </a:solidFill>
                <a:latin typeface="Times New Roman" pitchFamily="18" charset="0"/>
              </a:rPr>
              <a:t>3.  Выбрать из контекстного меню строку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</a:rPr>
              <a:t>Копировать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</a:rPr>
              <a:t>.</a:t>
            </a:r>
          </a:p>
          <a:p>
            <a:pPr lvl="1"/>
            <a:r>
              <a:rPr lang="ru-RU" sz="1600" dirty="0">
                <a:solidFill>
                  <a:srgbClr val="002060"/>
                </a:solidFill>
                <a:latin typeface="Times New Roman" pitchFamily="18" charset="0"/>
              </a:rPr>
              <a:t>4.  Открыть текстовый редактор.</a:t>
            </a:r>
          </a:p>
          <a:p>
            <a:pPr lvl="1"/>
            <a:r>
              <a:rPr lang="ru-RU" sz="1600" dirty="0">
                <a:solidFill>
                  <a:srgbClr val="002060"/>
                </a:solidFill>
                <a:latin typeface="Times New Roman" pitchFamily="18" charset="0"/>
              </a:rPr>
              <a:t>5.  В главном меню редактора щелкнуть команду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</a:rPr>
              <a:t>Правка 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</a:rPr>
              <a:t>|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</a:rPr>
              <a:t> Вставить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</a:rPr>
              <a:t>.</a:t>
            </a:r>
          </a:p>
          <a:p>
            <a:pPr lvl="1"/>
            <a:r>
              <a:rPr lang="ru-RU" sz="1600" dirty="0">
                <a:solidFill>
                  <a:srgbClr val="002060"/>
                </a:solidFill>
                <a:latin typeface="Times New Roman" pitchFamily="18" charset="0"/>
              </a:rPr>
              <a:t>6.  После вставки текста из буфера обмена в главном меню редактора </a:t>
            </a:r>
          </a:p>
          <a:p>
            <a:pPr lvl="1"/>
            <a:r>
              <a:rPr lang="ru-RU" sz="1600" dirty="0">
                <a:solidFill>
                  <a:srgbClr val="002060"/>
                </a:solidFill>
                <a:latin typeface="Times New Roman" pitchFamily="18" charset="0"/>
              </a:rPr>
              <a:t>     щелкнуть команду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</a:rPr>
              <a:t>Файл 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</a:rPr>
              <a:t>|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</a:rPr>
              <a:t> Сохранить как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</a:rPr>
              <a:t>.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</a:endParaRPr>
          </a:p>
          <a:p>
            <a:pPr lvl="1"/>
            <a:r>
              <a:rPr lang="ru-RU" sz="1600" dirty="0">
                <a:solidFill>
                  <a:srgbClr val="002060"/>
                </a:solidFill>
                <a:latin typeface="Times New Roman" pitchFamily="18" charset="0"/>
              </a:rPr>
              <a:t>7.  Сохранить текстовый файл как обычно.</a:t>
            </a:r>
          </a:p>
          <a:p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скачивать информацию</a:t>
            </a:r>
            <a:endParaRPr lang="ru-RU" dirty="0"/>
          </a:p>
        </p:txBody>
      </p:sp>
      <p:pic>
        <p:nvPicPr>
          <p:cNvPr id="2051" name="Picture 3" descr="C:\Program Files (x86)\Microsoft Office\MEDIA\CAGCAT10\j0195812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1185" y="3284984"/>
            <a:ext cx="1773022" cy="1824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239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5859">
        <p14:reveal/>
      </p:transition>
    </mc:Choice>
    <mc:Fallback xmlns="">
      <p:transition spd="slow" advTm="15859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38639" y="1772816"/>
            <a:ext cx="7408333" cy="345069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Итак,</a:t>
            </a:r>
            <a:r>
              <a:rPr lang="ru-RU" b="1" dirty="0"/>
              <a:t> </a:t>
            </a:r>
            <a:r>
              <a:rPr lang="ru-RU" sz="2600" b="1" dirty="0" err="1"/>
              <a:t>п</a:t>
            </a:r>
            <a:r>
              <a:rPr lang="ru-RU" sz="2600" b="1" dirty="0" err="1" smtClean="0"/>
              <a:t>оиско́вая</a:t>
            </a:r>
            <a:r>
              <a:rPr lang="ru-RU" sz="2600" b="1" dirty="0" smtClean="0"/>
              <a:t> </a:t>
            </a:r>
            <a:r>
              <a:rPr lang="ru-RU" sz="2600" b="1" dirty="0" err="1"/>
              <a:t>систе́ма</a:t>
            </a:r>
            <a:r>
              <a:rPr lang="ru-RU" dirty="0"/>
              <a:t> </a:t>
            </a:r>
            <a:r>
              <a:rPr lang="ru-RU" dirty="0" smtClean="0"/>
              <a:t>—это </a:t>
            </a:r>
            <a:r>
              <a:rPr lang="ru-RU" dirty="0"/>
              <a:t>программно-аппаратный комплекс с веб-интерфейсом, предоставляющий возможность поиска информации в интернете. Под поисковой системой обычно подразумевается сайт, на котором размещён интерфейс (фронт-энд) системы. Программной частью поисковой системы является поисковая машина(поисковый движок) — комплекс программ, обеспечивающий функциональность поисковой системы и обычно являющийся коммерческой тайной компании-разработчика поисковой системы.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9945" y="4581128"/>
            <a:ext cx="2794055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234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5878">
        <p14:reveal/>
      </p:transition>
    </mc:Choice>
    <mc:Fallback xmlns="">
      <p:transition spd="slow" advTm="15878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http://yandex.ru/images/search?text=</a:t>
            </a:r>
            <a:r>
              <a:rPr lang="ru-RU" dirty="0" err="1" smtClean="0">
                <a:hlinkClick r:id="rId2"/>
              </a:rPr>
              <a:t>поисковые+системы+в+интернете</a:t>
            </a:r>
            <a:endParaRPr lang="ru-RU" dirty="0" smtClean="0"/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www.bibliofond.ru/view.aspx?id=576639</a:t>
            </a:r>
            <a:endParaRPr lang="ru-RU" dirty="0" smtClean="0"/>
          </a:p>
          <a:p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giasiu.narod.ru/p31aa1.html</a:t>
            </a:r>
            <a:endParaRPr lang="ru-RU" dirty="0" smtClean="0"/>
          </a:p>
          <a:p>
            <a:r>
              <a:rPr lang="en-US" dirty="0">
                <a:hlinkClick r:id="rId5"/>
              </a:rPr>
              <a:t>http://www.kursach.com/!</a:t>
            </a:r>
            <a:r>
              <a:rPr lang="en-US" dirty="0" smtClean="0">
                <a:hlinkClick r:id="rId5"/>
              </a:rPr>
              <a:t>inforactehnolog/4.6.5.htm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4189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6142">
        <p14:reveal/>
      </p:transition>
    </mc:Choice>
    <mc:Fallback xmlns="">
      <p:transition spd="slow" advTm="16142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43608" y="2852936"/>
            <a:ext cx="7408333" cy="3450696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002060"/>
                </a:solidFill>
              </a:rPr>
              <a:t>Выполнила: Смирнова Полина</a:t>
            </a:r>
          </a:p>
          <a:p>
            <a:pPr marL="0" indent="0">
              <a:buNone/>
            </a:pPr>
            <a:r>
              <a:rPr lang="ru-RU" sz="3600" dirty="0" smtClean="0">
                <a:solidFill>
                  <a:srgbClr val="002060"/>
                </a:solidFill>
              </a:rPr>
              <a:t>   Авб-12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876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316"/>
    </mc:Choice>
    <mc:Fallback xmlns="">
      <p:transition advTm="1316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340768"/>
            <a:ext cx="6400800" cy="3474720"/>
          </a:xfrm>
        </p:spPr>
        <p:txBody>
          <a:bodyPr/>
          <a:lstStyle/>
          <a:p>
            <a:r>
              <a:rPr lang="ru-RU" dirty="0">
                <a:solidFill>
                  <a:srgbClr val="002060"/>
                </a:solidFill>
                <a:latin typeface="Times New Roman" pitchFamily="18" charset="0"/>
              </a:rPr>
              <a:t>По статистическим данным суммарное число 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</a:rPr>
              <a:t>Web-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</a:rPr>
              <a:t>страниц в конце 2001 г. составляло  7,5 миллиардов, а к концу 2005 г. это число возрастет до 25 миллиардов, причем количество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</a:rPr>
              <a:t>пользователей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</a:rPr>
              <a:t>Интернет к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</a:rPr>
              <a:t>указанному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</a:rPr>
              <a:t>году превысит миллиард человек.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6512511" cy="1143000"/>
          </a:xfrm>
        </p:spPr>
        <p:txBody>
          <a:bodyPr/>
          <a:lstStyle/>
          <a:p>
            <a:r>
              <a:rPr lang="ru-RU" dirty="0" smtClean="0"/>
              <a:t>Поиск в интернете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5388668"/>
              </p:ext>
            </p:extLst>
          </p:nvPr>
        </p:nvGraphicFramePr>
        <p:xfrm>
          <a:off x="4788024" y="3689350"/>
          <a:ext cx="4198937" cy="316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Диаграмма" r:id="rId3" imgW="3695531" imgH="2724281" progId="Excel.Chart.8">
                  <p:embed/>
                </p:oleObj>
              </mc:Choice>
              <mc:Fallback>
                <p:oleObj name="Диаграмма" r:id="rId3" imgW="3695531" imgH="2724281" progId="Excel.Chart.8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8024" y="3689350"/>
                        <a:ext cx="4198937" cy="316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35921" dir="2700000" algn="ctr" rotWithShape="0">
                          <a:schemeClr val="tx1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bg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46581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0070">
        <p14:reveal/>
      </p:transition>
    </mc:Choice>
    <mc:Fallback xmlns="">
      <p:transition spd="slow" advTm="1007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598931"/>
            <a:ext cx="6984776" cy="496855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8" charset="0"/>
              </a:rPr>
              <a:t>Поисковые машины (</a:t>
            </a:r>
            <a:r>
              <a:rPr lang="ru-RU" sz="2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8" charset="0"/>
              </a:rPr>
              <a:t>search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8" charset="0"/>
              </a:rPr>
              <a:t>engines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8" charset="0"/>
              </a:rPr>
              <a:t>)</a:t>
            </a:r>
            <a:endParaRPr lang="en-US" sz="2400" dirty="0">
              <a:solidFill>
                <a:srgbClr val="002060"/>
              </a:solidFill>
              <a:effectLst>
                <a:outerShdw blurRad="38100" dist="38100" dir="2700000" algn="tl">
                  <a:srgbClr val="808080"/>
                </a:outerShdw>
              </a:effectLst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n-US" sz="1800" dirty="0">
              <a:solidFill>
                <a:srgbClr val="002060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8" charset="0"/>
              </a:rPr>
              <a:t>Каталоги (</a:t>
            </a:r>
            <a:r>
              <a:rPr lang="ru-RU" sz="2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8" charset="0"/>
              </a:rPr>
              <a:t>directories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8" charset="0"/>
              </a:rPr>
              <a:t>)</a:t>
            </a:r>
            <a:endParaRPr lang="ru-RU" sz="2400" dirty="0">
              <a:solidFill>
                <a:srgbClr val="002060"/>
              </a:solidFill>
              <a:effectLst>
                <a:outerShdw blurRad="38100" dist="38100" dir="2700000" algn="tl">
                  <a:srgbClr val="808080"/>
                </a:outerShdw>
              </a:effectLst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n-US" sz="1800" dirty="0">
              <a:solidFill>
                <a:srgbClr val="002060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8" charset="0"/>
              </a:rPr>
              <a:t>Порталы</a:t>
            </a:r>
            <a:endParaRPr lang="en-US" sz="2400" dirty="0">
              <a:solidFill>
                <a:srgbClr val="002060"/>
              </a:solidFill>
              <a:effectLst>
                <a:outerShdw blurRad="38100" dist="38100" dir="2700000" algn="tl">
                  <a:srgbClr val="808080"/>
                </a:outerShdw>
              </a:effectLst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n-US" sz="1800" dirty="0">
              <a:solidFill>
                <a:srgbClr val="002060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2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8" charset="0"/>
              </a:rPr>
              <a:t>Метапоисковые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8" charset="0"/>
              </a:rPr>
              <a:t> системы</a:t>
            </a:r>
            <a:endParaRPr lang="en-US" sz="2400" dirty="0">
              <a:solidFill>
                <a:srgbClr val="002060"/>
              </a:solidFill>
              <a:effectLst>
                <a:outerShdw blurRad="38100" dist="38100" dir="2700000" algn="tl">
                  <a:srgbClr val="808080"/>
                </a:outerShdw>
              </a:effectLst>
              <a:latin typeface="Times New Roman" pitchFamily="18" charset="0"/>
            </a:endParaRPr>
          </a:p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116632"/>
            <a:ext cx="6512511" cy="1143000"/>
          </a:xfrm>
        </p:spPr>
        <p:txBody>
          <a:bodyPr>
            <a:normAutofit fontScale="90000"/>
          </a:bodyPr>
          <a:lstStyle/>
          <a:p>
            <a:r>
              <a:rPr lang="ru-RU" sz="4000" b="0" dirty="0" smtClean="0"/>
              <a:t>Инструменты информационного поиска</a:t>
            </a:r>
            <a:endParaRPr lang="ru-RU" sz="4000" b="0" dirty="0"/>
          </a:p>
        </p:txBody>
      </p:sp>
      <p:pic>
        <p:nvPicPr>
          <p:cNvPr id="4098" name="Picture 2" descr="C:\Program Files (x86)\Microsoft Office\MEDIA\CAGCAT10\j0205582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2592786"/>
            <a:ext cx="1776679" cy="163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Program Files (x86)\Microsoft Office\MEDIA\CAGCAT10\j0285750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5445224"/>
            <a:ext cx="1824228" cy="1121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8377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6169">
        <p14:reveal/>
      </p:transition>
    </mc:Choice>
    <mc:Fallback xmlns="">
      <p:transition spd="slow" advTm="6169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348880"/>
            <a:ext cx="6976864" cy="4509120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7000" b="1" dirty="0">
                <a:solidFill>
                  <a:srgbClr val="00206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8" charset="0"/>
              </a:rPr>
              <a:t>Yahoo! </a:t>
            </a:r>
            <a:r>
              <a:rPr lang="en-US" sz="4500" b="1" dirty="0">
                <a:solidFill>
                  <a:srgbClr val="00206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8" charset="0"/>
              </a:rPr>
              <a:t>(</a:t>
            </a:r>
            <a:r>
              <a:rPr lang="en-US" sz="4500" b="1" dirty="0">
                <a:solidFill>
                  <a:srgbClr val="00206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8" charset="0"/>
                <a:hlinkClick r:id="rId2"/>
              </a:rPr>
              <a:t>http://www.yahoo.com</a:t>
            </a:r>
            <a:r>
              <a:rPr lang="en-US" sz="4500" b="1" dirty="0">
                <a:solidFill>
                  <a:srgbClr val="00206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8" charset="0"/>
              </a:rPr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4500" dirty="0">
              <a:solidFill>
                <a:srgbClr val="002060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sz="4500" dirty="0">
                <a:solidFill>
                  <a:srgbClr val="002060"/>
                </a:solidFill>
                <a:latin typeface="Times New Roman" pitchFamily="18" charset="0"/>
              </a:rPr>
              <a:t>Один из самых первых, надежных и авторитетных справочников Всемирной паутины.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endParaRPr lang="en-US" sz="4500" dirty="0">
              <a:solidFill>
                <a:srgbClr val="002060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sz="4500" dirty="0">
                <a:solidFill>
                  <a:srgbClr val="002060"/>
                </a:solidFill>
                <a:latin typeface="Times New Roman" pitchFamily="18" charset="0"/>
              </a:rPr>
              <a:t>Транснациональный проект.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endParaRPr lang="ru-RU" sz="4500" dirty="0">
              <a:solidFill>
                <a:srgbClr val="002060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sz="4500" dirty="0">
                <a:solidFill>
                  <a:srgbClr val="002060"/>
                </a:solidFill>
                <a:latin typeface="Times New Roman" pitchFamily="18" charset="0"/>
              </a:rPr>
              <a:t>Внушительный объем (2 000 000 сайтов, 25 000 категорий).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endParaRPr lang="ru-RU" sz="4500" dirty="0">
              <a:solidFill>
                <a:srgbClr val="002060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sz="4500" dirty="0">
                <a:solidFill>
                  <a:srgbClr val="002060"/>
                </a:solidFill>
                <a:latin typeface="Times New Roman" pitchFamily="18" charset="0"/>
              </a:rPr>
              <a:t>Научность и логичность используемой схемы классификации.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endParaRPr lang="ru-RU" sz="4500" dirty="0">
              <a:solidFill>
                <a:srgbClr val="002060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sz="4500" dirty="0">
                <a:solidFill>
                  <a:srgbClr val="002060"/>
                </a:solidFill>
                <a:latin typeface="Times New Roman" pitchFamily="18" charset="0"/>
              </a:rPr>
              <a:t>14 категорий: Бизнес и Экономика, Новости и СМИ, Образование, …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endParaRPr lang="ru-RU" sz="4500" dirty="0">
              <a:solidFill>
                <a:srgbClr val="002060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sz="4500" dirty="0">
                <a:solidFill>
                  <a:srgbClr val="002060"/>
                </a:solidFill>
                <a:latin typeface="Times New Roman" pitchFamily="18" charset="0"/>
              </a:rPr>
              <a:t>Перекрестная структура.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endParaRPr lang="ru-RU" sz="4500" dirty="0">
              <a:solidFill>
                <a:srgbClr val="002060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sz="4500" dirty="0">
                <a:solidFill>
                  <a:srgbClr val="002060"/>
                </a:solidFill>
                <a:latin typeface="Times New Roman" pitchFamily="18" charset="0"/>
              </a:rPr>
              <a:t>Встроенная поисковая система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</a:rPr>
              <a:t>.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116632"/>
            <a:ext cx="6624736" cy="1872208"/>
          </a:xfrm>
        </p:spPr>
        <p:txBody>
          <a:bodyPr/>
          <a:lstStyle/>
          <a:p>
            <a:r>
              <a:rPr lang="ru-RU" dirty="0" smtClean="0"/>
              <a:t>Глобальные поисковые сети</a:t>
            </a:r>
            <a:endParaRPr lang="ru-RU" dirty="0"/>
          </a:p>
        </p:txBody>
      </p:sp>
      <p:pic>
        <p:nvPicPr>
          <p:cNvPr id="4" name="Picture 19" descr="Yahoo!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61463" y="5805264"/>
            <a:ext cx="2997200" cy="825500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</p:pic>
    </p:spTree>
    <p:extLst>
      <p:ext uri="{BB962C8B-B14F-4D97-AF65-F5344CB8AC3E}">
        <p14:creationId xmlns:p14="http://schemas.microsoft.com/office/powerpoint/2010/main" val="422778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8904">
        <p14:reveal/>
      </p:transition>
    </mc:Choice>
    <mc:Fallback xmlns="">
      <p:transition spd="slow" advTm="8904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342900" indent="-342900">
              <a:lnSpc>
                <a:spcPct val="80000"/>
              </a:lnSpc>
            </a:pP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8" charset="0"/>
              </a:rPr>
              <a:t>Google (</a:t>
            </a: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8" charset="0"/>
                <a:hlinkClick r:id="rId2"/>
              </a:rPr>
              <a:t>http://www.google.com</a:t>
            </a: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8" charset="0"/>
              </a:rPr>
              <a:t>)</a:t>
            </a:r>
          </a:p>
          <a:p>
            <a:pPr marL="342900" indent="-342900">
              <a:lnSpc>
                <a:spcPct val="80000"/>
              </a:lnSpc>
            </a:pPr>
            <a:endParaRPr lang="en-US" dirty="0">
              <a:solidFill>
                <a:srgbClr val="002060"/>
              </a:solidFill>
              <a:latin typeface="Times New Roman" pitchFamily="18" charset="0"/>
            </a:endParaRPr>
          </a:p>
          <a:p>
            <a:pPr marL="342900" indent="-342900">
              <a:lnSpc>
                <a:spcPct val="80000"/>
              </a:lnSpc>
              <a:buFont typeface="Wingdings" pitchFamily="2" charset="2"/>
              <a:buChar char="ü"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</a:rPr>
              <a:t>Система запущена в 1998 году.</a:t>
            </a:r>
          </a:p>
          <a:p>
            <a:pPr marL="342900" indent="-342900">
              <a:lnSpc>
                <a:spcPct val="80000"/>
              </a:lnSpc>
              <a:buFont typeface="Wingdings" pitchFamily="2" charset="2"/>
              <a:buChar char="ü"/>
            </a:pPr>
            <a:endParaRPr lang="ru-RU" dirty="0">
              <a:solidFill>
                <a:srgbClr val="002060"/>
              </a:solidFill>
              <a:latin typeface="Times New Roman" pitchFamily="18" charset="0"/>
            </a:endParaRPr>
          </a:p>
          <a:p>
            <a:pPr marL="342900" indent="-342900">
              <a:lnSpc>
                <a:spcPct val="80000"/>
              </a:lnSpc>
              <a:buFont typeface="Wingdings" pitchFamily="2" charset="2"/>
              <a:buChar char="ü"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</a:rPr>
              <a:t>Единоличный лидер среди глобальных поисковых систем (3 3000 000 000 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</a:rPr>
              <a:t>web-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</a:rPr>
              <a:t>страниц).</a:t>
            </a:r>
          </a:p>
          <a:p>
            <a:pPr marL="342900" indent="-342900">
              <a:lnSpc>
                <a:spcPct val="80000"/>
              </a:lnSpc>
              <a:buFont typeface="Wingdings" pitchFamily="2" charset="2"/>
              <a:buChar char="ü"/>
            </a:pPr>
            <a:endParaRPr lang="ru-RU" dirty="0">
              <a:solidFill>
                <a:srgbClr val="002060"/>
              </a:solidFill>
              <a:latin typeface="Times New Roman" pitchFamily="18" charset="0"/>
            </a:endParaRPr>
          </a:p>
          <a:p>
            <a:pPr marL="342900" indent="-342900">
              <a:lnSpc>
                <a:spcPct val="80000"/>
              </a:lnSpc>
              <a:buFont typeface="Wingdings" pitchFamily="2" charset="2"/>
              <a:buChar char="ü"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</a:rPr>
              <a:t>Лучшие на сегодня возможности поиска иллюстраций (425 000 иллюстраций).</a:t>
            </a:r>
          </a:p>
          <a:p>
            <a:pPr marL="342900" indent="-342900">
              <a:lnSpc>
                <a:spcPct val="80000"/>
              </a:lnSpc>
              <a:buFont typeface="Wingdings" pitchFamily="2" charset="2"/>
              <a:buChar char="ü"/>
            </a:pPr>
            <a:endParaRPr lang="en-US" dirty="0">
              <a:solidFill>
                <a:srgbClr val="002060"/>
              </a:solidFill>
              <a:latin typeface="Times New Roman" pitchFamily="18" charset="0"/>
            </a:endParaRPr>
          </a:p>
          <a:p>
            <a:pPr marL="342900" indent="-342900">
              <a:lnSpc>
                <a:spcPct val="80000"/>
              </a:lnSpc>
              <a:buFont typeface="Wingdings" pitchFamily="2" charset="2"/>
              <a:buChar char="ü"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</a:rPr>
              <a:t>Специальный модуль ранжирования результатов.</a:t>
            </a:r>
          </a:p>
          <a:p>
            <a:pPr marL="342900" indent="-342900">
              <a:lnSpc>
                <a:spcPct val="80000"/>
              </a:lnSpc>
              <a:buFont typeface="Wingdings" pitchFamily="2" charset="2"/>
              <a:buChar char="ü"/>
            </a:pPr>
            <a:endParaRPr lang="ru-RU" dirty="0">
              <a:solidFill>
                <a:srgbClr val="002060"/>
              </a:solidFill>
              <a:latin typeface="Times New Roman" pitchFamily="18" charset="0"/>
            </a:endParaRPr>
          </a:p>
          <a:p>
            <a:pPr marL="342900" indent="-342900">
              <a:lnSpc>
                <a:spcPct val="80000"/>
              </a:lnSpc>
              <a:buFont typeface="Wingdings" pitchFamily="2" charset="2"/>
              <a:buChar char="ü"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</a:rPr>
              <a:t>Наличие русскоязычного интерфейса (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hlinkClick r:id="rId3"/>
              </a:rPr>
              <a:t>http://www.google.com.ru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</a:rPr>
              <a:t>).</a:t>
            </a:r>
          </a:p>
          <a:p>
            <a:pPr marL="342900" indent="-342900">
              <a:lnSpc>
                <a:spcPct val="80000"/>
              </a:lnSpc>
              <a:buFont typeface="Wingdings" pitchFamily="2" charset="2"/>
              <a:buChar char="ü"/>
            </a:pPr>
            <a:endParaRPr lang="en-US" dirty="0">
              <a:solidFill>
                <a:srgbClr val="002060"/>
              </a:solidFill>
              <a:latin typeface="Times New Roman" pitchFamily="18" charset="0"/>
            </a:endParaRPr>
          </a:p>
          <a:p>
            <a:pPr marL="342900" indent="-342900">
              <a:lnSpc>
                <a:spcPct val="80000"/>
              </a:lnSpc>
              <a:buFont typeface="Wingdings" pitchFamily="2" charset="2"/>
              <a:buChar char="ü"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</a:rPr>
              <a:t>Высокая степень комфорта для пользователя.</a:t>
            </a:r>
          </a:p>
          <a:p>
            <a:pPr marL="342900" indent="-342900">
              <a:lnSpc>
                <a:spcPct val="80000"/>
              </a:lnSpc>
              <a:buFont typeface="Wingdings" pitchFamily="2" charset="2"/>
              <a:buChar char="ü"/>
            </a:pPr>
            <a:endParaRPr lang="ru-RU" dirty="0">
              <a:solidFill>
                <a:srgbClr val="002060"/>
              </a:solidFill>
              <a:latin typeface="Times New Roman" pitchFamily="18" charset="0"/>
            </a:endParaRPr>
          </a:p>
          <a:p>
            <a:pPr marL="342900" indent="-342900">
              <a:lnSpc>
                <a:spcPct val="80000"/>
              </a:lnSpc>
              <a:buFont typeface="Wingdings" pitchFamily="2" charset="2"/>
              <a:buChar char="ü"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</a:rPr>
              <a:t>Простая методика поиска.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Глобальные поисковые сети</a:t>
            </a:r>
            <a:endParaRPr lang="ru-RU" dirty="0"/>
          </a:p>
        </p:txBody>
      </p:sp>
      <p:pic>
        <p:nvPicPr>
          <p:cNvPr id="4" name="Picture 57" descr="Earth Day 2004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08824" y="5229200"/>
            <a:ext cx="2917825" cy="1470025"/>
          </a:xfrm>
          <a:prstGeom prst="rect">
            <a:avLst/>
          </a:prstGeom>
          <a:ln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4145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0716">
        <p14:reveal/>
      </p:transition>
    </mc:Choice>
    <mc:Fallback xmlns="">
      <p:transition spd="slow" advTm="10716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2492896"/>
            <a:ext cx="7408333" cy="3450696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8" charset="0"/>
              </a:rPr>
              <a:t>Яндекс</a:t>
            </a: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8" charset="0"/>
              </a:rPr>
              <a:t> (</a:t>
            </a: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8" charset="0"/>
                <a:hlinkClick r:id="rId2"/>
              </a:rPr>
              <a:t>http://www.yandex.ru/</a:t>
            </a: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8" charset="0"/>
              </a:rPr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dirty="0">
              <a:solidFill>
                <a:srgbClr val="002060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</a:rPr>
              <a:t>Запущен в сентябре 1997 года.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endParaRPr lang="ru-RU" dirty="0">
              <a:solidFill>
                <a:srgbClr val="002060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</a:rPr>
              <a:t>Признанный лидер российского поискового сервиса.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endParaRPr lang="ru-RU" dirty="0">
              <a:solidFill>
                <a:srgbClr val="002060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</a:rPr>
              <a:t>Еженедельная актуализация базы.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endParaRPr lang="ru-RU" dirty="0">
              <a:solidFill>
                <a:srgbClr val="002060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</a:rPr>
              <a:t>Простая форма запроса.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endParaRPr lang="ru-RU" dirty="0">
              <a:solidFill>
                <a:srgbClr val="002060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</a:rPr>
              <a:t>На начало февраля 2004 года Яндексом проиндексировано свыше 970 000 российских и зарубежных русскоязычных серверов, а также серверов на территории СНГ (всего учтено более 140 000 000 оригинальных документов).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Глобальные поисковые сети</a:t>
            </a:r>
            <a:endParaRPr lang="ru-RU" dirty="0"/>
          </a:p>
        </p:txBody>
      </p:sp>
      <p:pic>
        <p:nvPicPr>
          <p:cNvPr id="4" name="Picture 8" descr="logo-big-tx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76256" y="3573016"/>
            <a:ext cx="2093912" cy="128587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</p:pic>
    </p:spTree>
    <p:extLst>
      <p:ext uri="{BB962C8B-B14F-4D97-AF65-F5344CB8AC3E}">
        <p14:creationId xmlns:p14="http://schemas.microsoft.com/office/powerpoint/2010/main" val="4054599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3018">
        <p14:reveal/>
      </p:transition>
    </mc:Choice>
    <mc:Fallback xmlns="">
      <p:transition spd="slow" advTm="13018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2204864"/>
            <a:ext cx="6400800" cy="4248472"/>
          </a:xfrm>
        </p:spPr>
        <p:txBody>
          <a:bodyPr>
            <a:normAutofit fontScale="925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8" charset="0"/>
              </a:rPr>
              <a:t>Апорт</a:t>
            </a: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8" charset="0"/>
              </a:rPr>
              <a:t> (</a:t>
            </a: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8" charset="0"/>
                <a:hlinkClick r:id="rId2"/>
              </a:rPr>
              <a:t>http://aport.ru</a:t>
            </a: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8" charset="0"/>
              </a:rPr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dirty="0">
              <a:solidFill>
                <a:srgbClr val="002060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400" dirty="0">
                <a:solidFill>
                  <a:srgbClr val="002060"/>
                </a:solidFill>
                <a:latin typeface="Times New Roman" pitchFamily="18" charset="0"/>
              </a:rPr>
              <a:t>Единственный профессионально поддерживаемый отечественный справочник.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endParaRPr lang="ru-RU" sz="2400" dirty="0">
              <a:solidFill>
                <a:srgbClr val="002060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400" dirty="0">
                <a:solidFill>
                  <a:srgbClr val="002060"/>
                </a:solidFill>
                <a:latin typeface="Times New Roman" pitchFamily="18" charset="0"/>
              </a:rPr>
              <a:t>Является порталом.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endParaRPr lang="ru-RU" sz="2400" dirty="0">
              <a:solidFill>
                <a:srgbClr val="002060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400" dirty="0">
                <a:solidFill>
                  <a:srgbClr val="002060"/>
                </a:solidFill>
                <a:latin typeface="Times New Roman" pitchFamily="18" charset="0"/>
              </a:rPr>
              <a:t>Многоуровневая иерархическая структура.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endParaRPr lang="ru-RU" sz="2400" dirty="0">
              <a:solidFill>
                <a:srgbClr val="002060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400" dirty="0">
                <a:solidFill>
                  <a:srgbClr val="002060"/>
                </a:solidFill>
                <a:latin typeface="Times New Roman" pitchFamily="18" charset="0"/>
              </a:rPr>
              <a:t>Сортировка ссылок (по дате, по алфавиту, …).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endParaRPr lang="ru-RU" sz="2400" dirty="0">
              <a:solidFill>
                <a:srgbClr val="002060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400" dirty="0">
                <a:solidFill>
                  <a:srgbClr val="002060"/>
                </a:solidFill>
                <a:latin typeface="Times New Roman" pitchFamily="18" charset="0"/>
              </a:rPr>
              <a:t>Низкая скорость актуализации сведений.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404664"/>
            <a:ext cx="6512511" cy="1143000"/>
          </a:xfrm>
        </p:spPr>
        <p:txBody>
          <a:bodyPr/>
          <a:lstStyle/>
          <a:p>
            <a:r>
              <a:rPr lang="ru-RU" dirty="0" smtClean="0"/>
              <a:t>Российские ПС</a:t>
            </a:r>
            <a:endParaRPr lang="ru-RU" dirty="0"/>
          </a:p>
        </p:txBody>
      </p:sp>
      <p:pic>
        <p:nvPicPr>
          <p:cNvPr id="4" name="Picture 8" descr="АПОРТ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88224" y="5697726"/>
            <a:ext cx="2446337" cy="110172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</p:pic>
    </p:spTree>
    <p:extLst>
      <p:ext uri="{BB962C8B-B14F-4D97-AF65-F5344CB8AC3E}">
        <p14:creationId xmlns:p14="http://schemas.microsoft.com/office/powerpoint/2010/main" val="2024222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1458">
        <p14:reveal/>
      </p:transition>
    </mc:Choice>
    <mc:Fallback xmlns="">
      <p:transition spd="slow" advTm="11458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492896"/>
            <a:ext cx="7408333" cy="3450696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8" charset="0"/>
              </a:rPr>
              <a:t>Rambler (</a:t>
            </a: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8" charset="0"/>
                <a:hlinkClick r:id="rId2"/>
              </a:rPr>
              <a:t>http://www.rambler.ru</a:t>
            </a: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8" charset="0"/>
              </a:rPr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dirty="0">
              <a:solidFill>
                <a:srgbClr val="002060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</a:rPr>
              <a:t>Запущен в октябре 1996 года.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endParaRPr lang="ru-RU" dirty="0">
              <a:solidFill>
                <a:srgbClr val="002060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</a:rPr>
              <a:t>Проведенная в декабре 2002 года коренная модернизация программно-аппаратной части позволил поисковой системе вновь приобрести былой авторитет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</a:rPr>
              <a:t> (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</a:rPr>
              <a:t>занимает второе место после Яндекса по величине базы данных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</a:rPr>
              <a:t>)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</a:rPr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endParaRPr lang="ru-RU" dirty="0">
              <a:solidFill>
                <a:srgbClr val="002060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</a:rPr>
              <a:t>Производительность робота – 6 900 000 страниц в сутки.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endParaRPr lang="ru-RU" dirty="0">
              <a:solidFill>
                <a:srgbClr val="002060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</a:rPr>
              <a:t>Простая и расширенная форма ввода запроса.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endParaRPr lang="ru-RU" dirty="0">
              <a:solidFill>
                <a:srgbClr val="002060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en-US" dirty="0">
                <a:solidFill>
                  <a:srgbClr val="002060"/>
                </a:solidFill>
                <a:latin typeface="Times New Roman" pitchFamily="18" charset="0"/>
              </a:rPr>
              <a:t>Rambler Top 100.</a:t>
            </a:r>
            <a:endParaRPr lang="ru-RU" dirty="0">
              <a:solidFill>
                <a:srgbClr val="002060"/>
              </a:solidFill>
              <a:latin typeface="Times New Roman" pitchFamily="18" charset="0"/>
            </a:endParaRPr>
          </a:p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Российские ПС</a:t>
            </a:r>
            <a:endParaRPr lang="ru-RU" dirty="0"/>
          </a:p>
        </p:txBody>
      </p:sp>
      <p:pic>
        <p:nvPicPr>
          <p:cNvPr id="4" name="Picture 8" descr="rambler-logo-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80063" y="5813425"/>
            <a:ext cx="3179762" cy="676275"/>
          </a:xfrm>
          <a:prstGeom prst="rect">
            <a:avLst/>
          </a:prstGeom>
          <a:noFill/>
          <a:ln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9717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7770">
        <p14:reveal/>
      </p:transition>
    </mc:Choice>
    <mc:Fallback xmlns="">
      <p:transition spd="slow" advTm="1777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Овал 24"/>
          <p:cNvSpPr/>
          <p:nvPr/>
        </p:nvSpPr>
        <p:spPr>
          <a:xfrm>
            <a:off x="6059024" y="5157788"/>
            <a:ext cx="2304058" cy="100811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0" name="Picture 14" descr="Каталог &quot;ПИНГВИН&quot;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76600" y="1412875"/>
            <a:ext cx="1728788" cy="736600"/>
          </a:xfrm>
          <a:prstGeom prst="rect">
            <a:avLst/>
          </a:prstGeom>
          <a:ln/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7" descr="title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76600" y="2654300"/>
            <a:ext cx="1762125" cy="1428750"/>
          </a:xfrm>
          <a:prstGeom prst="rect">
            <a:avLst/>
          </a:prstGeom>
          <a:noFill/>
          <a:ln/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1" descr="title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76600" y="4076700"/>
            <a:ext cx="762000" cy="666750"/>
          </a:xfrm>
          <a:prstGeom prst="rect">
            <a:avLst/>
          </a:prstGeom>
          <a:noFill/>
          <a:ln/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5" descr="УЛИТКА - каталог ресурсов интернет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708400" y="5157788"/>
            <a:ext cx="1079500" cy="927100"/>
          </a:xfrm>
          <a:prstGeom prst="rect">
            <a:avLst/>
          </a:prstGeom>
          <a:ln/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9" descr="title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1775" y="4076700"/>
            <a:ext cx="2571750" cy="666750"/>
          </a:xfrm>
          <a:prstGeom prst="rect">
            <a:avLst/>
          </a:prstGeom>
          <a:noFill/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Овал 14"/>
          <p:cNvSpPr/>
          <p:nvPr/>
        </p:nvSpPr>
        <p:spPr>
          <a:xfrm>
            <a:off x="539750" y="1277119"/>
            <a:ext cx="2304058" cy="100811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Пингвин</a:t>
            </a:r>
          </a:p>
        </p:txBody>
      </p:sp>
      <p:sp>
        <p:nvSpPr>
          <p:cNvPr id="18" name="Овал 17"/>
          <p:cNvSpPr/>
          <p:nvPr/>
        </p:nvSpPr>
        <p:spPr>
          <a:xfrm>
            <a:off x="5981444" y="1287776"/>
            <a:ext cx="2304058" cy="100811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2"/>
              </a:rPr>
              <a:t>http://www.pingwin.ru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endParaRPr lang="en-US" dirty="0"/>
          </a:p>
        </p:txBody>
      </p:sp>
      <p:sp>
        <p:nvSpPr>
          <p:cNvPr id="20" name="Овал 19"/>
          <p:cNvSpPr/>
          <p:nvPr/>
        </p:nvSpPr>
        <p:spPr>
          <a:xfrm>
            <a:off x="5981444" y="3059558"/>
            <a:ext cx="2304058" cy="100811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9"/>
              </a:rPr>
              <a:t>http://www.susanin.net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endParaRPr lang="ru-RU" dirty="0"/>
          </a:p>
        </p:txBody>
      </p:sp>
      <p:sp>
        <p:nvSpPr>
          <p:cNvPr id="21" name="Овал 20"/>
          <p:cNvSpPr/>
          <p:nvPr/>
        </p:nvSpPr>
        <p:spPr>
          <a:xfrm>
            <a:off x="564974" y="3059558"/>
            <a:ext cx="2304058" cy="100811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Иван Сусанин</a:t>
            </a:r>
            <a:endParaRPr lang="ru-RU" dirty="0"/>
          </a:p>
        </p:txBody>
      </p:sp>
      <p:sp>
        <p:nvSpPr>
          <p:cNvPr id="23" name="Овал 22"/>
          <p:cNvSpPr/>
          <p:nvPr/>
        </p:nvSpPr>
        <p:spPr>
          <a:xfrm>
            <a:off x="564974" y="4986313"/>
            <a:ext cx="2304058" cy="100811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Улитка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6059024" y="5436672"/>
            <a:ext cx="22020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6"/>
              </a:rPr>
              <a:t>http://www.ulitka.ru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20630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4656">
        <p14:reveal/>
      </p:transition>
    </mc:Choice>
    <mc:Fallback xmlns="">
      <p:transition spd="slow" advTm="4656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73</TotalTime>
  <Words>840</Words>
  <Application>Microsoft Office PowerPoint</Application>
  <PresentationFormat>Экран (4:3)</PresentationFormat>
  <Paragraphs>145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Волна</vt:lpstr>
      <vt:lpstr>Диаграмма</vt:lpstr>
      <vt:lpstr>Поисковые системы</vt:lpstr>
      <vt:lpstr>Поиск в интернете</vt:lpstr>
      <vt:lpstr>Инструменты информационного поиска</vt:lpstr>
      <vt:lpstr>Глобальные поисковые сети</vt:lpstr>
      <vt:lpstr>Глобальные поисковые сети</vt:lpstr>
      <vt:lpstr>Глобальные поисковые сети</vt:lpstr>
      <vt:lpstr>Российские ПС</vt:lpstr>
      <vt:lpstr>Российские ПС</vt:lpstr>
      <vt:lpstr>Презентация PowerPoint</vt:lpstr>
      <vt:lpstr>Стратегия поиска информации в Интернете  </vt:lpstr>
      <vt:lpstr>Язык поисковых запросов </vt:lpstr>
      <vt:lpstr>Как скачивать информацию</vt:lpstr>
      <vt:lpstr>Презентация PowerPoint</vt:lpstr>
      <vt:lpstr>Источники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Поисковые системы</dc:title>
  <dc:creator>ор</dc:creator>
  <cp:lastModifiedBy>ор</cp:lastModifiedBy>
  <cp:revision>10</cp:revision>
  <dcterms:created xsi:type="dcterms:W3CDTF">2014-09-27T18:18:31Z</dcterms:created>
  <dcterms:modified xsi:type="dcterms:W3CDTF">2014-09-29T18:49:44Z</dcterms:modified>
</cp:coreProperties>
</file>