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Rg st="1" end="15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4" autoAdjust="0"/>
    <p:restoredTop sz="94660"/>
  </p:normalViewPr>
  <p:slideViewPr>
    <p:cSldViewPr>
      <p:cViewPr varScale="1">
        <p:scale>
          <a:sx n="70" d="100"/>
          <a:sy n="70" d="100"/>
        </p:scale>
        <p:origin x="-13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DD8746-B68D-4B95-82C8-78D33D50E42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8ADE7E86-0215-49B4-9E26-F0E7372B9AC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Технологии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дистанционного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обучения</a:t>
          </a:r>
        </a:p>
      </dgm:t>
    </dgm:pt>
    <dgm:pt modelId="{E2CBE0A1-B6BC-418B-A275-B422ABC6BAA2}" type="parTrans" cxnId="{D25F4DD8-E34F-4FCA-B94B-F71AA34B822C}">
      <dgm:prSet/>
      <dgm:spPr/>
    </dgm:pt>
    <dgm:pt modelId="{7F2D6F92-C47D-4B79-A277-A0D7370E1C15}" type="sibTrans" cxnId="{D25F4DD8-E34F-4FCA-B94B-F71AA34B822C}">
      <dgm:prSet/>
      <dgm:spPr/>
    </dgm:pt>
    <dgm:pt modelId="{B67E207D-CCD9-4B0A-AED4-49B249B8394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Кейс-технология</a:t>
          </a:r>
        </a:p>
      </dgm:t>
    </dgm:pt>
    <dgm:pt modelId="{5A14D404-E162-4FEE-BD54-5786826C900F}" type="parTrans" cxnId="{3520E425-654E-4CA5-AB42-632888A6F22C}">
      <dgm:prSet/>
      <dgm:spPr/>
    </dgm:pt>
    <dgm:pt modelId="{EB15A81F-10A4-4C74-BCFF-F1DD4C803675}" type="sibTrans" cxnId="{3520E425-654E-4CA5-AB42-632888A6F22C}">
      <dgm:prSet/>
      <dgm:spPr/>
    </dgm:pt>
    <dgm:pt modelId="{485D2501-C5CC-4186-AB54-2BB232E431F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Телевизионно-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спутниковая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технология</a:t>
          </a:r>
        </a:p>
      </dgm:t>
    </dgm:pt>
    <dgm:pt modelId="{63322F85-2506-42E6-B44A-4E49654A42F5}" type="parTrans" cxnId="{534E6BAF-2D9B-4790-9BFB-628E9F0F8A2E}">
      <dgm:prSet/>
      <dgm:spPr/>
    </dgm:pt>
    <dgm:pt modelId="{DDEDEA33-78C8-4C6D-9463-AD27C961E96A}" type="sibTrans" cxnId="{534E6BAF-2D9B-4790-9BFB-628E9F0F8A2E}">
      <dgm:prSet/>
      <dgm:spPr/>
    </dgm:pt>
    <dgm:pt modelId="{A4C25AA5-37E1-471D-911F-91E45BDB294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Интернет-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обучение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(сетевая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технология)</a:t>
          </a:r>
        </a:p>
      </dgm:t>
    </dgm:pt>
    <dgm:pt modelId="{AACE3B34-9407-4CE7-90FF-89D0F928CBA2}" type="parTrans" cxnId="{4AB679A7-BE54-4A03-88E6-9708DBCF253F}">
      <dgm:prSet/>
      <dgm:spPr/>
    </dgm:pt>
    <dgm:pt modelId="{992100AB-5ED1-4C85-B370-112B4174558D}" type="sibTrans" cxnId="{4AB679A7-BE54-4A03-88E6-9708DBCF253F}">
      <dgm:prSet/>
      <dgm:spPr/>
    </dgm:pt>
    <dgm:pt modelId="{F1CE3D89-CA0D-49A4-921C-F3F152DC3CDB}" type="pres">
      <dgm:prSet presAssocID="{E0DD8746-B68D-4B95-82C8-78D33D50E42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BBDA6AE-BF39-4019-85CC-68D2AEF21613}" type="pres">
      <dgm:prSet presAssocID="{8ADE7E86-0215-49B4-9E26-F0E7372B9ACC}" presName="hierRoot1" presStyleCnt="0">
        <dgm:presLayoutVars>
          <dgm:hierBranch/>
        </dgm:presLayoutVars>
      </dgm:prSet>
      <dgm:spPr/>
    </dgm:pt>
    <dgm:pt modelId="{F1A6F9D6-DC90-4AF3-A159-14245B59FDC7}" type="pres">
      <dgm:prSet presAssocID="{8ADE7E86-0215-49B4-9E26-F0E7372B9ACC}" presName="rootComposite1" presStyleCnt="0"/>
      <dgm:spPr/>
    </dgm:pt>
    <dgm:pt modelId="{FBC23F29-C010-4ED8-9383-6DB114ED81E4}" type="pres">
      <dgm:prSet presAssocID="{8ADE7E86-0215-49B4-9E26-F0E7372B9AC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CAB6683-1BC5-4174-81C9-8F617A42A149}" type="pres">
      <dgm:prSet presAssocID="{8ADE7E86-0215-49B4-9E26-F0E7372B9AC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59E4F5D8-1553-4984-A3CC-F463061DE094}" type="pres">
      <dgm:prSet presAssocID="{8ADE7E86-0215-49B4-9E26-F0E7372B9ACC}" presName="hierChild2" presStyleCnt="0"/>
      <dgm:spPr/>
    </dgm:pt>
    <dgm:pt modelId="{6DFF1EFB-B404-4ABB-B190-F07051BB8695}" type="pres">
      <dgm:prSet presAssocID="{5A14D404-E162-4FEE-BD54-5786826C900F}" presName="Name35" presStyleLbl="parChTrans1D2" presStyleIdx="0" presStyleCnt="3"/>
      <dgm:spPr/>
    </dgm:pt>
    <dgm:pt modelId="{8AC378A8-E60F-4459-BC0D-F8A1E8DF7C10}" type="pres">
      <dgm:prSet presAssocID="{B67E207D-CCD9-4B0A-AED4-49B249B8394C}" presName="hierRoot2" presStyleCnt="0">
        <dgm:presLayoutVars>
          <dgm:hierBranch/>
        </dgm:presLayoutVars>
      </dgm:prSet>
      <dgm:spPr/>
    </dgm:pt>
    <dgm:pt modelId="{2D44C138-FC32-4171-8C02-5EF0266DB438}" type="pres">
      <dgm:prSet presAssocID="{B67E207D-CCD9-4B0A-AED4-49B249B8394C}" presName="rootComposite" presStyleCnt="0"/>
      <dgm:spPr/>
    </dgm:pt>
    <dgm:pt modelId="{678FF854-EBED-489F-9F87-AC709E6147FC}" type="pres">
      <dgm:prSet presAssocID="{B67E207D-CCD9-4B0A-AED4-49B249B8394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309BB8A-2451-42F2-95E6-E23917EDC822}" type="pres">
      <dgm:prSet presAssocID="{B67E207D-CCD9-4B0A-AED4-49B249B8394C}" presName="rootConnector" presStyleLbl="node2" presStyleIdx="0" presStyleCnt="3"/>
      <dgm:spPr/>
      <dgm:t>
        <a:bodyPr/>
        <a:lstStyle/>
        <a:p>
          <a:endParaRPr lang="ru-RU"/>
        </a:p>
      </dgm:t>
    </dgm:pt>
    <dgm:pt modelId="{AFED2285-38DA-4A3C-B7FF-91F3D7685BE1}" type="pres">
      <dgm:prSet presAssocID="{B67E207D-CCD9-4B0A-AED4-49B249B8394C}" presName="hierChild4" presStyleCnt="0"/>
      <dgm:spPr/>
    </dgm:pt>
    <dgm:pt modelId="{7D412D8D-0AC2-4B1C-BFE3-CEEDDE3B6540}" type="pres">
      <dgm:prSet presAssocID="{B67E207D-CCD9-4B0A-AED4-49B249B8394C}" presName="hierChild5" presStyleCnt="0"/>
      <dgm:spPr/>
    </dgm:pt>
    <dgm:pt modelId="{01460429-CA36-4C67-9022-825470D96DE0}" type="pres">
      <dgm:prSet presAssocID="{63322F85-2506-42E6-B44A-4E49654A42F5}" presName="Name35" presStyleLbl="parChTrans1D2" presStyleIdx="1" presStyleCnt="3"/>
      <dgm:spPr/>
    </dgm:pt>
    <dgm:pt modelId="{CB192BF3-BF69-4DAA-A481-915BF4CA856C}" type="pres">
      <dgm:prSet presAssocID="{485D2501-C5CC-4186-AB54-2BB232E431F6}" presName="hierRoot2" presStyleCnt="0">
        <dgm:presLayoutVars>
          <dgm:hierBranch/>
        </dgm:presLayoutVars>
      </dgm:prSet>
      <dgm:spPr/>
    </dgm:pt>
    <dgm:pt modelId="{E0A93720-EFD7-485E-869F-0A166F0B6715}" type="pres">
      <dgm:prSet presAssocID="{485D2501-C5CC-4186-AB54-2BB232E431F6}" presName="rootComposite" presStyleCnt="0"/>
      <dgm:spPr/>
    </dgm:pt>
    <dgm:pt modelId="{A7F47891-032E-4C4B-A8B8-259B390BB124}" type="pres">
      <dgm:prSet presAssocID="{485D2501-C5CC-4186-AB54-2BB232E431F6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1612349-3535-4188-A90C-A5D6E55C4D7E}" type="pres">
      <dgm:prSet presAssocID="{485D2501-C5CC-4186-AB54-2BB232E431F6}" presName="rootConnector" presStyleLbl="node2" presStyleIdx="1" presStyleCnt="3"/>
      <dgm:spPr/>
      <dgm:t>
        <a:bodyPr/>
        <a:lstStyle/>
        <a:p>
          <a:endParaRPr lang="ru-RU"/>
        </a:p>
      </dgm:t>
    </dgm:pt>
    <dgm:pt modelId="{C0FCEDEC-354A-4027-BC79-C2848013B912}" type="pres">
      <dgm:prSet presAssocID="{485D2501-C5CC-4186-AB54-2BB232E431F6}" presName="hierChild4" presStyleCnt="0"/>
      <dgm:spPr/>
    </dgm:pt>
    <dgm:pt modelId="{749935EB-B5A4-4377-8964-04C7A96C9814}" type="pres">
      <dgm:prSet presAssocID="{485D2501-C5CC-4186-AB54-2BB232E431F6}" presName="hierChild5" presStyleCnt="0"/>
      <dgm:spPr/>
    </dgm:pt>
    <dgm:pt modelId="{773F5F79-0F62-4CF5-85EC-C3E893F7298E}" type="pres">
      <dgm:prSet presAssocID="{AACE3B34-9407-4CE7-90FF-89D0F928CBA2}" presName="Name35" presStyleLbl="parChTrans1D2" presStyleIdx="2" presStyleCnt="3"/>
      <dgm:spPr/>
    </dgm:pt>
    <dgm:pt modelId="{9D750FAF-DEB5-4816-A83A-DE48855E067D}" type="pres">
      <dgm:prSet presAssocID="{A4C25AA5-37E1-471D-911F-91E45BDB294F}" presName="hierRoot2" presStyleCnt="0">
        <dgm:presLayoutVars>
          <dgm:hierBranch/>
        </dgm:presLayoutVars>
      </dgm:prSet>
      <dgm:spPr/>
    </dgm:pt>
    <dgm:pt modelId="{CE307189-08E9-4491-80AC-ADFA0C49F3FC}" type="pres">
      <dgm:prSet presAssocID="{A4C25AA5-37E1-471D-911F-91E45BDB294F}" presName="rootComposite" presStyleCnt="0"/>
      <dgm:spPr/>
    </dgm:pt>
    <dgm:pt modelId="{0AFAB748-40D4-4989-AF26-5EC8E117E5BE}" type="pres">
      <dgm:prSet presAssocID="{A4C25AA5-37E1-471D-911F-91E45BDB294F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578DE4D-0C29-46C0-B2B8-0F5614A85395}" type="pres">
      <dgm:prSet presAssocID="{A4C25AA5-37E1-471D-911F-91E45BDB294F}" presName="rootConnector" presStyleLbl="node2" presStyleIdx="2" presStyleCnt="3"/>
      <dgm:spPr/>
      <dgm:t>
        <a:bodyPr/>
        <a:lstStyle/>
        <a:p>
          <a:endParaRPr lang="ru-RU"/>
        </a:p>
      </dgm:t>
    </dgm:pt>
    <dgm:pt modelId="{C5C7C63A-0BC9-4293-80E1-9DE16B430D27}" type="pres">
      <dgm:prSet presAssocID="{A4C25AA5-37E1-471D-911F-91E45BDB294F}" presName="hierChild4" presStyleCnt="0"/>
      <dgm:spPr/>
    </dgm:pt>
    <dgm:pt modelId="{352630FA-0EBB-449D-B065-DD49FA320C92}" type="pres">
      <dgm:prSet presAssocID="{A4C25AA5-37E1-471D-911F-91E45BDB294F}" presName="hierChild5" presStyleCnt="0"/>
      <dgm:spPr/>
    </dgm:pt>
    <dgm:pt modelId="{EAA36D2D-FBE1-4BF7-80C2-0636B474F21F}" type="pres">
      <dgm:prSet presAssocID="{8ADE7E86-0215-49B4-9E26-F0E7372B9ACC}" presName="hierChild3" presStyleCnt="0"/>
      <dgm:spPr/>
    </dgm:pt>
  </dgm:ptLst>
  <dgm:cxnLst>
    <dgm:cxn modelId="{944E8F7F-07BD-4D8D-8255-E71096C4F97F}" type="presOf" srcId="{E0DD8746-B68D-4B95-82C8-78D33D50E429}" destId="{F1CE3D89-CA0D-49A4-921C-F3F152DC3CDB}" srcOrd="0" destOrd="0" presId="urn:microsoft.com/office/officeart/2005/8/layout/orgChart1"/>
    <dgm:cxn modelId="{A94F05C0-91A8-47ED-86FC-D682A62C8EE5}" type="presOf" srcId="{B67E207D-CCD9-4B0A-AED4-49B249B8394C}" destId="{F309BB8A-2451-42F2-95E6-E23917EDC822}" srcOrd="1" destOrd="0" presId="urn:microsoft.com/office/officeart/2005/8/layout/orgChart1"/>
    <dgm:cxn modelId="{A8E75A30-1442-413F-9781-191F224F5EBB}" type="presOf" srcId="{B67E207D-CCD9-4B0A-AED4-49B249B8394C}" destId="{678FF854-EBED-489F-9F87-AC709E6147FC}" srcOrd="0" destOrd="0" presId="urn:microsoft.com/office/officeart/2005/8/layout/orgChart1"/>
    <dgm:cxn modelId="{D25F4DD8-E34F-4FCA-B94B-F71AA34B822C}" srcId="{E0DD8746-B68D-4B95-82C8-78D33D50E429}" destId="{8ADE7E86-0215-49B4-9E26-F0E7372B9ACC}" srcOrd="0" destOrd="0" parTransId="{E2CBE0A1-B6BC-418B-A275-B422ABC6BAA2}" sibTransId="{7F2D6F92-C47D-4B79-A277-A0D7370E1C15}"/>
    <dgm:cxn modelId="{BBE4B209-39B8-4C17-8E03-1EF8E4CB7998}" type="presOf" srcId="{485D2501-C5CC-4186-AB54-2BB232E431F6}" destId="{C1612349-3535-4188-A90C-A5D6E55C4D7E}" srcOrd="1" destOrd="0" presId="urn:microsoft.com/office/officeart/2005/8/layout/orgChart1"/>
    <dgm:cxn modelId="{3520E425-654E-4CA5-AB42-632888A6F22C}" srcId="{8ADE7E86-0215-49B4-9E26-F0E7372B9ACC}" destId="{B67E207D-CCD9-4B0A-AED4-49B249B8394C}" srcOrd="0" destOrd="0" parTransId="{5A14D404-E162-4FEE-BD54-5786826C900F}" sibTransId="{EB15A81F-10A4-4C74-BCFF-F1DD4C803675}"/>
    <dgm:cxn modelId="{F5A1114C-4998-4555-855A-70442CAB015A}" type="presOf" srcId="{8ADE7E86-0215-49B4-9E26-F0E7372B9ACC}" destId="{FBC23F29-C010-4ED8-9383-6DB114ED81E4}" srcOrd="0" destOrd="0" presId="urn:microsoft.com/office/officeart/2005/8/layout/orgChart1"/>
    <dgm:cxn modelId="{C652F9B5-BC5B-4D0B-9762-499A5E6FE9CE}" type="presOf" srcId="{63322F85-2506-42E6-B44A-4E49654A42F5}" destId="{01460429-CA36-4C67-9022-825470D96DE0}" srcOrd="0" destOrd="0" presId="urn:microsoft.com/office/officeart/2005/8/layout/orgChart1"/>
    <dgm:cxn modelId="{C82BC77C-F65F-4215-A5F9-A19231D9B96B}" type="presOf" srcId="{485D2501-C5CC-4186-AB54-2BB232E431F6}" destId="{A7F47891-032E-4C4B-A8B8-259B390BB124}" srcOrd="0" destOrd="0" presId="urn:microsoft.com/office/officeart/2005/8/layout/orgChart1"/>
    <dgm:cxn modelId="{4AB679A7-BE54-4A03-88E6-9708DBCF253F}" srcId="{8ADE7E86-0215-49B4-9E26-F0E7372B9ACC}" destId="{A4C25AA5-37E1-471D-911F-91E45BDB294F}" srcOrd="2" destOrd="0" parTransId="{AACE3B34-9407-4CE7-90FF-89D0F928CBA2}" sibTransId="{992100AB-5ED1-4C85-B370-112B4174558D}"/>
    <dgm:cxn modelId="{61EE0CFF-0821-4FE2-89CC-4A00EA13E644}" type="presOf" srcId="{A4C25AA5-37E1-471D-911F-91E45BDB294F}" destId="{0AFAB748-40D4-4989-AF26-5EC8E117E5BE}" srcOrd="0" destOrd="0" presId="urn:microsoft.com/office/officeart/2005/8/layout/orgChart1"/>
    <dgm:cxn modelId="{FBCC4BD6-193E-4279-BE1C-BACEE0B1AC15}" type="presOf" srcId="{A4C25AA5-37E1-471D-911F-91E45BDB294F}" destId="{1578DE4D-0C29-46C0-B2B8-0F5614A85395}" srcOrd="1" destOrd="0" presId="urn:microsoft.com/office/officeart/2005/8/layout/orgChart1"/>
    <dgm:cxn modelId="{97E04A6B-DB19-49BC-8EBA-62A03613BEBB}" type="presOf" srcId="{8ADE7E86-0215-49B4-9E26-F0E7372B9ACC}" destId="{CCAB6683-1BC5-4174-81C9-8F617A42A149}" srcOrd="1" destOrd="0" presId="urn:microsoft.com/office/officeart/2005/8/layout/orgChart1"/>
    <dgm:cxn modelId="{7C74F2BC-3A76-4687-A724-CC86AB5A8C15}" type="presOf" srcId="{5A14D404-E162-4FEE-BD54-5786826C900F}" destId="{6DFF1EFB-B404-4ABB-B190-F07051BB8695}" srcOrd="0" destOrd="0" presId="urn:microsoft.com/office/officeart/2005/8/layout/orgChart1"/>
    <dgm:cxn modelId="{03C17E65-7AA3-40FA-A913-55F07A625D49}" type="presOf" srcId="{AACE3B34-9407-4CE7-90FF-89D0F928CBA2}" destId="{773F5F79-0F62-4CF5-85EC-C3E893F7298E}" srcOrd="0" destOrd="0" presId="urn:microsoft.com/office/officeart/2005/8/layout/orgChart1"/>
    <dgm:cxn modelId="{534E6BAF-2D9B-4790-9BFB-628E9F0F8A2E}" srcId="{8ADE7E86-0215-49B4-9E26-F0E7372B9ACC}" destId="{485D2501-C5CC-4186-AB54-2BB232E431F6}" srcOrd="1" destOrd="0" parTransId="{63322F85-2506-42E6-B44A-4E49654A42F5}" sibTransId="{DDEDEA33-78C8-4C6D-9463-AD27C961E96A}"/>
    <dgm:cxn modelId="{C586F3BE-B366-4809-A2EE-A5AB7F63884D}" type="presParOf" srcId="{F1CE3D89-CA0D-49A4-921C-F3F152DC3CDB}" destId="{9BBDA6AE-BF39-4019-85CC-68D2AEF21613}" srcOrd="0" destOrd="0" presId="urn:microsoft.com/office/officeart/2005/8/layout/orgChart1"/>
    <dgm:cxn modelId="{3B4C59D4-48EC-4CF3-8E88-C4C3AD53E3F7}" type="presParOf" srcId="{9BBDA6AE-BF39-4019-85CC-68D2AEF21613}" destId="{F1A6F9D6-DC90-4AF3-A159-14245B59FDC7}" srcOrd="0" destOrd="0" presId="urn:microsoft.com/office/officeart/2005/8/layout/orgChart1"/>
    <dgm:cxn modelId="{9E224A16-E7A3-4BE0-BEAA-6F6BE2D8004D}" type="presParOf" srcId="{F1A6F9D6-DC90-4AF3-A159-14245B59FDC7}" destId="{FBC23F29-C010-4ED8-9383-6DB114ED81E4}" srcOrd="0" destOrd="0" presId="urn:microsoft.com/office/officeart/2005/8/layout/orgChart1"/>
    <dgm:cxn modelId="{97A2C39C-07A8-4514-A39A-9C28F2E61ECA}" type="presParOf" srcId="{F1A6F9D6-DC90-4AF3-A159-14245B59FDC7}" destId="{CCAB6683-1BC5-4174-81C9-8F617A42A149}" srcOrd="1" destOrd="0" presId="urn:microsoft.com/office/officeart/2005/8/layout/orgChart1"/>
    <dgm:cxn modelId="{078C2477-F894-4EE7-8D32-0305BEAA02F6}" type="presParOf" srcId="{9BBDA6AE-BF39-4019-85CC-68D2AEF21613}" destId="{59E4F5D8-1553-4984-A3CC-F463061DE094}" srcOrd="1" destOrd="0" presId="urn:microsoft.com/office/officeart/2005/8/layout/orgChart1"/>
    <dgm:cxn modelId="{0A525B54-3686-4E28-BCCD-F3AC0CAFE92F}" type="presParOf" srcId="{59E4F5D8-1553-4984-A3CC-F463061DE094}" destId="{6DFF1EFB-B404-4ABB-B190-F07051BB8695}" srcOrd="0" destOrd="0" presId="urn:microsoft.com/office/officeart/2005/8/layout/orgChart1"/>
    <dgm:cxn modelId="{B3B2219E-1C10-4769-B4E7-599AE55FFD85}" type="presParOf" srcId="{59E4F5D8-1553-4984-A3CC-F463061DE094}" destId="{8AC378A8-E60F-4459-BC0D-F8A1E8DF7C10}" srcOrd="1" destOrd="0" presId="urn:microsoft.com/office/officeart/2005/8/layout/orgChart1"/>
    <dgm:cxn modelId="{56A8F218-4325-4D6D-8653-6B5228CD71C6}" type="presParOf" srcId="{8AC378A8-E60F-4459-BC0D-F8A1E8DF7C10}" destId="{2D44C138-FC32-4171-8C02-5EF0266DB438}" srcOrd="0" destOrd="0" presId="urn:microsoft.com/office/officeart/2005/8/layout/orgChart1"/>
    <dgm:cxn modelId="{8F585BFC-13C2-4EA3-8C76-F1BFF180F101}" type="presParOf" srcId="{2D44C138-FC32-4171-8C02-5EF0266DB438}" destId="{678FF854-EBED-489F-9F87-AC709E6147FC}" srcOrd="0" destOrd="0" presId="urn:microsoft.com/office/officeart/2005/8/layout/orgChart1"/>
    <dgm:cxn modelId="{D748BC83-4393-4E90-A955-24265C7EC4F2}" type="presParOf" srcId="{2D44C138-FC32-4171-8C02-5EF0266DB438}" destId="{F309BB8A-2451-42F2-95E6-E23917EDC822}" srcOrd="1" destOrd="0" presId="urn:microsoft.com/office/officeart/2005/8/layout/orgChart1"/>
    <dgm:cxn modelId="{763E39DD-4BCF-4FAB-9EB0-0C241AEF3B67}" type="presParOf" srcId="{8AC378A8-E60F-4459-BC0D-F8A1E8DF7C10}" destId="{AFED2285-38DA-4A3C-B7FF-91F3D7685BE1}" srcOrd="1" destOrd="0" presId="urn:microsoft.com/office/officeart/2005/8/layout/orgChart1"/>
    <dgm:cxn modelId="{C1CD2C2B-E13C-4303-AF99-CCF4898BD093}" type="presParOf" srcId="{8AC378A8-E60F-4459-BC0D-F8A1E8DF7C10}" destId="{7D412D8D-0AC2-4B1C-BFE3-CEEDDE3B6540}" srcOrd="2" destOrd="0" presId="urn:microsoft.com/office/officeart/2005/8/layout/orgChart1"/>
    <dgm:cxn modelId="{51EDEA92-3B5F-45BB-BF6D-22FF82D38DCC}" type="presParOf" srcId="{59E4F5D8-1553-4984-A3CC-F463061DE094}" destId="{01460429-CA36-4C67-9022-825470D96DE0}" srcOrd="2" destOrd="0" presId="urn:microsoft.com/office/officeart/2005/8/layout/orgChart1"/>
    <dgm:cxn modelId="{F0351913-F586-4D4D-A1E6-33A159377639}" type="presParOf" srcId="{59E4F5D8-1553-4984-A3CC-F463061DE094}" destId="{CB192BF3-BF69-4DAA-A481-915BF4CA856C}" srcOrd="3" destOrd="0" presId="urn:microsoft.com/office/officeart/2005/8/layout/orgChart1"/>
    <dgm:cxn modelId="{A072A2E9-8C09-44EE-9471-E515E8A4AFC3}" type="presParOf" srcId="{CB192BF3-BF69-4DAA-A481-915BF4CA856C}" destId="{E0A93720-EFD7-485E-869F-0A166F0B6715}" srcOrd="0" destOrd="0" presId="urn:microsoft.com/office/officeart/2005/8/layout/orgChart1"/>
    <dgm:cxn modelId="{4CFA9559-DFC8-448A-AFD8-BEFD807144F3}" type="presParOf" srcId="{E0A93720-EFD7-485E-869F-0A166F0B6715}" destId="{A7F47891-032E-4C4B-A8B8-259B390BB124}" srcOrd="0" destOrd="0" presId="urn:microsoft.com/office/officeart/2005/8/layout/orgChart1"/>
    <dgm:cxn modelId="{8DEBE597-E752-4D2A-8980-9608176AC738}" type="presParOf" srcId="{E0A93720-EFD7-485E-869F-0A166F0B6715}" destId="{C1612349-3535-4188-A90C-A5D6E55C4D7E}" srcOrd="1" destOrd="0" presId="urn:microsoft.com/office/officeart/2005/8/layout/orgChart1"/>
    <dgm:cxn modelId="{2AC65653-A2EB-494B-8B6E-8C3FFA5E0160}" type="presParOf" srcId="{CB192BF3-BF69-4DAA-A481-915BF4CA856C}" destId="{C0FCEDEC-354A-4027-BC79-C2848013B912}" srcOrd="1" destOrd="0" presId="urn:microsoft.com/office/officeart/2005/8/layout/orgChart1"/>
    <dgm:cxn modelId="{ECAEF3EB-4C20-4F2F-AAC3-10DC305F8086}" type="presParOf" srcId="{CB192BF3-BF69-4DAA-A481-915BF4CA856C}" destId="{749935EB-B5A4-4377-8964-04C7A96C9814}" srcOrd="2" destOrd="0" presId="urn:microsoft.com/office/officeart/2005/8/layout/orgChart1"/>
    <dgm:cxn modelId="{CC3FEBF3-696A-4D54-BC72-98C127C5D561}" type="presParOf" srcId="{59E4F5D8-1553-4984-A3CC-F463061DE094}" destId="{773F5F79-0F62-4CF5-85EC-C3E893F7298E}" srcOrd="4" destOrd="0" presId="urn:microsoft.com/office/officeart/2005/8/layout/orgChart1"/>
    <dgm:cxn modelId="{78DC5F23-0A66-45F5-A1C0-B59D4C351140}" type="presParOf" srcId="{59E4F5D8-1553-4984-A3CC-F463061DE094}" destId="{9D750FAF-DEB5-4816-A83A-DE48855E067D}" srcOrd="5" destOrd="0" presId="urn:microsoft.com/office/officeart/2005/8/layout/orgChart1"/>
    <dgm:cxn modelId="{FAEEF600-FC4F-4D0E-AD91-4EE28B58AA61}" type="presParOf" srcId="{9D750FAF-DEB5-4816-A83A-DE48855E067D}" destId="{CE307189-08E9-4491-80AC-ADFA0C49F3FC}" srcOrd="0" destOrd="0" presId="urn:microsoft.com/office/officeart/2005/8/layout/orgChart1"/>
    <dgm:cxn modelId="{6BF91DF0-1206-4618-A898-525DA699BC4C}" type="presParOf" srcId="{CE307189-08E9-4491-80AC-ADFA0C49F3FC}" destId="{0AFAB748-40D4-4989-AF26-5EC8E117E5BE}" srcOrd="0" destOrd="0" presId="urn:microsoft.com/office/officeart/2005/8/layout/orgChart1"/>
    <dgm:cxn modelId="{32058484-272C-4042-8C6C-9D8D7EB1E87C}" type="presParOf" srcId="{CE307189-08E9-4491-80AC-ADFA0C49F3FC}" destId="{1578DE4D-0C29-46C0-B2B8-0F5614A85395}" srcOrd="1" destOrd="0" presId="urn:microsoft.com/office/officeart/2005/8/layout/orgChart1"/>
    <dgm:cxn modelId="{DB6E0A10-E11E-453F-A3FF-F2108A5FEB58}" type="presParOf" srcId="{9D750FAF-DEB5-4816-A83A-DE48855E067D}" destId="{C5C7C63A-0BC9-4293-80E1-9DE16B430D27}" srcOrd="1" destOrd="0" presId="urn:microsoft.com/office/officeart/2005/8/layout/orgChart1"/>
    <dgm:cxn modelId="{889C7485-5A42-4A4A-9B3F-D29DDBCBB799}" type="presParOf" srcId="{9D750FAF-DEB5-4816-A83A-DE48855E067D}" destId="{352630FA-0EBB-449D-B065-DD49FA320C92}" srcOrd="2" destOrd="0" presId="urn:microsoft.com/office/officeart/2005/8/layout/orgChart1"/>
    <dgm:cxn modelId="{E5914333-F4A4-4425-9C74-0094CA99E7BC}" type="presParOf" srcId="{9BBDA6AE-BF39-4019-85CC-68D2AEF21613}" destId="{EAA36D2D-FBE1-4BF7-80C2-0636B474F2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3F5F79-0F62-4CF5-85EC-C3E893F7298E}">
      <dsp:nvSpPr>
        <dsp:cNvPr id="0" name=""/>
        <dsp:cNvSpPr/>
      </dsp:nvSpPr>
      <dsp:spPr>
        <a:xfrm>
          <a:off x="4114799" y="2010352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460429-CA36-4C67-9022-825470D96DE0}">
      <dsp:nvSpPr>
        <dsp:cNvPr id="0" name=""/>
        <dsp:cNvSpPr/>
      </dsp:nvSpPr>
      <dsp:spPr>
        <a:xfrm>
          <a:off x="4069079" y="2010352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FF1EFB-B404-4ABB-B190-F07051BB8695}">
      <dsp:nvSpPr>
        <dsp:cNvPr id="0" name=""/>
        <dsp:cNvSpPr/>
      </dsp:nvSpPr>
      <dsp:spPr>
        <a:xfrm>
          <a:off x="1203548" y="2010352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C23F29-C010-4ED8-9383-6DB114ED81E4}">
      <dsp:nvSpPr>
        <dsp:cNvPr id="0" name=""/>
        <dsp:cNvSpPr/>
      </dsp:nvSpPr>
      <dsp:spPr>
        <a:xfrm>
          <a:off x="2911803" y="807355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Технологии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дистанционного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обучения</a:t>
          </a:r>
        </a:p>
      </dsp:txBody>
      <dsp:txXfrm>
        <a:off x="2911803" y="807355"/>
        <a:ext cx="2405992" cy="1202996"/>
      </dsp:txXfrm>
    </dsp:sp>
    <dsp:sp modelId="{678FF854-EBED-489F-9F87-AC709E6147FC}">
      <dsp:nvSpPr>
        <dsp:cNvPr id="0" name=""/>
        <dsp:cNvSpPr/>
      </dsp:nvSpPr>
      <dsp:spPr>
        <a:xfrm>
          <a:off x="552" y="2515610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Кейс-технология</a:t>
          </a:r>
        </a:p>
      </dsp:txBody>
      <dsp:txXfrm>
        <a:off x="552" y="2515610"/>
        <a:ext cx="2405992" cy="1202996"/>
      </dsp:txXfrm>
    </dsp:sp>
    <dsp:sp modelId="{A7F47891-032E-4C4B-A8B8-259B390BB124}">
      <dsp:nvSpPr>
        <dsp:cNvPr id="0" name=""/>
        <dsp:cNvSpPr/>
      </dsp:nvSpPr>
      <dsp:spPr>
        <a:xfrm>
          <a:off x="2911803" y="2515610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Телевизионно-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спутниковая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технология</a:t>
          </a:r>
        </a:p>
      </dsp:txBody>
      <dsp:txXfrm>
        <a:off x="2911803" y="2515610"/>
        <a:ext cx="2405992" cy="1202996"/>
      </dsp:txXfrm>
    </dsp:sp>
    <dsp:sp modelId="{0AFAB748-40D4-4989-AF26-5EC8E117E5BE}">
      <dsp:nvSpPr>
        <dsp:cNvPr id="0" name=""/>
        <dsp:cNvSpPr/>
      </dsp:nvSpPr>
      <dsp:spPr>
        <a:xfrm>
          <a:off x="5823054" y="2515610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Интернет-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обучение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(сетевая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технология)</a:t>
          </a:r>
        </a:p>
      </dsp:txBody>
      <dsp:txXfrm>
        <a:off x="5823054" y="2515610"/>
        <a:ext cx="2405992" cy="12029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6386">
        <p14:prism isInverted="1"/>
      </p:transition>
    </mc:Choice>
    <mc:Fallback xmlns="">
      <p:transition spd="slow" advTm="16386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6386">
        <p14:prism isInverted="1"/>
      </p:transition>
    </mc:Choice>
    <mc:Fallback xmlns="">
      <p:transition spd="slow" advTm="16386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6386">
        <p14:prism isInverted="1"/>
      </p:transition>
    </mc:Choice>
    <mc:Fallback xmlns="">
      <p:transition spd="slow" advTm="16386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6386">
        <p14:prism isInverted="1"/>
      </p:transition>
    </mc:Choice>
    <mc:Fallback xmlns="">
      <p:transition spd="slow" advTm="16386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6386">
        <p14:prism isInverted="1"/>
      </p:transition>
    </mc:Choice>
    <mc:Fallback xmlns="">
      <p:transition spd="slow" advTm="16386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6386">
        <p14:prism isInverted="1"/>
      </p:transition>
    </mc:Choice>
    <mc:Fallback xmlns="">
      <p:transition spd="slow" advTm="16386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6386">
        <p14:prism isInverted="1"/>
      </p:transition>
    </mc:Choice>
    <mc:Fallback xmlns="">
      <p:transition spd="slow" advTm="16386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6386">
        <p14:prism isInverted="1"/>
      </p:transition>
    </mc:Choice>
    <mc:Fallback xmlns="">
      <p:transition spd="slow" advTm="16386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6386">
        <p14:prism isInverted="1"/>
      </p:transition>
    </mc:Choice>
    <mc:Fallback xmlns="">
      <p:transition spd="slow" advTm="16386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6386">
        <p14:prism isInverted="1"/>
      </p:transition>
    </mc:Choice>
    <mc:Fallback xmlns="">
      <p:transition spd="slow" advTm="16386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6386">
        <p14:prism isInverted="1"/>
      </p:transition>
    </mc:Choice>
    <mc:Fallback xmlns="">
      <p:transition spd="slow" advTm="16386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 advTm="16386">
        <p14:prism isInverted="1"/>
      </p:transition>
    </mc:Choice>
    <mc:Fallback xmlns="">
      <p:transition spd="slow" advTm="16386">
        <p:fade/>
      </p:transition>
    </mc:Fallback>
  </mc:AlternateConten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dviser.ru/index.php/&#1057;&#1090;&#1072;&#1090;&#1100;&#1103;:&#1058;&#1077;&#1093;&#1085;&#1086;&#1083;&#1086;&#1075;&#1080;&#1080;_&#1076;&#1080;&#1089;&#1090;&#1072;&#1085;&#1094;&#1080;&#1086;&#1085;&#1085;&#1086;&#1075;&#1086;_&#1086;&#1073;&#1091;&#1095;&#1077;&#1085;&#1080;&#1103;#.D0.A2.D0.B5.D1.85.D0.BD.D0.BE.D0.BB.D0.BE.D0.B3.D0.B8.D0.B8_.D0.B2.D0.B8.D0.B4.D0.B5.D0.BE.D0.BA.D0.BE.D0.BD.D1.84.D0.B5.D1.80.D0.B5.D0.BD.D1.81.D0.B2.D1.8F.D0.B7.D0.B8" TargetMode="External"/><Relationship Id="rId2" Type="http://schemas.openxmlformats.org/officeDocument/2006/relationships/hyperlink" Target="http://www.top-personal.ru/issue.html?38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xreferat.ru/71/4217-1-distancionnye-tehnologii-v-obrazovanii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/>
          <a:lstStyle/>
          <a:p>
            <a:r>
              <a:rPr lang="ru-RU" sz="4800" dirty="0" smtClean="0"/>
              <a:t>Дистанционные технологии образования</a:t>
            </a:r>
            <a:endParaRPr lang="ru-RU" sz="4800" dirty="0"/>
          </a:p>
        </p:txBody>
      </p:sp>
      <p:pic>
        <p:nvPicPr>
          <p:cNvPr id="4" name="Picture 5" descr="r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9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355976" y="2455883"/>
            <a:ext cx="3696444" cy="4077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  <a:bevelB/>
          </a:sp3d>
        </p:spPr>
      </p:pic>
      <p:sp>
        <p:nvSpPr>
          <p:cNvPr id="3" name="Прямоугольник 2"/>
          <p:cNvSpPr/>
          <p:nvPr/>
        </p:nvSpPr>
        <p:spPr>
          <a:xfrm>
            <a:off x="179512" y="573325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Выполнила: Смирнова Полина</a:t>
            </a:r>
          </a:p>
          <a:p>
            <a:r>
              <a:rPr lang="ru-RU" dirty="0"/>
              <a:t>   Авб-12</a:t>
            </a:r>
          </a:p>
        </p:txBody>
      </p:sp>
    </p:spTree>
    <p:extLst>
      <p:ext uri="{BB962C8B-B14F-4D97-AF65-F5344CB8AC3E}">
        <p14:creationId xmlns:p14="http://schemas.microsoft.com/office/powerpoint/2010/main" val="1095613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6386"/>
    </mc:Choice>
    <mc:Fallback xmlns="">
      <p:transition advTm="16386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800200"/>
          </a:xfrm>
        </p:spPr>
        <p:txBody>
          <a:bodyPr/>
          <a:lstStyle/>
          <a:p>
            <a:r>
              <a:rPr lang="ru-RU" b="1" dirty="0"/>
              <a:t>Телевизионно-спутниковая технология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76872"/>
            <a:ext cx="8219256" cy="3849291"/>
          </a:xfrm>
        </p:spPr>
        <p:txBody>
          <a:bodyPr/>
          <a:lstStyle/>
          <a:p>
            <a:r>
              <a:rPr lang="ru-RU" dirty="0"/>
              <a:t>Основана на применении интерактивного телевидения: теле- и </a:t>
            </a:r>
            <a:r>
              <a:rPr lang="ru-RU" dirty="0" err="1"/>
              <a:t>радиолекции</a:t>
            </a:r>
            <a:r>
              <a:rPr lang="ru-RU" dirty="0"/>
              <a:t>, видеоконференции, виртуальные практические занятия и т.д.</a:t>
            </a:r>
          </a:p>
          <a:p>
            <a:endParaRPr lang="ru-RU" dirty="0"/>
          </a:p>
        </p:txBody>
      </p:sp>
      <p:pic>
        <p:nvPicPr>
          <p:cNvPr id="4" name="Picture 6" descr="video_conferenc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3810000"/>
            <a:ext cx="3695700" cy="284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0133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6386">
        <p14:prism isInverted="1"/>
      </p:transition>
    </mc:Choice>
    <mc:Fallback xmlns="">
      <p:transition spd="slow" advTm="1638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Интернет-обучение </a:t>
            </a:r>
            <a:br>
              <a:rPr lang="ru-RU" b="1" dirty="0"/>
            </a:br>
            <a:r>
              <a:rPr lang="ru-RU" b="1" dirty="0"/>
              <a:t>(сетевая технология)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Обучаемый получает весь необходимый материал и связь с преподавателем (инструктором) также через сеть Интернет.</a:t>
            </a:r>
          </a:p>
          <a:p>
            <a:endParaRPr lang="ru-RU" dirty="0"/>
          </a:p>
        </p:txBody>
      </p:sp>
      <p:pic>
        <p:nvPicPr>
          <p:cNvPr id="4" name="Picture 5" descr="77ee73d418487ab572c55a6de3a579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068960"/>
            <a:ext cx="4852407" cy="292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77702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6386">
        <p14:prism isInverted="1"/>
      </p:transition>
    </mc:Choice>
    <mc:Fallback xmlns="">
      <p:transition spd="slow" advTm="1638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4525963"/>
          </a:xfrm>
        </p:spPr>
        <p:txBody>
          <a:bodyPr/>
          <a:lstStyle/>
          <a:p>
            <a:r>
              <a:rPr lang="ru-RU" dirty="0"/>
              <a:t>Технология дистанционного обучения как способ получения образования решает задачи по предоставлению всем слоям населения доступного и в тоже время качественного образования. Учащийся почти не ограничен временными рамками для получения информации.</a:t>
            </a:r>
          </a:p>
        </p:txBody>
      </p:sp>
      <p:pic>
        <p:nvPicPr>
          <p:cNvPr id="4" name="Picture 7" descr="0015-028-Distantsionnaja-zanjatost-Distantsionnoe-obuchen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820210"/>
            <a:ext cx="3581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7173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6386">
        <p14:prism isInverted="1"/>
      </p:transition>
    </mc:Choice>
    <mc:Fallback xmlns="">
      <p:transition spd="slow" advTm="1638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4525963"/>
          </a:xfrm>
        </p:spPr>
        <p:txBody>
          <a:bodyPr/>
          <a:lstStyle/>
          <a:p>
            <a:r>
              <a:rPr lang="ru-RU" dirty="0"/>
              <a:t>Отрицательной стороной дистанционного обучения является то, что отсутствует живой контакт между преподавателем и обучающимся, а также между другими студентами. Не все учащиеся могут иметь необходимое техническое оборудование, что затрудняет процесс обучения.</a:t>
            </a:r>
          </a:p>
          <a:p>
            <a:endParaRPr lang="ru-RU" dirty="0"/>
          </a:p>
        </p:txBody>
      </p:sp>
      <p:pic>
        <p:nvPicPr>
          <p:cNvPr id="4" name="Picture 8" descr="shen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788024" y="3140967"/>
            <a:ext cx="4038600" cy="3622675"/>
          </a:xfrm>
          <a:prstGeom prst="rect">
            <a:avLst/>
          </a:prstGeom>
          <a:noFill/>
        </p:spPr>
      </p:pic>
      <p:pic>
        <p:nvPicPr>
          <p:cNvPr id="5" name="Picture 11" descr="128281"/>
          <p:cNvPicPr>
            <a:picLocks noChangeAspect="1" noChangeArrowheads="1"/>
          </p:cNvPicPr>
          <p:nvPr/>
        </p:nvPicPr>
        <p:blipFill>
          <a:blip r:embed="rId3" cstate="print"/>
          <a:srcRect t="7140"/>
          <a:stretch>
            <a:fillRect/>
          </a:stretch>
        </p:blipFill>
        <p:spPr bwMode="auto">
          <a:xfrm>
            <a:off x="323528" y="3284984"/>
            <a:ext cx="4267200" cy="297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82324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6386">
        <p14:prism isInverted="1"/>
      </p:transition>
    </mc:Choice>
    <mc:Fallback xmlns="">
      <p:transition spd="slow" advTm="1638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Дистанционное обучение является перспективным направлением, и его развитие в системе образования продолжается. Данный способ очень удобен для людей с ограниченными возможностями, находящихся в декретном отпуске, не имеющих возможность покинуть место жительства или работы, и для тех, кто любит учиться, но не обладает достаточным количеством времени и денежных средств.</a:t>
            </a:r>
          </a:p>
        </p:txBody>
      </p:sp>
    </p:spTree>
    <p:extLst>
      <p:ext uri="{BB962C8B-B14F-4D97-AF65-F5344CB8AC3E}">
        <p14:creationId xmlns:p14="http://schemas.microsoft.com/office/powerpoint/2010/main" val="66764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6386">
        <p14:prism isInverted="1"/>
      </p:transition>
    </mc:Choice>
    <mc:Fallback xmlns="">
      <p:transition spd="slow" advTm="1638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www.top-personal.ru/issue.html?380</a:t>
            </a:r>
            <a:endParaRPr lang="ru-RU" dirty="0" smtClean="0"/>
          </a:p>
          <a:p>
            <a:r>
              <a:rPr lang="en-US" dirty="0">
                <a:hlinkClick r:id="rId3"/>
              </a:rPr>
              <a:t>http://www.tadviser.ru/index.php/</a:t>
            </a:r>
            <a:r>
              <a:rPr lang="ru-RU" dirty="0" err="1">
                <a:hlinkClick r:id="rId3"/>
              </a:rPr>
              <a:t>Статья:Технологии_дистанционного_обучения</a:t>
            </a:r>
            <a:r>
              <a:rPr lang="ru-RU" dirty="0">
                <a:hlinkClick r:id="rId3"/>
              </a:rPr>
              <a:t>#.</a:t>
            </a:r>
            <a:r>
              <a:rPr lang="en-US" dirty="0">
                <a:hlinkClick r:id="rId3"/>
              </a:rPr>
              <a:t>D0.A2.D0.B5.D1.85.D0.BD.D0.BE.D0.BB.D0.BE.D0.B3.D0.B8.D0.B8_.</a:t>
            </a:r>
            <a:r>
              <a:rPr lang="en-US" dirty="0" smtClean="0">
                <a:hlinkClick r:id="rId3"/>
              </a:rPr>
              <a:t>D0.B2.D0.B8.D0.B4.D0.B5.D0.BE.D0.BA.D0.BE.D0.BD.D1.84.D0.B5.D1.80.D0.B5.D0.BD.D1.81.D0.B2.D1.8F.D0.B7.D0.B8</a:t>
            </a:r>
            <a:r>
              <a:rPr lang="ru-RU" dirty="0" smtClean="0"/>
              <a:t> </a:t>
            </a:r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xreferat.ru/71/4217-1-distancionnye-tehnologii-v-obrazovanii.html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0195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6386">
        <p14:prism isInverted="1"/>
      </p:transition>
    </mc:Choice>
    <mc:Fallback xmlns="">
      <p:transition spd="slow" advTm="16386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4525963"/>
          </a:xfrm>
        </p:spPr>
        <p:txBody>
          <a:bodyPr/>
          <a:lstStyle/>
          <a:p>
            <a:pPr algn="just"/>
            <a:r>
              <a:rPr lang="ru-RU" sz="2000" dirty="0"/>
              <a:t>	</a:t>
            </a:r>
            <a:r>
              <a:rPr lang="ru-RU" dirty="0"/>
              <a:t>Одним из важных результатов применения ИКТ в сфере образования является дистанционное обучение. </a:t>
            </a:r>
          </a:p>
          <a:p>
            <a:pPr algn="just"/>
            <a:r>
              <a:rPr lang="ru-RU" dirty="0"/>
              <a:t>	Под дистанционными образовательными технологиями понимаются «образовательные технологии, реализуемые в основном с применением информационных и телеком-</a:t>
            </a:r>
            <a:r>
              <a:rPr lang="ru-RU" dirty="0" err="1"/>
              <a:t>муникационных</a:t>
            </a:r>
            <a:r>
              <a:rPr lang="ru-RU" dirty="0"/>
              <a:t> технологий при опосредованном (на расстоянии) или не полностью опосредованном взаимодействии обучающегося и педагогического работника»*</a:t>
            </a:r>
          </a:p>
          <a:p>
            <a:endParaRPr lang="ru-RU" dirty="0"/>
          </a:p>
        </p:txBody>
      </p:sp>
      <p:pic>
        <p:nvPicPr>
          <p:cNvPr id="4" name="Picture 4" descr="kalistin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509120"/>
            <a:ext cx="2678832" cy="2186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 contourW="12700" prstMaterial="metal">
            <a:bevelT/>
            <a:contourClr>
              <a:schemeClr val="bg1">
                <a:lumMod val="95000"/>
              </a:schemeClr>
            </a:contourClr>
          </a:sp3d>
        </p:spPr>
      </p:pic>
    </p:spTree>
    <p:extLst>
      <p:ext uri="{BB962C8B-B14F-4D97-AF65-F5344CB8AC3E}">
        <p14:creationId xmlns:p14="http://schemas.microsoft.com/office/powerpoint/2010/main" val="1035319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6386">
        <p14:prism isInverted="1"/>
      </p:transition>
    </mc:Choice>
    <mc:Fallback xmlns="">
      <p:transition spd="slow" advTm="1638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4525963"/>
          </a:xfrm>
        </p:spPr>
        <p:txBody>
          <a:bodyPr/>
          <a:lstStyle/>
          <a:p>
            <a:r>
              <a:rPr lang="ru-RU" dirty="0"/>
              <a:t>Появлению технологии дистанционного обучения способствовало развитие различных средств передачи информации на расстоянии. Основоположником данной педагогической технологии принято считать англичанина Исаака </a:t>
            </a:r>
            <a:r>
              <a:rPr lang="ru-RU" dirty="0" err="1"/>
              <a:t>Питмана</a:t>
            </a:r>
            <a:r>
              <a:rPr lang="ru-RU" dirty="0"/>
              <a:t>, который в 1840 году начал обучать студентов стенографии с помощью почтовых отправлений. </a:t>
            </a:r>
          </a:p>
          <a:p>
            <a:endParaRPr lang="ru-RU" dirty="0"/>
          </a:p>
        </p:txBody>
      </p:sp>
      <p:pic>
        <p:nvPicPr>
          <p:cNvPr id="4" name="Picture 11" descr="1005373_5373_2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200400"/>
            <a:ext cx="2657475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55309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6386">
        <p14:prism isInverted="1"/>
      </p:transition>
    </mc:Choice>
    <mc:Fallback xmlns="">
      <p:transition spd="slow" advTm="1638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4525963"/>
          </a:xfrm>
        </p:spPr>
        <p:txBody>
          <a:bodyPr/>
          <a:lstStyle/>
          <a:p>
            <a:r>
              <a:rPr lang="ru-RU" dirty="0"/>
              <a:t>	В 50-х годах XIX века Густав </a:t>
            </a:r>
            <a:r>
              <a:rPr lang="ru-RU" dirty="0" err="1"/>
              <a:t>Лангеншайдт</a:t>
            </a:r>
            <a:r>
              <a:rPr lang="ru-RU" dirty="0"/>
              <a:t> опубликовал в Германии «обучающие письма» - самоучитель по освоению языка. В 1870-х программы дистанционного обучения стали создаваться в США. </a:t>
            </a:r>
          </a:p>
          <a:p>
            <a:endParaRPr lang="ru-RU" dirty="0"/>
          </a:p>
        </p:txBody>
      </p:sp>
      <p:pic>
        <p:nvPicPr>
          <p:cNvPr id="4" name="Picture 5" descr="gustav_langenscheid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2057400"/>
            <a:ext cx="3248025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3152212"/>
            <a:ext cx="34403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/>
              <a:t>Густав</a:t>
            </a:r>
            <a:r>
              <a:rPr lang="ru-RU" sz="2400" dirty="0"/>
              <a:t> </a:t>
            </a:r>
            <a:r>
              <a:rPr lang="ru-RU" sz="2400" b="1" dirty="0" err="1"/>
              <a:t>Лангеншейдт</a:t>
            </a:r>
            <a:r>
              <a:rPr lang="ru-RU" sz="2400" dirty="0"/>
              <a:t> </a:t>
            </a: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3635896" y="3383044"/>
            <a:ext cx="1296144" cy="184666"/>
          </a:xfrm>
          <a:prstGeom prst="stripedRightArrow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376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6386">
        <p14:prism isInverted="1"/>
      </p:transition>
    </mc:Choice>
    <mc:Fallback xmlns="">
      <p:transition spd="slow" advTm="1638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4525963"/>
          </a:xfrm>
        </p:spPr>
        <p:txBody>
          <a:bodyPr/>
          <a:lstStyle/>
          <a:p>
            <a:r>
              <a:rPr lang="ru-RU" dirty="0"/>
              <a:t>После 1917 года модель «</a:t>
            </a:r>
            <a:r>
              <a:rPr lang="ru-RU" dirty="0" err="1"/>
              <a:t>консультацион-ного</a:t>
            </a:r>
            <a:r>
              <a:rPr lang="ru-RU" dirty="0"/>
              <a:t>»(заочного) обучения была разработана в России. В 1969 году был открыт первый университет дистанционного обучения – Открытый Университет Великобритании.  </a:t>
            </a:r>
          </a:p>
          <a:p>
            <a:endParaRPr lang="ru-RU" dirty="0"/>
          </a:p>
        </p:txBody>
      </p:sp>
      <p:pic>
        <p:nvPicPr>
          <p:cNvPr id="4" name="Picture 7" descr="main?cmd=file&amp;object=1044&amp;width=3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564903"/>
            <a:ext cx="300037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430808" y="5569250"/>
            <a:ext cx="59703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Герб Открытого университета </a:t>
            </a:r>
            <a:r>
              <a:rPr lang="ru-RU" b="1" dirty="0" smtClean="0"/>
              <a:t>Великобритании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51228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6386">
        <p14:prism isInverted="1"/>
      </p:transition>
    </mc:Choice>
    <mc:Fallback xmlns="">
      <p:transition spd="slow" advTm="1638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136904" cy="548680"/>
          </a:xfrm>
        </p:spPr>
        <p:txBody>
          <a:bodyPr/>
          <a:lstStyle/>
          <a:p>
            <a:r>
              <a:rPr lang="ru-RU" dirty="0" smtClean="0"/>
              <a:t>К образовательным технологиям относятся: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lnSpcReduction="10000"/>
          </a:bodyPr>
          <a:lstStyle/>
          <a:p>
            <a:pPr lvl="1"/>
            <a:r>
              <a:rPr lang="ru-RU" sz="2400" dirty="0"/>
              <a:t>мультимедиа-лекции и лабораторные практикумы;</a:t>
            </a:r>
          </a:p>
          <a:p>
            <a:pPr lvl="1"/>
            <a:r>
              <a:rPr lang="ru-RU" sz="2400" dirty="0"/>
              <a:t>электронные мультимедийные учебники;</a:t>
            </a:r>
          </a:p>
          <a:p>
            <a:pPr lvl="1"/>
            <a:r>
              <a:rPr lang="ru-RU" sz="2400" dirty="0"/>
              <a:t>компьютерные обучающие и тестирующие системы;</a:t>
            </a:r>
          </a:p>
          <a:p>
            <a:pPr lvl="1"/>
            <a:r>
              <a:rPr lang="ru-RU" sz="2400" dirty="0"/>
              <a:t>имитационные модели и компьютерные тренажеры;</a:t>
            </a:r>
          </a:p>
          <a:p>
            <a:pPr lvl="1"/>
            <a:r>
              <a:rPr lang="ru-RU" sz="2400" dirty="0"/>
              <a:t>консультации и тесты с использованием телекоммуникационных средств;</a:t>
            </a:r>
          </a:p>
          <a:p>
            <a:pPr lvl="1"/>
            <a:r>
              <a:rPr lang="ru-RU" sz="2400" dirty="0"/>
              <a:t>видеоконференции.</a:t>
            </a:r>
          </a:p>
          <a:p>
            <a:pPr lvl="1"/>
            <a:r>
              <a:rPr lang="ru-RU" sz="2400" dirty="0"/>
              <a:t>видео-лекции;</a:t>
            </a:r>
          </a:p>
          <a:p>
            <a:endParaRPr lang="ru-RU" dirty="0"/>
          </a:p>
        </p:txBody>
      </p:sp>
      <p:pic>
        <p:nvPicPr>
          <p:cNvPr id="4" name="Picture 5" descr="1326894255_vcentre_vi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1495" y="4814887"/>
            <a:ext cx="2782505" cy="2034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81967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6386">
        <p14:prism isInverted="1"/>
      </p:transition>
    </mc:Choice>
    <mc:Fallback xmlns="">
      <p:transition spd="slow" advTm="1638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Дистанционное обучение позволяет: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42925" indent="-180975" algn="just">
              <a:buFontTx/>
              <a:buChar char="•"/>
            </a:pPr>
            <a:r>
              <a:rPr lang="ru-RU" dirty="0"/>
              <a:t> снизить затраты на проведение обучения (не требуется затрат на аренду помещений, поездок к месту учебы, как учащихся, так и преподавателей и т. п.);</a:t>
            </a:r>
          </a:p>
          <a:p>
            <a:pPr marL="542925" indent="-180975" algn="just">
              <a:buFontTx/>
              <a:buChar char="•"/>
            </a:pPr>
            <a:r>
              <a:rPr lang="ru-RU" dirty="0"/>
              <a:t> проводить обучение большого количества человек;</a:t>
            </a:r>
          </a:p>
          <a:p>
            <a:pPr marL="542925" indent="-180975" algn="just">
              <a:buFontTx/>
              <a:buChar char="•"/>
            </a:pPr>
            <a:r>
              <a:rPr lang="ru-RU" dirty="0"/>
              <a:t> повысить качество обучения за счет применения современных средств, объемных электронных библиотек и т.д.</a:t>
            </a:r>
          </a:p>
          <a:p>
            <a:pPr marL="542925" indent="-180975" algn="just">
              <a:buFontTx/>
              <a:buChar char="•"/>
            </a:pPr>
            <a:r>
              <a:rPr lang="ru-RU" dirty="0"/>
              <a:t> создать единую образовательную среду (особенно актуально для корпоративного обучения).</a:t>
            </a:r>
          </a:p>
        </p:txBody>
      </p:sp>
    </p:spTree>
    <p:extLst>
      <p:ext uri="{BB962C8B-B14F-4D97-AF65-F5344CB8AC3E}">
        <p14:creationId xmlns:p14="http://schemas.microsoft.com/office/powerpoint/2010/main" val="2607249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6386">
        <p14:prism isInverted="1"/>
      </p:transition>
    </mc:Choice>
    <mc:Fallback xmlns="">
      <p:transition spd="slow" advTm="1638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485013" y="105273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7617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6386">
        <p14:prism isInverted="1"/>
      </p:transition>
    </mc:Choice>
    <mc:Fallback xmlns="">
      <p:transition spd="slow" advTm="1638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Кейс-технология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Учащийся получает необходимые материалы для курса. Связь поддерживается компьютером. Преподаватель-консультант ведет обучение с помощью телефона, почты и иных средств связи</a:t>
            </a:r>
          </a:p>
        </p:txBody>
      </p:sp>
      <p:pic>
        <p:nvPicPr>
          <p:cNvPr id="4" name="Picture 9" descr="83605057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7244" y="3285915"/>
            <a:ext cx="3590553" cy="340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0070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6386">
        <p14:prism isInverted="1"/>
      </p:transition>
    </mc:Choice>
    <mc:Fallback xmlns="">
      <p:transition spd="slow" advTm="1638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65</TotalTime>
  <Words>398</Words>
  <Application>Microsoft Office PowerPoint</Application>
  <PresentationFormat>Экран (4:3)</PresentationFormat>
  <Paragraphs>47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Исполнительная</vt:lpstr>
      <vt:lpstr>Дистанционные технологии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К образовательным технологиям относятся:</vt:lpstr>
      <vt:lpstr>Дистанционное обучение позволяет:</vt:lpstr>
      <vt:lpstr>Презентация PowerPoint</vt:lpstr>
      <vt:lpstr>Кейс-технология </vt:lpstr>
      <vt:lpstr>Телевизионно-спутниковая технология</vt:lpstr>
      <vt:lpstr>Интернет-обучение  (сетевая технология)</vt:lpstr>
      <vt:lpstr>Презентация PowerPoint</vt:lpstr>
      <vt:lpstr>Презентация PowerPoint</vt:lpstr>
      <vt:lpstr>Презентация PowerPoint</vt:lpstr>
      <vt:lpstr>Источники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Дистанционные технологии образования</dc:title>
  <dc:creator>ор</dc:creator>
  <cp:lastModifiedBy>ор</cp:lastModifiedBy>
  <cp:revision>8</cp:revision>
  <dcterms:created xsi:type="dcterms:W3CDTF">2014-09-24T17:50:26Z</dcterms:created>
  <dcterms:modified xsi:type="dcterms:W3CDTF">2014-09-30T17:43:22Z</dcterms:modified>
</cp:coreProperties>
</file>