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5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87" autoAdjust="0"/>
  </p:normalViewPr>
  <p:slideViewPr>
    <p:cSldViewPr snapToGrid="0">
      <p:cViewPr varScale="1">
        <p:scale>
          <a:sx n="76" d="100"/>
          <a:sy n="76" d="100"/>
        </p:scale>
        <p:origin x="126" y="9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3"/>
                <c:pt idx="0">
                  <c:v>Корпаративный сектор</c:v>
                </c:pt>
                <c:pt idx="1">
                  <c:v>Сектор государственных органов</c:v>
                </c:pt>
                <c:pt idx="2">
                  <c:v>Сектор IT профессионалов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30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7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42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625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15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1387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20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448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75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5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0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24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47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5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72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9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74D94-6E9B-4FD5-AF42-82A989DA691B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94A313-2303-41D3-9EAF-82B5CB23C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5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nyaz-school.ru/plyusy-i-minusy-distancionnogo-obucheniya/" TargetMode="External"/><Relationship Id="rId2" Type="http://schemas.openxmlformats.org/officeDocument/2006/relationships/hyperlink" Target="http://dtraining.web-3.ru/introduction/okandbadd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ic.unn.ru/~chep/html/raznelrn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СДО или </a:t>
            </a:r>
            <a:r>
              <a:rPr lang="en-US" dirty="0" smtClean="0"/>
              <a:t>LMS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Алексеева Ирина </a:t>
            </a:r>
            <a:br>
              <a:rPr lang="ru-RU" dirty="0" smtClean="0"/>
            </a:br>
            <a:r>
              <a:rPr lang="ru-RU" dirty="0" smtClean="0"/>
              <a:t>АВБ-12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424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57"/>
    </mc:Choice>
    <mc:Fallback>
      <p:transition spd="slow" advTm="295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351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46"/>
    </mc:Choice>
    <mc:Fallback>
      <p:transition spd="slow" advTm="224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Система дистанционного обучения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476" y="2133600"/>
            <a:ext cx="5848874" cy="3778250"/>
          </a:xfrm>
        </p:spPr>
      </p:pic>
    </p:spTree>
    <p:extLst>
      <p:ext uri="{BB962C8B-B14F-4D97-AF65-F5344CB8AC3E}">
        <p14:creationId xmlns:p14="http://schemas.microsoft.com/office/powerpoint/2010/main" val="2548581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15"/>
    </mc:Choice>
    <mc:Fallback>
      <p:transition spd="slow" advTm="1131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dirty="0">
                <a:solidFill>
                  <a:srgbClr val="252525"/>
                </a:solidFill>
                <a:latin typeface="Arial" panose="020B0604020202020204" pitchFamily="34" charset="0"/>
              </a:rPr>
              <a:t>Современное дистанционное обучение строится на использовании следующих основных элементов: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252525"/>
                </a:solidFill>
                <a:latin typeface="Arial" panose="020B0604020202020204" pitchFamily="34" charset="0"/>
              </a:rPr>
              <a:t>среды передачи информации (почта, телевидение, радио, информационные коммуникационные сети),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252525"/>
                </a:solidFill>
                <a:latin typeface="Arial" panose="020B0604020202020204" pitchFamily="34" charset="0"/>
              </a:rPr>
              <a:t>методов, зависимых от технической среды обмена информацией.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0" y="3891922"/>
            <a:ext cx="38100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28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45"/>
    </mc:Choice>
    <mc:Fallback>
      <p:transition spd="slow" advTm="1134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Формы организации дистанционных занятий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Веб-занятия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 smtClean="0"/>
              <a:t>Телеконференция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i="1" dirty="0" err="1" smtClean="0"/>
              <a:t>Телеприсутствие</a:t>
            </a:r>
            <a:endParaRPr lang="ru-RU" i="1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662" y="1549400"/>
            <a:ext cx="57816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78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97"/>
    </mc:Choice>
    <mc:Fallback>
      <p:transition spd="slow" advTm="1149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Сектора наибольшего спроса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746382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8665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608"/>
    </mc:Choice>
    <mc:Fallback>
      <p:transition spd="slow" advTm="860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систем ДО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2317" y="2231892"/>
            <a:ext cx="4230991" cy="774259"/>
          </a:xfrm>
          <a:prstGeom prst="rect">
            <a:avLst/>
          </a:prstGeom>
        </p:spPr>
      </p:pic>
      <p:grpSp>
        <p:nvGrpSpPr>
          <p:cNvPr id="9" name="Diagram 7"/>
          <p:cNvGrpSpPr>
            <a:grpSpLocks noChangeAspect="1"/>
          </p:cNvGrpSpPr>
          <p:nvPr/>
        </p:nvGrpSpPr>
        <p:grpSpPr bwMode="auto">
          <a:xfrm>
            <a:off x="7694612" y="1905000"/>
            <a:ext cx="3810000" cy="4475163"/>
            <a:chOff x="1658" y="836"/>
            <a:chExt cx="2400" cy="2592"/>
          </a:xfrm>
        </p:grpSpPr>
        <p:sp>
          <p:nvSpPr>
            <p:cNvPr id="10" name="_s1028"/>
            <p:cNvSpPr>
              <a:spLocks noChangeArrowheads="1"/>
            </p:cNvSpPr>
            <p:nvPr/>
          </p:nvSpPr>
          <p:spPr bwMode="auto">
            <a:xfrm flipV="1">
              <a:off x="2558" y="1093"/>
              <a:ext cx="600" cy="520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3B2C1"/>
            </a:solidFill>
            <a:ln w="4670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LCMS</a:t>
              </a:r>
              <a:endPara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DDDDDD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_s1029"/>
            <p:cNvSpPr>
              <a:spLocks noChangeArrowheads="1"/>
            </p:cNvSpPr>
            <p:nvPr/>
          </p:nvSpPr>
          <p:spPr bwMode="auto">
            <a:xfrm flipV="1">
              <a:off x="2258" y="1613"/>
              <a:ext cx="1200" cy="51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3B2C1"/>
            </a:solidFill>
            <a:ln w="4670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Learning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 Management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Systems</a:t>
              </a:r>
              <a:endPara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DDDDDD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" name="_s1030"/>
            <p:cNvSpPr>
              <a:spLocks noChangeArrowheads="1"/>
            </p:cNvSpPr>
            <p:nvPr/>
          </p:nvSpPr>
          <p:spPr bwMode="auto">
            <a:xfrm flipV="1">
              <a:off x="1958" y="2132"/>
              <a:ext cx="1800" cy="520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3B2C1"/>
            </a:solidFill>
            <a:ln w="4670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Learning Object Repositories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Или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DDDDDD"/>
                  </a:solidFill>
                  <a:effectLst/>
                  <a:latin typeface="Times New Roman" panose="02020603050405020304" pitchFamily="18" charset="0"/>
                </a:rPr>
                <a:t>Content Management Systems</a:t>
              </a:r>
              <a:endPara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DDDDDD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_s1031"/>
            <p:cNvSpPr>
              <a:spLocks noChangeArrowheads="1"/>
            </p:cNvSpPr>
            <p:nvPr/>
          </p:nvSpPr>
          <p:spPr bwMode="auto">
            <a:xfrm flipV="1">
              <a:off x="1658" y="2652"/>
              <a:ext cx="2400" cy="519"/>
            </a:xfrm>
            <a:custGeom>
              <a:avLst/>
              <a:gdLst>
                <a:gd name="G0" fmla="+- 2700 0 0"/>
                <a:gd name="G1" fmla="+- 21600 0 2700"/>
                <a:gd name="G2" fmla="*/ 2700 1 2"/>
                <a:gd name="G3" fmla="+- 21600 0 G2"/>
                <a:gd name="G4" fmla="+/ 2700 21600 2"/>
                <a:gd name="G5" fmla="+/ G1 0 2"/>
                <a:gd name="G6" fmla="*/ 21600 21600 2700"/>
                <a:gd name="G7" fmla="*/ G6 1 2"/>
                <a:gd name="G8" fmla="+- 21600 0 G7"/>
                <a:gd name="G9" fmla="*/ 21600 1 2"/>
                <a:gd name="G10" fmla="+- 2700 0 G9"/>
                <a:gd name="G11" fmla="?: G10 G8 0"/>
                <a:gd name="G12" fmla="?: G10 G7 21600"/>
                <a:gd name="T0" fmla="*/ 20250 w 21600"/>
                <a:gd name="T1" fmla="*/ 10800 h 21600"/>
                <a:gd name="T2" fmla="*/ 10800 w 21600"/>
                <a:gd name="T3" fmla="*/ 21600 h 21600"/>
                <a:gd name="T4" fmla="*/ 1350 w 21600"/>
                <a:gd name="T5" fmla="*/ 10800 h 21600"/>
                <a:gd name="T6" fmla="*/ 10800 w 21600"/>
                <a:gd name="T7" fmla="*/ 0 h 21600"/>
                <a:gd name="T8" fmla="*/ 3150 w 21600"/>
                <a:gd name="T9" fmla="*/ 3150 h 21600"/>
                <a:gd name="T10" fmla="*/ 18450 w 21600"/>
                <a:gd name="T11" fmla="*/ 184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3B2C1"/>
            </a:solidFill>
            <a:ln w="4670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Authoring Tools</a:t>
              </a:r>
              <a:endPara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189" y="2981193"/>
            <a:ext cx="3475021" cy="7742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1716" y="3924993"/>
            <a:ext cx="2865368" cy="7681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2925" y="4831645"/>
            <a:ext cx="3005588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66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64"/>
    </mc:Choice>
    <mc:Fallback>
      <p:transition spd="slow" advTm="906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1325" y="299578"/>
            <a:ext cx="8911687" cy="1280890"/>
          </a:xfrm>
        </p:spPr>
        <p:txBody>
          <a:bodyPr/>
          <a:lstStyle/>
          <a:p>
            <a:r>
              <a:rPr lang="ru-RU" dirty="0" smtClean="0"/>
              <a:t>Основные плюсы дистанционного обучения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9351" y="2044700"/>
            <a:ext cx="5467673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236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112"/>
    </mc:Choice>
    <mc:Fallback>
      <p:transition spd="slow" advTm="1011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минусы дистанционного образования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8686" y="2133600"/>
            <a:ext cx="5456453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95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53"/>
    </mc:Choice>
    <mc:Fallback>
      <p:transition spd="slow" advTm="1135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http://dtraining.web-3.ru/introduction/okandbaddo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>
                <a:hlinkClick r:id="rId3"/>
              </a:rPr>
              <a:t>http://inyaz-school.ru/plyusy-i-minusy-distancionnogo-obucheniya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>
                <a:hlinkClick r:id="rId4"/>
              </a:rPr>
              <a:t>http://www.uic.unn.ru/~</a:t>
            </a:r>
            <a:r>
              <a:rPr lang="en-US" dirty="0" smtClean="0">
                <a:hlinkClick r:id="rId4"/>
              </a:rPr>
              <a:t>chep/html/raznelrn.htm</a:t>
            </a:r>
            <a:endParaRPr lang="ru-RU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779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65"/>
    </mc:Choice>
    <mc:Fallback>
      <p:transition spd="slow" advTm="546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92</Words>
  <Application>Microsoft Office PowerPoint</Application>
  <PresentationFormat>Широкоэкранный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СДО или LMS</vt:lpstr>
      <vt:lpstr>Система дистанционного обучения</vt:lpstr>
      <vt:lpstr>Презентация PowerPoint</vt:lpstr>
      <vt:lpstr>Формы организации дистанционных занятий </vt:lpstr>
      <vt:lpstr>Сектора наибольшего спроса </vt:lpstr>
      <vt:lpstr>Классификация систем ДО</vt:lpstr>
      <vt:lpstr>Основные плюсы дистанционного обучения</vt:lpstr>
      <vt:lpstr>Основные минусы дистанционного образования</vt:lpstr>
      <vt:lpstr>Презентация PowerPoint</vt:lpstr>
      <vt:lpstr>Спасибо за внимание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СДО или LMS</dc:title>
  <dc:creator>Ирина</dc:creator>
  <cp:lastModifiedBy>Ирина</cp:lastModifiedBy>
  <cp:revision>9</cp:revision>
  <dcterms:created xsi:type="dcterms:W3CDTF">2014-09-27T14:42:39Z</dcterms:created>
  <dcterms:modified xsi:type="dcterms:W3CDTF">2014-09-30T17:41:00Z</dcterms:modified>
</cp:coreProperties>
</file>