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C67BE-51A0-4893-9220-16ED7FC67CA9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82177-751B-4C9E-86E9-A306925A1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35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884A-8D85-4E9B-AF00-988075EB4842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4B35-0930-41A1-BCD3-FC44E02A315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884A-8D85-4E9B-AF00-988075EB4842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4B35-0930-41A1-BCD3-FC44E02A31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884A-8D85-4E9B-AF00-988075EB4842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4B35-0930-41A1-BCD3-FC44E02A31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884A-8D85-4E9B-AF00-988075EB4842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4B35-0930-41A1-BCD3-FC44E02A31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884A-8D85-4E9B-AF00-988075EB4842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4B35-0930-41A1-BCD3-FC44E02A315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884A-8D85-4E9B-AF00-988075EB4842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4B35-0930-41A1-BCD3-FC44E02A31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884A-8D85-4E9B-AF00-988075EB4842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4B35-0930-41A1-BCD3-FC44E02A3155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884A-8D85-4E9B-AF00-988075EB4842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4B35-0930-41A1-BCD3-FC44E02A31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884A-8D85-4E9B-AF00-988075EB4842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4B35-0930-41A1-BCD3-FC44E02A31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884A-8D85-4E9B-AF00-988075EB4842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4B35-0930-41A1-BCD3-FC44E02A315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884A-8D85-4E9B-AF00-988075EB4842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4B35-0930-41A1-BCD3-FC44E02A31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3F8884A-8D85-4E9B-AF00-988075EB4842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03E4B35-0930-41A1-BCD3-FC44E02A315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" TargetMode="External"/><Relationship Id="rId2" Type="http://schemas.openxmlformats.org/officeDocument/2006/relationships/hyperlink" Target="https://ru.wikipedia.org/wiki/YouTube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YOUTUBE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b="1" i="1" dirty="0" smtClean="0"/>
              <a:t>Подготовила: Светлана Бокова;</a:t>
            </a:r>
          </a:p>
          <a:p>
            <a:pPr algn="ctr"/>
            <a:r>
              <a:rPr lang="ru-RU" b="1" i="1" dirty="0" smtClean="0"/>
              <a:t>Группа: АВБ-113</a:t>
            </a:r>
          </a:p>
          <a:p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126693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63"/>
    </mc:Choice>
    <mc:Fallback>
      <p:transition spd="slow" advTm="1066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122368" cy="16002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Применение </a:t>
            </a:r>
            <a:r>
              <a:rPr lang="en-US" sz="4400" dirty="0" smtClean="0"/>
              <a:t>YouTube </a:t>
            </a:r>
            <a:r>
              <a:rPr lang="ru-RU" sz="4400" dirty="0" smtClean="0"/>
              <a:t>в образовании</a:t>
            </a:r>
            <a:endParaRPr lang="ru-RU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92696"/>
            <a:ext cx="3657600" cy="381642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620688"/>
            <a:ext cx="3672408" cy="4032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err="1" smtClean="0"/>
              <a:t>YouTube</a:t>
            </a:r>
            <a:r>
              <a:rPr lang="ru-RU" sz="1800" dirty="0" smtClean="0"/>
              <a:t>  - это бесплатный </a:t>
            </a:r>
            <a:r>
              <a:rPr lang="ru-RU" sz="1800" dirty="0" err="1" smtClean="0"/>
              <a:t>видеохостинг</a:t>
            </a:r>
            <a:r>
              <a:rPr lang="ru-RU" sz="1800" dirty="0" smtClean="0"/>
              <a:t>, который прост и удобен. Использование </a:t>
            </a:r>
            <a:r>
              <a:rPr lang="ru-RU" sz="1800" dirty="0"/>
              <a:t>различных </a:t>
            </a:r>
            <a:r>
              <a:rPr lang="ru-RU" sz="1800" dirty="0" smtClean="0"/>
              <a:t>каналов </a:t>
            </a:r>
            <a:r>
              <a:rPr lang="ru-RU" sz="1800" dirty="0"/>
              <a:t>поступления информации </a:t>
            </a:r>
            <a:r>
              <a:rPr lang="ru-RU" sz="1800" dirty="0" smtClean="0"/>
              <a:t>способствует </a:t>
            </a:r>
            <a:r>
              <a:rPr lang="ru-RU" sz="1800" dirty="0"/>
              <a:t>формированию навыков и развитию умений восприятия речи на слух и стимулирует устно-речевое </a:t>
            </a:r>
            <a:r>
              <a:rPr lang="ru-RU" sz="1800" dirty="0" smtClean="0"/>
              <a:t>общение</a:t>
            </a:r>
            <a:r>
              <a:rPr lang="ru-RU" sz="1800" dirty="0"/>
              <a:t>. </a:t>
            </a:r>
            <a:r>
              <a:rPr lang="ru-RU" sz="1800" dirty="0" smtClean="0"/>
              <a:t>Аудиовизуальная </a:t>
            </a:r>
            <a:r>
              <a:rPr lang="ru-RU" sz="1800" dirty="0"/>
              <a:t>форма — это эффективная форма учебной деятельности, так как зрительная опора </a:t>
            </a:r>
            <a:r>
              <a:rPr lang="ru-RU" sz="1800" dirty="0" smtClean="0"/>
              <a:t>звучащего </a:t>
            </a:r>
            <a:r>
              <a:rPr lang="ru-RU" sz="1800" dirty="0"/>
              <a:t>с экрана иноязычного звукового ряда помогает более полному и точному </a:t>
            </a:r>
            <a:r>
              <a:rPr lang="ru-RU" sz="1800" dirty="0" smtClean="0"/>
              <a:t>пониманию </a:t>
            </a:r>
            <a:r>
              <a:rPr lang="ru-RU" sz="1800" dirty="0"/>
              <a:t>его смысла. </a:t>
            </a:r>
          </a:p>
        </p:txBody>
      </p:sp>
    </p:spTree>
    <p:extLst>
      <p:ext uri="{BB962C8B-B14F-4D97-AF65-F5344CB8AC3E}">
        <p14:creationId xmlns:p14="http://schemas.microsoft.com/office/powerpoint/2010/main" val="659729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972"/>
    </mc:Choice>
    <mc:Fallback>
      <p:transition spd="slow" advTm="3097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Применение </a:t>
            </a:r>
            <a: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YouTube </a:t>
            </a:r>
            <a:r>
              <a:rPr lang="ru-RU" sz="4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в образовании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6712"/>
            <a:ext cx="3657600" cy="338437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err="1"/>
              <a:t>YouTube</a:t>
            </a:r>
            <a:r>
              <a:rPr lang="ru-RU" dirty="0"/>
              <a:t> содержит огромное количество видеоматериалов разной методической и содержательной направленности — короткие </a:t>
            </a:r>
            <a:r>
              <a:rPr lang="ru-RU" dirty="0" err="1"/>
              <a:t>видеоуроки</a:t>
            </a:r>
            <a:r>
              <a:rPr lang="ru-RU" dirty="0"/>
              <a:t> лучших преподавателей со всего мира, полные курсы ведущих университетов мира, профессиональные материалы для самосовершенствования, подготовленные членами научного сообщества, а также видео от ученых с мировым именем, которые, по выражению самих создателей </a:t>
            </a:r>
            <a:r>
              <a:rPr lang="ru-RU" dirty="0" smtClean="0"/>
              <a:t>ресур</a:t>
            </a:r>
            <a:r>
              <a:rPr lang="ru-RU" dirty="0"/>
              <a:t>с</a:t>
            </a:r>
            <a:r>
              <a:rPr lang="ru-RU" dirty="0" smtClean="0"/>
              <a:t>а</a:t>
            </a:r>
            <a:r>
              <a:rPr lang="ru-RU" dirty="0"/>
              <a:t>, вдохновят вас на свершение новых открытий. </a:t>
            </a:r>
          </a:p>
        </p:txBody>
      </p:sp>
    </p:spTree>
    <p:extLst>
      <p:ext uri="{BB962C8B-B14F-4D97-AF65-F5344CB8AC3E}">
        <p14:creationId xmlns:p14="http://schemas.microsoft.com/office/powerpoint/2010/main" val="273006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939"/>
    </mc:Choice>
    <mc:Fallback>
      <p:transition spd="slow" advTm="2593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Преимущества </a:t>
            </a:r>
            <a:r>
              <a:rPr lang="en-US" dirty="0" smtClean="0"/>
              <a:t>YouTube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43338"/>
            <a:ext cx="3657600" cy="309966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- Профессиональный </a:t>
            </a:r>
            <a:r>
              <a:rPr lang="ru-RU" dirty="0" err="1">
                <a:solidFill>
                  <a:srgbClr val="000000"/>
                </a:solidFill>
              </a:rPr>
              <a:t>видеоконтент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в </a:t>
            </a:r>
            <a:r>
              <a:rPr lang="ru-RU" dirty="0">
                <a:solidFill>
                  <a:srgbClr val="000000"/>
                </a:solidFill>
              </a:rPr>
              <a:t>одном месте со всего света</a:t>
            </a:r>
            <a:r>
              <a:rPr lang="ru-RU" dirty="0" smtClean="0">
                <a:solidFill>
                  <a:srgbClr val="000000"/>
                </a:solidFill>
              </a:rPr>
              <a:t>. </a:t>
            </a:r>
            <a:endParaRPr lang="ru-RU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- Отсутствие </a:t>
            </a:r>
            <a:r>
              <a:rPr lang="ru-RU" dirty="0">
                <a:solidFill>
                  <a:srgbClr val="000000"/>
                </a:solidFill>
              </a:rPr>
              <a:t>количественных ограничений на заливку видео.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- Ненавязчивый </a:t>
            </a:r>
            <a:r>
              <a:rPr lang="ru-RU" dirty="0">
                <a:solidFill>
                  <a:srgbClr val="000000"/>
                </a:solidFill>
              </a:rPr>
              <a:t>дизайн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- Доступ к широчайшей аудитории.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ru-RU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- HD-качество</a:t>
            </a:r>
            <a:r>
              <a:rPr lang="en-US" dirty="0">
                <a:solidFill>
                  <a:srgbClr val="000000"/>
                </a:solidFill>
              </a:rPr>
              <a:t>.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 - Довольно </a:t>
            </a:r>
            <a:r>
              <a:rPr lang="ru-RU" dirty="0">
                <a:solidFill>
                  <a:srgbClr val="000000"/>
                </a:solidFill>
              </a:rPr>
              <a:t>простой в использовании онлайн </a:t>
            </a:r>
            <a:r>
              <a:rPr lang="ru-RU" dirty="0" err="1">
                <a:solidFill>
                  <a:srgbClr val="000000"/>
                </a:solidFill>
              </a:rPr>
              <a:t>видеоредактор</a:t>
            </a:r>
            <a:r>
              <a:rPr lang="ru-RU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333333"/>
                </a:solidFill>
              </a:rPr>
              <a:t>- </a:t>
            </a:r>
            <a:r>
              <a:rPr lang="ru-RU" dirty="0" smtClean="0">
                <a:solidFill>
                  <a:srgbClr val="333333"/>
                </a:solidFill>
              </a:rPr>
              <a:t>Широкий </a:t>
            </a:r>
            <a:r>
              <a:rPr lang="ru-RU" dirty="0">
                <a:solidFill>
                  <a:srgbClr val="333333"/>
                </a:solidFill>
              </a:rPr>
              <a:t>выбор </a:t>
            </a:r>
            <a:r>
              <a:rPr lang="ru-RU" dirty="0" smtClean="0">
                <a:solidFill>
                  <a:srgbClr val="333333"/>
                </a:solidFill>
              </a:rPr>
              <a:t>роликов</a:t>
            </a:r>
            <a:r>
              <a:rPr lang="en-US" dirty="0">
                <a:solidFill>
                  <a:srgbClr val="333333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21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519"/>
    </mc:Choice>
    <mc:Fallback>
      <p:transition spd="slow" advTm="2051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Недостатки </a:t>
            </a:r>
            <a:r>
              <a:rPr lang="en-US" dirty="0" smtClean="0"/>
              <a:t>YouTube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52095"/>
            <a:ext cx="3657600" cy="368214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ru-RU" sz="2000" dirty="0">
                <a:solidFill>
                  <a:srgbClr val="333333"/>
                </a:solidFill>
              </a:rPr>
              <a:t>Нет </a:t>
            </a:r>
            <a:r>
              <a:rPr lang="ru-RU" sz="2000" dirty="0" smtClean="0">
                <a:solidFill>
                  <a:srgbClr val="333333"/>
                </a:solidFill>
              </a:rPr>
              <a:t>цензуры.</a:t>
            </a:r>
            <a:endParaRPr lang="en-US" sz="2000" dirty="0" smtClean="0">
              <a:solidFill>
                <a:srgbClr val="333333"/>
              </a:solidFill>
            </a:endParaRPr>
          </a:p>
          <a:p>
            <a:pPr>
              <a:buFont typeface="Arial"/>
              <a:buChar char="•"/>
            </a:pPr>
            <a:r>
              <a:rPr lang="ru-RU" sz="2000" dirty="0">
                <a:solidFill>
                  <a:srgbClr val="333333"/>
                </a:solidFill>
              </a:rPr>
              <a:t>Н</a:t>
            </a:r>
            <a:r>
              <a:rPr lang="ru-RU" sz="2000" dirty="0" smtClean="0"/>
              <a:t>а </a:t>
            </a:r>
            <a:r>
              <a:rPr lang="ru-RU" sz="2000" dirty="0"/>
              <a:t>сервис </a:t>
            </a:r>
            <a:r>
              <a:rPr lang="ru-RU" sz="2000" dirty="0" smtClean="0"/>
              <a:t>закачивается </a:t>
            </a:r>
            <a:r>
              <a:rPr lang="ru-RU" sz="2000" dirty="0"/>
              <a:t>огромное количество видео, защищенного </a:t>
            </a:r>
            <a:r>
              <a:rPr lang="ru-RU" sz="2000" dirty="0" smtClean="0"/>
              <a:t>авторским правом, </a:t>
            </a:r>
            <a:r>
              <a:rPr lang="ru-RU" sz="2000" dirty="0"/>
              <a:t>без разрешения </a:t>
            </a:r>
            <a:r>
              <a:rPr lang="ru-RU" sz="2000" dirty="0" smtClean="0"/>
              <a:t>правообладателя.</a:t>
            </a:r>
          </a:p>
          <a:p>
            <a:pPr>
              <a:buFont typeface="Arial"/>
              <a:buChar char="•"/>
            </a:pPr>
            <a:r>
              <a:rPr lang="ru-RU" sz="2000" dirty="0" smtClean="0"/>
              <a:t>Большое количество рекламы.</a:t>
            </a:r>
          </a:p>
          <a:p>
            <a:pPr>
              <a:buFont typeface="Arial"/>
              <a:buChar char="•"/>
            </a:pPr>
            <a:r>
              <a:rPr lang="ru-RU" sz="2000" dirty="0">
                <a:solidFill>
                  <a:srgbClr val="000000"/>
                </a:solidFill>
              </a:rPr>
              <a:t>Ограничение длительности видео до 15 минут. </a:t>
            </a:r>
            <a:r>
              <a:rPr lang="ru-RU" sz="2000" dirty="0" smtClean="0">
                <a:solidFill>
                  <a:srgbClr val="000000"/>
                </a:solidFill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25822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08"/>
    </mc:Choice>
    <mc:Fallback>
      <p:transition spd="slow" advTm="1550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5400" dirty="0" smtClean="0"/>
              <a:t>Источники</a:t>
            </a:r>
            <a:endParaRPr lang="ru-RU" sz="54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ru.wikipedia.org/wiki/YouTube</a:t>
            </a:r>
            <a:endParaRPr lang="ru-RU" dirty="0" smtClean="0"/>
          </a:p>
          <a:p>
            <a:pPr algn="ctr"/>
            <a:r>
              <a:rPr lang="en-US" dirty="0">
                <a:hlinkClick r:id="rId3"/>
              </a:rPr>
              <a:t>http://www.youtube.com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846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71"/>
    </mc:Choice>
    <mc:Fallback>
      <p:transition spd="slow" advTm="767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140968"/>
            <a:ext cx="7543800" cy="2316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62000" y="5661248"/>
            <a:ext cx="6906344" cy="5375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60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57"/>
    </mc:Choice>
    <mc:Fallback>
      <p:transition spd="slow" advTm="795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</a:t>
            </a:r>
            <a:r>
              <a:rPr lang="en-US" dirty="0" smtClean="0"/>
              <a:t>YouTube</a:t>
            </a:r>
            <a:r>
              <a:rPr lang="ru-RU" dirty="0" smtClean="0"/>
              <a:t> ?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3600400" cy="3096343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252525"/>
                </a:solidFill>
              </a:rPr>
              <a:t>YouTube</a:t>
            </a:r>
            <a:r>
              <a:rPr lang="ru-RU" b="1" dirty="0" smtClean="0">
                <a:solidFill>
                  <a:srgbClr val="252525"/>
                </a:solidFill>
              </a:rPr>
              <a:t> </a:t>
            </a:r>
            <a:r>
              <a:rPr lang="ru-RU" dirty="0" smtClean="0">
                <a:solidFill>
                  <a:srgbClr val="252525"/>
                </a:solidFill>
              </a:rPr>
              <a:t>—</a:t>
            </a:r>
            <a:r>
              <a:rPr lang="ru-RU" dirty="0">
                <a:solidFill>
                  <a:srgbClr val="252525"/>
                </a:solidFill>
              </a:rPr>
              <a:t> </a:t>
            </a:r>
            <a:r>
              <a:rPr lang="ru-RU" dirty="0" smtClean="0">
                <a:solidFill>
                  <a:srgbClr val="252525"/>
                </a:solidFill>
              </a:rPr>
              <a:t>интернет-сервис</a:t>
            </a:r>
            <a:r>
              <a:rPr lang="ru-RU" dirty="0">
                <a:solidFill>
                  <a:srgbClr val="252525"/>
                </a:solidFill>
              </a:rPr>
              <a:t>, предоставляющий услуги </a:t>
            </a:r>
            <a:r>
              <a:rPr lang="ru-RU" dirty="0" err="1" smtClean="0">
                <a:solidFill>
                  <a:srgbClr val="252525"/>
                </a:solidFill>
              </a:rPr>
              <a:t>видеохостинга</a:t>
            </a:r>
            <a:r>
              <a:rPr lang="ru-RU" dirty="0" smtClean="0">
                <a:solidFill>
                  <a:srgbClr val="252525"/>
                </a:solidFill>
              </a:rPr>
              <a:t>. </a:t>
            </a:r>
            <a:r>
              <a:rPr lang="ru-RU" dirty="0">
                <a:solidFill>
                  <a:srgbClr val="252525"/>
                </a:solidFill>
              </a:rPr>
              <a:t>Пользователи могут добавлять, просматривать, комментировать и делиться с друзьями теми или иными видеозаписями.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490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00"/>
    </mc:Choice>
    <mc:Fallback>
      <p:transition spd="slow" advTm="211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компании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48680"/>
            <a:ext cx="3657600" cy="3672408"/>
          </a:xfrm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252525"/>
                </a:solidFill>
              </a:rPr>
              <a:t>Компания </a:t>
            </a:r>
            <a:r>
              <a:rPr lang="ru-RU" dirty="0">
                <a:solidFill>
                  <a:srgbClr val="252525"/>
                </a:solidFill>
              </a:rPr>
              <a:t>была основана в феврале </a:t>
            </a:r>
            <a:r>
              <a:rPr lang="ru-RU" dirty="0" smtClean="0">
                <a:solidFill>
                  <a:srgbClr val="252525"/>
                </a:solidFill>
              </a:rPr>
              <a:t>2005 года </a:t>
            </a:r>
            <a:r>
              <a:rPr lang="ru-RU" dirty="0">
                <a:solidFill>
                  <a:srgbClr val="252525"/>
                </a:solidFill>
              </a:rPr>
              <a:t>тремя бывшими </a:t>
            </a:r>
            <a:r>
              <a:rPr lang="ru-RU" dirty="0" smtClean="0">
                <a:solidFill>
                  <a:srgbClr val="252525"/>
                </a:solidFill>
              </a:rPr>
              <a:t>работниками</a:t>
            </a:r>
            <a:r>
              <a:rPr lang="en-US" dirty="0">
                <a:solidFill>
                  <a:srgbClr val="252525"/>
                </a:solidFill>
              </a:rPr>
              <a:t> </a:t>
            </a:r>
            <a:r>
              <a:rPr lang="en-US" dirty="0" smtClean="0">
                <a:solidFill>
                  <a:srgbClr val="252525"/>
                </a:solidFill>
              </a:rPr>
              <a:t>PayPal</a:t>
            </a:r>
            <a:r>
              <a:rPr lang="ru-RU" dirty="0">
                <a:solidFill>
                  <a:srgbClr val="252525"/>
                </a:solidFill>
              </a:rPr>
              <a:t>  </a:t>
            </a:r>
            <a:r>
              <a:rPr lang="ru-RU" dirty="0" smtClean="0">
                <a:solidFill>
                  <a:srgbClr val="252525"/>
                </a:solidFill>
              </a:rPr>
              <a:t>в</a:t>
            </a:r>
            <a:r>
              <a:rPr lang="en-US" dirty="0" smtClean="0">
                <a:solidFill>
                  <a:srgbClr val="252525"/>
                </a:solidFill>
              </a:rPr>
              <a:t> </a:t>
            </a:r>
            <a:r>
              <a:rPr lang="ru-RU" dirty="0" smtClean="0">
                <a:solidFill>
                  <a:srgbClr val="252525"/>
                </a:solidFill>
              </a:rPr>
              <a:t>Калифорнии. </a:t>
            </a:r>
            <a:r>
              <a:rPr lang="ru-RU" dirty="0">
                <a:solidFill>
                  <a:srgbClr val="252525"/>
                </a:solidFill>
              </a:rPr>
              <a:t>В ноябре </a:t>
            </a:r>
            <a:r>
              <a:rPr lang="ru-RU" dirty="0" smtClean="0">
                <a:solidFill>
                  <a:srgbClr val="252525"/>
                </a:solidFill>
              </a:rPr>
              <a:t>2006 года была завершена покупка </a:t>
            </a:r>
            <a:r>
              <a:rPr lang="ru-RU" dirty="0">
                <a:solidFill>
                  <a:srgbClr val="252525"/>
                </a:solidFill>
              </a:rPr>
              <a:t> </a:t>
            </a:r>
            <a:r>
              <a:rPr lang="en-US" dirty="0" smtClean="0">
                <a:solidFill>
                  <a:srgbClr val="252525"/>
                </a:solidFill>
              </a:rPr>
              <a:t>YouTube </a:t>
            </a:r>
            <a:r>
              <a:rPr lang="ru-RU" dirty="0" smtClean="0">
                <a:solidFill>
                  <a:srgbClr val="252525"/>
                </a:solidFill>
              </a:rPr>
              <a:t> </a:t>
            </a:r>
            <a:r>
              <a:rPr lang="ru-RU" dirty="0">
                <a:solidFill>
                  <a:srgbClr val="252525"/>
                </a:solidFill>
              </a:rPr>
              <a:t>компанией </a:t>
            </a:r>
            <a:r>
              <a:rPr lang="en-US" dirty="0" smtClean="0">
                <a:solidFill>
                  <a:srgbClr val="252525"/>
                </a:solidFill>
              </a:rPr>
              <a:t>Google.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866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550"/>
    </mc:Choice>
    <mc:Fallback>
      <p:transition spd="slow" advTm="2055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Особенности </a:t>
            </a:r>
            <a:r>
              <a:rPr lang="en-US" dirty="0" smtClean="0"/>
              <a:t>YouTube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3657600" cy="3657600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252525"/>
                </a:solidFill>
              </a:rPr>
              <a:t>На сайте YouTube.com: пользователи могут загружать видео в нескольких распространенных форматах, в том </a:t>
            </a:r>
            <a:r>
              <a:rPr lang="ru-RU" dirty="0" smtClean="0">
                <a:solidFill>
                  <a:srgbClr val="252525"/>
                </a:solidFill>
              </a:rPr>
              <a:t>числе</a:t>
            </a:r>
            <a:r>
              <a:rPr lang="en-US" dirty="0" smtClean="0">
                <a:solidFill>
                  <a:srgbClr val="252525"/>
                </a:solidFill>
              </a:rPr>
              <a:t> </a:t>
            </a:r>
            <a:r>
              <a:rPr lang="en-US" dirty="0">
                <a:solidFill>
                  <a:srgbClr val="252525"/>
                </a:solidFill>
              </a:rPr>
              <a:t>.</a:t>
            </a:r>
            <a:r>
              <a:rPr lang="en-US" dirty="0" smtClean="0">
                <a:solidFill>
                  <a:srgbClr val="252525"/>
                </a:solidFill>
              </a:rPr>
              <a:t>mpeg</a:t>
            </a:r>
            <a:r>
              <a:rPr lang="ru-RU" dirty="0" smtClean="0">
                <a:solidFill>
                  <a:srgbClr val="0B0080"/>
                </a:solidFill>
              </a:rPr>
              <a:t> </a:t>
            </a:r>
            <a:r>
              <a:rPr lang="ru-RU" dirty="0">
                <a:solidFill>
                  <a:srgbClr val="252525"/>
                </a:solidFill>
              </a:rPr>
              <a:t> </a:t>
            </a:r>
            <a:r>
              <a:rPr lang="ru-RU" dirty="0" smtClean="0">
                <a:solidFill>
                  <a:srgbClr val="252525"/>
                </a:solidFill>
              </a:rPr>
              <a:t>и</a:t>
            </a:r>
            <a:r>
              <a:rPr lang="en-US" dirty="0" smtClean="0">
                <a:solidFill>
                  <a:srgbClr val="252525"/>
                </a:solidFill>
              </a:rPr>
              <a:t> .</a:t>
            </a:r>
            <a:r>
              <a:rPr lang="en-US" dirty="0" err="1" smtClean="0">
                <a:solidFill>
                  <a:srgbClr val="252525"/>
                </a:solidFill>
              </a:rPr>
              <a:t>avi</a:t>
            </a:r>
            <a:r>
              <a:rPr lang="ru-RU" dirty="0" smtClean="0">
                <a:solidFill>
                  <a:srgbClr val="252525"/>
                </a:solidFill>
              </a:rPr>
              <a:t>. </a:t>
            </a:r>
            <a:r>
              <a:rPr lang="en-US" dirty="0" smtClean="0">
                <a:solidFill>
                  <a:srgbClr val="252525"/>
                </a:solidFill>
              </a:rPr>
              <a:t>YouTube </a:t>
            </a:r>
            <a:r>
              <a:rPr lang="ru-RU" dirty="0" smtClean="0">
                <a:solidFill>
                  <a:srgbClr val="252525"/>
                </a:solidFill>
              </a:rPr>
              <a:t>автоматически </a:t>
            </a:r>
            <a:r>
              <a:rPr lang="ru-RU" dirty="0">
                <a:solidFill>
                  <a:srgbClr val="252525"/>
                </a:solidFill>
              </a:rPr>
              <a:t>конвертирует их </a:t>
            </a:r>
            <a:r>
              <a:rPr lang="ru-RU" dirty="0" smtClean="0">
                <a:solidFill>
                  <a:srgbClr val="252525"/>
                </a:solidFill>
              </a:rPr>
              <a:t>во </a:t>
            </a:r>
            <a:r>
              <a:rPr lang="en-US" dirty="0" smtClean="0">
                <a:solidFill>
                  <a:srgbClr val="252525"/>
                </a:solidFill>
              </a:rPr>
              <a:t>Flash Video (.mp4)</a:t>
            </a:r>
            <a:r>
              <a:rPr lang="ru-RU" dirty="0" smtClean="0">
                <a:solidFill>
                  <a:srgbClr val="252525"/>
                </a:solidFill>
              </a:rPr>
              <a:t> </a:t>
            </a:r>
            <a:r>
              <a:rPr lang="ru-RU" dirty="0">
                <a:solidFill>
                  <a:srgbClr val="252525"/>
                </a:solidFill>
              </a:rPr>
              <a:t>с </a:t>
            </a:r>
            <a:r>
              <a:rPr lang="ru-RU" dirty="0" smtClean="0">
                <a:solidFill>
                  <a:srgbClr val="252525"/>
                </a:solidFill>
              </a:rPr>
              <a:t>использование</a:t>
            </a:r>
            <a:r>
              <a:rPr lang="ru-RU" dirty="0">
                <a:solidFill>
                  <a:srgbClr val="252525"/>
                </a:solidFill>
              </a:rPr>
              <a:t>м</a:t>
            </a:r>
            <a:r>
              <a:rPr lang="ru-RU" dirty="0" smtClean="0">
                <a:solidFill>
                  <a:srgbClr val="252525"/>
                </a:solidFill>
              </a:rPr>
              <a:t> патентованного </a:t>
            </a:r>
            <a:r>
              <a:rPr lang="ru-RU" dirty="0">
                <a:solidFill>
                  <a:srgbClr val="252525"/>
                </a:solidFill>
              </a:rPr>
              <a:t>кодека </a:t>
            </a:r>
            <a:r>
              <a:rPr lang="en-US" dirty="0" smtClean="0">
                <a:solidFill>
                  <a:srgbClr val="252525"/>
                </a:solidFill>
              </a:rPr>
              <a:t>H.264</a:t>
            </a:r>
            <a:r>
              <a:rPr lang="ru-RU" dirty="0" smtClean="0">
                <a:solidFill>
                  <a:srgbClr val="252525"/>
                </a:solidFill>
              </a:rPr>
              <a:t>, </a:t>
            </a:r>
            <a:r>
              <a:rPr lang="ru-RU" dirty="0">
                <a:solidFill>
                  <a:srgbClr val="252525"/>
                </a:solidFill>
              </a:rPr>
              <a:t>а также кодеков для формата </a:t>
            </a:r>
            <a:r>
              <a:rPr lang="en-US" dirty="0" err="1" smtClean="0">
                <a:solidFill>
                  <a:srgbClr val="252525"/>
                </a:solidFill>
              </a:rPr>
              <a:t>WebM</a:t>
            </a:r>
            <a:r>
              <a:rPr lang="ru-RU" dirty="0" smtClean="0">
                <a:solidFill>
                  <a:srgbClr val="252525"/>
                </a:solidFill>
              </a:rPr>
              <a:t>, </a:t>
            </a:r>
            <a:r>
              <a:rPr lang="ru-RU" dirty="0">
                <a:solidFill>
                  <a:srgbClr val="252525"/>
                </a:solidFill>
              </a:rPr>
              <a:t>и делает их доступными для просмотра в </a:t>
            </a:r>
            <a:r>
              <a:rPr lang="ru-RU" dirty="0" smtClean="0">
                <a:solidFill>
                  <a:srgbClr val="252525"/>
                </a:solidFill>
              </a:rPr>
              <a:t>онлайн.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811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791"/>
    </mc:Choice>
    <mc:Fallback>
      <p:transition spd="slow" advTm="2079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Особенности </a:t>
            </a:r>
            <a:r>
              <a:rPr lang="en-US" dirty="0" smtClean="0"/>
              <a:t>YouTube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24744"/>
            <a:ext cx="3657600" cy="273630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 smtClean="0">
              <a:solidFill>
                <a:srgbClr val="252525"/>
              </a:solidFill>
              <a:latin typeface="Arial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252525"/>
                </a:solidFill>
              </a:rPr>
              <a:t>За </a:t>
            </a:r>
            <a:r>
              <a:rPr lang="ru-RU" dirty="0">
                <a:solidFill>
                  <a:srgbClr val="252525"/>
                </a:solidFill>
              </a:rPr>
              <a:t>пределами YouTube.com: каждое видео сопровождает ряд специальных сайтов, которые могут загружать видео </a:t>
            </a:r>
            <a:r>
              <a:rPr lang="ru-RU" dirty="0" smtClean="0">
                <a:solidFill>
                  <a:srgbClr val="252525"/>
                </a:solidFill>
              </a:rPr>
              <a:t>с </a:t>
            </a:r>
            <a:r>
              <a:rPr lang="en-US" dirty="0" smtClean="0">
                <a:solidFill>
                  <a:srgbClr val="252525"/>
                </a:solidFill>
              </a:rPr>
              <a:t>YouTube</a:t>
            </a:r>
            <a:r>
              <a:rPr lang="ru-RU" dirty="0" smtClean="0">
                <a:solidFill>
                  <a:srgbClr val="252525"/>
                </a:solidFill>
              </a:rPr>
              <a:t>. </a:t>
            </a:r>
            <a:r>
              <a:rPr lang="ru-RU" dirty="0">
                <a:solidFill>
                  <a:srgbClr val="252525"/>
                </a:solidFill>
              </a:rPr>
              <a:t>C января 2009 года </a:t>
            </a:r>
            <a:r>
              <a:rPr lang="ru-RU" dirty="0" smtClean="0">
                <a:solidFill>
                  <a:srgbClr val="252525"/>
                </a:solidFill>
              </a:rPr>
              <a:t>Y</a:t>
            </a:r>
            <a:r>
              <a:rPr lang="en-US" dirty="0" err="1" smtClean="0">
                <a:solidFill>
                  <a:srgbClr val="252525"/>
                </a:solidFill>
              </a:rPr>
              <a:t>ouTube</a:t>
            </a:r>
            <a:r>
              <a:rPr lang="ru-RU" dirty="0" smtClean="0">
                <a:solidFill>
                  <a:srgbClr val="252525"/>
                </a:solidFill>
              </a:rPr>
              <a:t> </a:t>
            </a:r>
            <a:r>
              <a:rPr lang="ru-RU" dirty="0">
                <a:solidFill>
                  <a:srgbClr val="252525"/>
                </a:solidFill>
              </a:rPr>
              <a:t>предоставляет возможность скачивать некоторые видеоролики напрямую с </a:t>
            </a:r>
            <a:r>
              <a:rPr lang="ru-RU" dirty="0" smtClean="0">
                <a:solidFill>
                  <a:srgbClr val="252525"/>
                </a:solidFill>
              </a:rPr>
              <a:t>сайта.</a:t>
            </a:r>
            <a:endParaRPr lang="ru-RU" dirty="0">
              <a:solidFill>
                <a:srgbClr val="252525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283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444"/>
    </mc:Choice>
    <mc:Fallback>
      <p:transition spd="slow" advTm="2044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/>
              <a:t>Возможности </a:t>
            </a:r>
            <a:r>
              <a:rPr lang="en-US" sz="4800" dirty="0" smtClean="0"/>
              <a:t>YouTube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3672408" cy="302433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252525"/>
                </a:solidFill>
              </a:rPr>
              <a:t>Пользователи могут оставлять свои комментарии, оценивать чужие комментарии, добавлять аннотации и титры к видео, а также выставлять рейтинг просмотренным видео, если такую возможность им предоставил автор. Человек, загрузивший видео, также может запретить «встраивание» </a:t>
            </a:r>
            <a:r>
              <a:rPr lang="ru-RU" dirty="0" smtClean="0">
                <a:solidFill>
                  <a:srgbClr val="252525"/>
                </a:solidFill>
              </a:rPr>
              <a:t>своего </a:t>
            </a:r>
            <a:r>
              <a:rPr lang="ru-RU" dirty="0">
                <a:solidFill>
                  <a:srgbClr val="252525"/>
                </a:solidFill>
              </a:rPr>
              <a:t>видео на другие сайты, блоги и форумы. Также по выбору он может преобразовать загруженное видео </a:t>
            </a:r>
            <a:r>
              <a:rPr lang="ru-RU" dirty="0" smtClean="0">
                <a:solidFill>
                  <a:srgbClr val="252525"/>
                </a:solidFill>
              </a:rPr>
              <a:t>из</a:t>
            </a:r>
            <a:r>
              <a:rPr lang="ru-RU" dirty="0">
                <a:solidFill>
                  <a:srgbClr val="252525"/>
                </a:solidFill>
              </a:rPr>
              <a:t> </a:t>
            </a:r>
            <a:r>
              <a:rPr lang="en-US" dirty="0" smtClean="0">
                <a:solidFill>
                  <a:srgbClr val="252525"/>
                </a:solidFill>
              </a:rPr>
              <a:t>2D </a:t>
            </a:r>
            <a:r>
              <a:rPr lang="ru-RU" dirty="0" smtClean="0">
                <a:solidFill>
                  <a:srgbClr val="252525"/>
                </a:solidFill>
              </a:rPr>
              <a:t>в</a:t>
            </a:r>
            <a:r>
              <a:rPr lang="ru-RU" dirty="0">
                <a:solidFill>
                  <a:srgbClr val="252525"/>
                </a:solidFill>
              </a:rPr>
              <a:t> </a:t>
            </a:r>
            <a:r>
              <a:rPr lang="en-US" dirty="0" smtClean="0">
                <a:solidFill>
                  <a:srgbClr val="252525"/>
                </a:solidFill>
              </a:rPr>
              <a:t>3D</a:t>
            </a:r>
            <a:r>
              <a:rPr lang="ru-RU" dirty="0" smtClean="0">
                <a:solidFill>
                  <a:srgbClr val="252525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730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97"/>
    </mc:Choice>
    <mc:Fallback>
      <p:transition spd="slow" advTm="3109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Возможности </a:t>
            </a:r>
            <a:r>
              <a:rPr lang="en-US" dirty="0" smtClean="0"/>
              <a:t>YouTube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52737"/>
            <a:ext cx="3657600" cy="288032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400" dirty="0" smtClean="0">
                <a:solidFill>
                  <a:srgbClr val="252525"/>
                </a:solidFill>
              </a:rPr>
              <a:t>15</a:t>
            </a:r>
            <a:r>
              <a:rPr lang="ru-RU" sz="3300" dirty="0" smtClean="0">
                <a:solidFill>
                  <a:srgbClr val="252525"/>
                </a:solidFill>
              </a:rPr>
              <a:t> </a:t>
            </a:r>
            <a:r>
              <a:rPr lang="ru-RU" sz="3300" dirty="0">
                <a:solidFill>
                  <a:srgbClr val="252525"/>
                </a:solidFill>
              </a:rPr>
              <a:t>июня 2010 года </a:t>
            </a:r>
            <a:r>
              <a:rPr lang="ru-RU" sz="3300" dirty="0" smtClean="0">
                <a:solidFill>
                  <a:srgbClr val="252525"/>
                </a:solidFill>
              </a:rPr>
              <a:t>компания </a:t>
            </a:r>
            <a:r>
              <a:rPr lang="en-US" sz="3300" dirty="0" smtClean="0">
                <a:solidFill>
                  <a:srgbClr val="252525"/>
                </a:solidFill>
              </a:rPr>
              <a:t>Google</a:t>
            </a:r>
            <a:r>
              <a:rPr lang="ru-RU" sz="3300" dirty="0">
                <a:solidFill>
                  <a:srgbClr val="252525"/>
                </a:solidFill>
              </a:rPr>
              <a:t> представила новую службу сервиса </a:t>
            </a:r>
            <a:r>
              <a:rPr lang="en-US" sz="3300" dirty="0" smtClean="0">
                <a:solidFill>
                  <a:srgbClr val="252525"/>
                </a:solidFill>
              </a:rPr>
              <a:t>YouTube</a:t>
            </a:r>
            <a:r>
              <a:rPr lang="ru-RU" sz="3300" dirty="0" smtClean="0">
                <a:solidFill>
                  <a:srgbClr val="252525"/>
                </a:solidFill>
              </a:rPr>
              <a:t>, </a:t>
            </a:r>
            <a:r>
              <a:rPr lang="ru-RU" sz="3300" dirty="0">
                <a:solidFill>
                  <a:srgbClr val="252525"/>
                </a:solidFill>
              </a:rPr>
              <a:t>которая позволяет редактировать видео прямо из </a:t>
            </a:r>
            <a:r>
              <a:rPr lang="ru-RU" sz="3300" dirty="0" smtClean="0">
                <a:solidFill>
                  <a:srgbClr val="252525"/>
                </a:solidFill>
              </a:rPr>
              <a:t>браузера. </a:t>
            </a:r>
            <a:r>
              <a:rPr lang="ru-RU" sz="3300" dirty="0">
                <a:solidFill>
                  <a:srgbClr val="252525"/>
                </a:solidFill>
              </a:rPr>
              <a:t>С помощью </a:t>
            </a:r>
            <a:r>
              <a:rPr lang="ru-RU" sz="3300" dirty="0" err="1" smtClean="0">
                <a:solidFill>
                  <a:srgbClr val="252525"/>
                </a:solidFill>
              </a:rPr>
              <a:t>YouTube</a:t>
            </a:r>
            <a:r>
              <a:rPr lang="en-US" sz="3300" dirty="0" smtClean="0">
                <a:solidFill>
                  <a:srgbClr val="252525"/>
                </a:solidFill>
              </a:rPr>
              <a:t> </a:t>
            </a:r>
            <a:r>
              <a:rPr lang="ru-RU" sz="3300" dirty="0" err="1" smtClean="0">
                <a:solidFill>
                  <a:srgbClr val="252525"/>
                </a:solidFill>
              </a:rPr>
              <a:t>Video</a:t>
            </a:r>
            <a:r>
              <a:rPr lang="ru-RU" sz="3300" dirty="0" smtClean="0">
                <a:solidFill>
                  <a:srgbClr val="252525"/>
                </a:solidFill>
              </a:rPr>
              <a:t> </a:t>
            </a:r>
            <a:r>
              <a:rPr lang="ru-RU" sz="3300" dirty="0" err="1">
                <a:solidFill>
                  <a:srgbClr val="252525"/>
                </a:solidFill>
              </a:rPr>
              <a:t>Editor</a:t>
            </a:r>
            <a:r>
              <a:rPr lang="ru-RU" sz="3300" dirty="0">
                <a:solidFill>
                  <a:srgbClr val="252525"/>
                </a:solidFill>
              </a:rPr>
              <a:t> теперь можно производить редактирование имеющихся в профиле пользователя видеороликов и применять аудиодорожки. Редактор видео </a:t>
            </a:r>
            <a:r>
              <a:rPr lang="ru-RU" sz="3300" dirty="0" err="1">
                <a:solidFill>
                  <a:srgbClr val="252525"/>
                </a:solidFill>
              </a:rPr>
              <a:t>YouTube</a:t>
            </a:r>
            <a:r>
              <a:rPr lang="ru-RU" sz="3300" dirty="0">
                <a:solidFill>
                  <a:srgbClr val="252525"/>
                </a:solidFill>
              </a:rPr>
              <a:t> </a:t>
            </a:r>
            <a:r>
              <a:rPr lang="ru-RU" sz="3300" dirty="0" err="1">
                <a:solidFill>
                  <a:srgbClr val="252525"/>
                </a:solidFill>
              </a:rPr>
              <a:t>Editor</a:t>
            </a:r>
            <a:r>
              <a:rPr lang="ru-RU" sz="3300" dirty="0">
                <a:solidFill>
                  <a:srgbClr val="252525"/>
                </a:solidFill>
              </a:rPr>
              <a:t> позволяет производить с роликами нехитрые манипуляции, такие как, например, обрезка видеоряда или же объединение нескольких в один.</a:t>
            </a:r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val="2374314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804"/>
    </mc:Choice>
    <mc:Fallback>
      <p:transition spd="slow" advTm="2580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157192"/>
            <a:ext cx="6781800" cy="101500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Авторское право на </a:t>
            </a:r>
            <a:r>
              <a:rPr lang="en-US" sz="4400" dirty="0" smtClean="0"/>
              <a:t>YouTube</a:t>
            </a:r>
            <a:endParaRPr lang="ru-RU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20688"/>
            <a:ext cx="3657600" cy="410445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620688"/>
            <a:ext cx="3657600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252525"/>
                </a:solidFill>
              </a:rPr>
              <a:t>Правила </a:t>
            </a:r>
            <a:r>
              <a:rPr lang="ru-RU" sz="1800" dirty="0" err="1">
                <a:solidFill>
                  <a:srgbClr val="252525"/>
                </a:solidFill>
              </a:rPr>
              <a:t>YouTube</a:t>
            </a:r>
            <a:r>
              <a:rPr lang="ru-RU" sz="1800" dirty="0">
                <a:solidFill>
                  <a:srgbClr val="252525"/>
                </a:solidFill>
              </a:rPr>
              <a:t> запрещают закачивать на сайт видео, содержимое которого нарушает </a:t>
            </a:r>
            <a:r>
              <a:rPr lang="ru-RU" sz="1800" dirty="0" smtClean="0">
                <a:solidFill>
                  <a:srgbClr val="252525"/>
                </a:solidFill>
              </a:rPr>
              <a:t>закон США</a:t>
            </a:r>
            <a:r>
              <a:rPr lang="ru-RU" sz="1800" dirty="0">
                <a:solidFill>
                  <a:srgbClr val="252525"/>
                </a:solidFill>
              </a:rPr>
              <a:t> об авторском </a:t>
            </a:r>
            <a:r>
              <a:rPr lang="ru-RU" sz="1800" dirty="0" smtClean="0">
                <a:solidFill>
                  <a:srgbClr val="252525"/>
                </a:solidFill>
              </a:rPr>
              <a:t>праве. Однако</a:t>
            </a:r>
            <a:r>
              <a:rPr lang="ru-RU" sz="1800" dirty="0">
                <a:solidFill>
                  <a:srgbClr val="252525"/>
                </a:solidFill>
              </a:rPr>
              <a:t>, несмотря на это, на сервис продолжает закачиваться огромное количество видео, </a:t>
            </a:r>
            <a:r>
              <a:rPr lang="ru-RU" sz="1800" dirty="0" smtClean="0">
                <a:solidFill>
                  <a:srgbClr val="252525"/>
                </a:solidFill>
              </a:rPr>
              <a:t>защищенного авторским правом, </a:t>
            </a:r>
            <a:r>
              <a:rPr lang="ru-RU" sz="1800" dirty="0">
                <a:solidFill>
                  <a:srgbClr val="252525"/>
                </a:solidFill>
              </a:rPr>
              <a:t>без разрешения правообладателя. Сотрудники компании могут обратить на него внимание только после жалобы со стороны правообладателей или пользователей сервиса.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7148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515"/>
    </mc:Choice>
    <mc:Fallback>
      <p:transition spd="slow" advTm="2651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YouTube </a:t>
            </a:r>
            <a:r>
              <a:rPr lang="ru-RU" dirty="0" smtClean="0"/>
              <a:t>в медиа-мире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6712"/>
            <a:ext cx="3657600" cy="316835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rgbClr val="252525"/>
                </a:solidFill>
              </a:rPr>
              <a:t>YouTube</a:t>
            </a:r>
            <a:r>
              <a:rPr lang="ru-RU" dirty="0">
                <a:solidFill>
                  <a:srgbClr val="252525"/>
                </a:solidFill>
              </a:rPr>
              <a:t> стал настолько значимым явлением в </a:t>
            </a:r>
            <a:r>
              <a:rPr lang="ru-RU" dirty="0" smtClean="0">
                <a:solidFill>
                  <a:srgbClr val="252525"/>
                </a:solidFill>
              </a:rPr>
              <a:t>медиа-мире</a:t>
            </a:r>
            <a:r>
              <a:rPr lang="ru-RU" dirty="0">
                <a:solidFill>
                  <a:srgbClr val="252525"/>
                </a:solidFill>
              </a:rPr>
              <a:t>, что c ним вынуждено считаться и телевидение. Многие </a:t>
            </a:r>
            <a:r>
              <a:rPr lang="ru-RU" dirty="0" err="1" smtClean="0">
                <a:solidFill>
                  <a:srgbClr val="252525"/>
                </a:solidFill>
              </a:rPr>
              <a:t>медиакомпании</a:t>
            </a:r>
            <a:r>
              <a:rPr lang="ru-RU" dirty="0" smtClean="0">
                <a:solidFill>
                  <a:srgbClr val="252525"/>
                </a:solidFill>
              </a:rPr>
              <a:t> </a:t>
            </a:r>
            <a:r>
              <a:rPr lang="ru-RU" dirty="0">
                <a:solidFill>
                  <a:srgbClr val="252525"/>
                </a:solidFill>
              </a:rPr>
              <a:t>создают </a:t>
            </a:r>
            <a:r>
              <a:rPr lang="ru-RU" dirty="0" smtClean="0">
                <a:solidFill>
                  <a:srgbClr val="252525"/>
                </a:solidFill>
              </a:rPr>
              <a:t>официальные аккаунты</a:t>
            </a:r>
            <a:r>
              <a:rPr lang="ru-RU" dirty="0">
                <a:solidFill>
                  <a:srgbClr val="252525"/>
                </a:solidFill>
              </a:rPr>
              <a:t> на </a:t>
            </a:r>
            <a:r>
              <a:rPr lang="ru-RU" dirty="0" err="1" smtClean="0">
                <a:solidFill>
                  <a:srgbClr val="252525"/>
                </a:solidFill>
              </a:rPr>
              <a:t>YouTube</a:t>
            </a:r>
            <a:r>
              <a:rPr lang="ru-RU" dirty="0" smtClean="0">
                <a:solidFill>
                  <a:srgbClr val="252525"/>
                </a:solidFill>
              </a:rPr>
              <a:t> , </a:t>
            </a:r>
            <a:r>
              <a:rPr lang="ru-RU" dirty="0">
                <a:solidFill>
                  <a:srgbClr val="252525"/>
                </a:solidFill>
              </a:rPr>
              <a:t>осуществляя продвижение своей продукции через сервис.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586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766"/>
    </mc:Choice>
    <mc:Fallback>
      <p:transition spd="slow" advTm="20766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150</TotalTime>
  <Words>387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NewsPrint</vt:lpstr>
      <vt:lpstr>YOUTUBE</vt:lpstr>
      <vt:lpstr>Что такое YouTube ?</vt:lpstr>
      <vt:lpstr>История компании</vt:lpstr>
      <vt:lpstr>Особенности YouTube</vt:lpstr>
      <vt:lpstr>Особенности YouTube</vt:lpstr>
      <vt:lpstr>Возможности YouTube</vt:lpstr>
      <vt:lpstr>Возможности YouTube</vt:lpstr>
      <vt:lpstr>Авторское право на YouTube</vt:lpstr>
      <vt:lpstr>YouTube в медиа-мире</vt:lpstr>
      <vt:lpstr>Применение YouTube в образовании</vt:lpstr>
      <vt:lpstr>Применение YouTube в образовании</vt:lpstr>
      <vt:lpstr>Преимущества YouTube</vt:lpstr>
      <vt:lpstr>Недостатки YouTube</vt:lpstr>
      <vt:lpstr>Источники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YOUTYBE</dc:title>
  <dc:creator>User</dc:creator>
  <cp:lastModifiedBy>User</cp:lastModifiedBy>
  <cp:revision>14</cp:revision>
  <dcterms:created xsi:type="dcterms:W3CDTF">2014-10-18T08:51:10Z</dcterms:created>
  <dcterms:modified xsi:type="dcterms:W3CDTF">2014-10-18T11:21:59Z</dcterms:modified>
</cp:coreProperties>
</file>