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71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CCFF"/>
    <a:srgbClr val="9900FF"/>
    <a:srgbClr val="9966FF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24EC0-D083-4FDD-AD4A-4D274768DC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ABD51-8BDA-4E4B-9EC3-0366AD80F0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BACCA-F57E-40B5-A0F3-80045BB373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2BBD4A-497B-4156-906A-60818D94A5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DDDB4-9F2F-4FBC-A663-0F702DAA9E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C3F69-83CE-44A3-8A29-47435DE522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DEBA3-142D-4F3C-BD0A-07C9C2CDA0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23F10-34D7-4FC7-8AB0-FCBFA8DD63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0BF4B-9B60-4995-A266-4E3340E7C0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C88FE-E814-4826-A42F-1D4A52A459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A13D5-5D42-44BA-8B6C-337E98C973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6EB26-5679-49B6-9C52-DE46E50709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EE9E3-88A2-4872-B13F-5EBA654A14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A4805-721D-40D7-89BE-4CBD1B8452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1887A-052F-4317-A457-B12A4FCB7A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A5A93-8FDE-4ACA-90FF-7B9E6863F3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14AB9-A5B4-4AF5-9403-CC87143BCE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66562-CE89-4B5C-83EB-6B3B22C961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2F2F4-5A60-41EA-8AF2-D9E871AAE1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0A9AD-18C6-46B4-AA68-6D8C2817CD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2AA63-1620-49C5-910B-54B46A9091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14CAD-126C-47F1-9897-09CB7BFD80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411A770-A52F-4F66-9E0F-E3DB256E7A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E11888-E435-47BB-B1EC-83874A9366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73" TargetMode="External"/><Relationship Id="rId3" Type="http://schemas.openxmlformats.org/officeDocument/2006/relationships/hyperlink" Target="http://ru.wikipedia.org/wiki/1948" TargetMode="External"/><Relationship Id="rId7" Type="http://schemas.openxmlformats.org/officeDocument/2006/relationships/hyperlink" Target="http://ru.wikipedia.org/wiki/1971" TargetMode="External"/><Relationship Id="rId2" Type="http://schemas.openxmlformats.org/officeDocument/2006/relationships/hyperlink" Target="http://ru.wikipedia.org/wiki/%D0%A1%D1%83%D0%BF%D1%80%D1%83%D0%BD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%D0%9B%D0%B5%D0%BD%D0%B8%D0%BD%D0%B3%D1%80%D0%B0%D0%B4%D1%81%D0%BA%D0%B8%D0%B9_%D0%B3%D0%BE%D1%81%D1%83%D0%B4%D0%B0%D1%80%D1%81%D1%82%D0%B2%D0%B5%D0%BD%D0%BD%D1%8B%D0%B9_%D1%83%D0%BD%D0%B8%D0%B2%D0%B5%D1%80%D1%81%D0%B8%D1%82%D0%B5%D1%82" TargetMode="External"/><Relationship Id="rId5" Type="http://schemas.openxmlformats.org/officeDocument/2006/relationships/hyperlink" Target="http://ru.wikipedia.org/wiki/%D0%92%D0%BE%D0%BB%D0%B3%D0%BE%D0%B3%D1%80%D0%B0%D0%B4%D1%81%D0%BA%D0%B8%D0%B9_%D0%B3%D0%BE%D1%81%D1%83%D0%B4%D0%B0%D1%80%D1%81%D1%82%D0%B2%D0%B5%D0%BD%D0%BD%D1%8B%D0%B9_%D0%BF%D0%B5%D0%B4%D0%B0%D0%B3%D0%BE%D0%B3%D0%B8%D1%87%D0%B5%D1%81%D0%BA%D0%B8%D0%B9_%D1%83%D0%BD%D0%B8%D0%B2%D0%B5%D1%80%D1%81%D0%B8%D1%82%D0%B5%D1%82" TargetMode="External"/><Relationship Id="rId4" Type="http://schemas.openxmlformats.org/officeDocument/2006/relationships/hyperlink" Target="http://ru.wikipedia.org/wiki/%D0%9B%D0%B8%D0%BD%D0%B3%D0%B2%D0%B8%D1%81%D1%82" TargetMode="External"/><Relationship Id="rId9" Type="http://schemas.openxmlformats.org/officeDocument/2006/relationships/hyperlink" Target="http://ru.wikipedia.org/wiki/1977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CN" sz="4800" smtClean="0">
                <a:solidFill>
                  <a:srgbClr val="3333FF"/>
                </a:solidFill>
                <a:ea typeface="Batang" pitchFamily="18" charset="-127"/>
              </a:rPr>
              <a:t>ВГСПУ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438400"/>
            <a:ext cx="6400800" cy="1752600"/>
          </a:xfrm>
        </p:spPr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4100" name="Picture 4" descr="402717_x_4c04b2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67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zud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752600"/>
            <a:ext cx="2133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295400" y="4876800"/>
            <a:ext cx="5008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latin typeface="Batang" pitchFamily="18" charset="-127"/>
                <a:ea typeface="Batang" pitchFamily="18" charset="-127"/>
              </a:rPr>
              <a:t>ЗУДИНА Елена Владимировна </a:t>
            </a:r>
          </a:p>
          <a:p>
            <a:r>
              <a:rPr lang="en-US" altLang="zh-CN" sz="2400" b="1">
                <a:latin typeface="Batang" pitchFamily="18" charset="-127"/>
                <a:ea typeface="Batang" pitchFamily="18" charset="-127"/>
              </a:rPr>
              <a:t>Кандидат педагогических</a:t>
            </a:r>
          </a:p>
          <a:p>
            <a:r>
              <a:rPr lang="en-US" altLang="zh-CN" sz="2400" b="1">
                <a:latin typeface="Batang" pitchFamily="18" charset="-127"/>
                <a:ea typeface="Batang" pitchFamily="18" charset="-127"/>
              </a:rPr>
              <a:t> наук, доцент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371600" y="442913"/>
            <a:ext cx="4371975" cy="1508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2000" b="1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Проректор по молодежной </a:t>
            </a:r>
          </a:p>
          <a:p>
            <a:r>
              <a:rPr lang="en-US" altLang="zh-CN" sz="2000" b="1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политике, социальным вопросам </a:t>
            </a:r>
          </a:p>
          <a:p>
            <a:r>
              <a:rPr lang="en-US" altLang="zh-CN" sz="2000" b="1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ивоспитательной деятельности </a:t>
            </a:r>
          </a:p>
          <a:p>
            <a:r>
              <a:rPr lang="en-US" altLang="zh-CN" sz="2000" b="1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курирует:</a:t>
            </a:r>
          </a:p>
          <a:p>
            <a:pPr eaLnBrk="0" hangingPunct="0"/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b="1" smtClean="0">
                <a:latin typeface="Batang" pitchFamily="18" charset="-127"/>
                <a:ea typeface="Batang" pitchFamily="18" charset="-127"/>
              </a:rPr>
              <a:t>Василий Иванович Супрун</a:t>
            </a:r>
            <a:r>
              <a:rPr lang="en-US" altLang="zh-CN" smtClean="0">
                <a:latin typeface="Batang" pitchFamily="18" charset="-127"/>
                <a:ea typeface="Batang" pitchFamily="18" charset="-127"/>
              </a:rPr>
              <a:t> 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400" b="1" smtClean="0">
                <a:latin typeface="Batang" pitchFamily="18" charset="-127"/>
                <a:ea typeface="Batang" pitchFamily="18" charset="-127"/>
              </a:rPr>
              <a:t>Материал из Википедии — свободной энциклопедии</a:t>
            </a:r>
          </a:p>
        </p:txBody>
      </p:sp>
      <p:pic>
        <p:nvPicPr>
          <p:cNvPr id="18436" name="Picture 4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213100"/>
            <a:ext cx="295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 descr="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500438"/>
            <a:ext cx="3240087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5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-892175"/>
            <a:ext cx="8229600" cy="892175"/>
          </a:xfrm>
        </p:spPr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881063"/>
            <a:ext cx="8229600" cy="5976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b="1" smtClean="0">
                <a:latin typeface="Batang" pitchFamily="18" charset="-127"/>
                <a:ea typeface="Batang" pitchFamily="18" charset="-127"/>
              </a:rPr>
              <a:t>В Википедии есть статьи о других людях с такой фамилией, см. </a:t>
            </a:r>
            <a:r>
              <a:rPr lang="en-US" altLang="zh-CN" sz="2400" b="1" smtClean="0">
                <a:latin typeface="Batang" pitchFamily="18" charset="-127"/>
                <a:ea typeface="Batang" pitchFamily="18" charset="-127"/>
                <a:hlinkClick r:id="rId2" tooltip="Супрун"/>
              </a:rPr>
              <a:t>Супрун</a:t>
            </a:r>
            <a:r>
              <a:rPr lang="en-US" altLang="zh-CN" sz="2400" b="1" smtClean="0">
                <a:latin typeface="Batang" pitchFamily="18" charset="-127"/>
                <a:ea typeface="Batang" pitchFamily="18" charset="-127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b="1" smtClean="0">
                <a:latin typeface="Batang" pitchFamily="18" charset="-127"/>
                <a:ea typeface="Batang" pitchFamily="18" charset="-127"/>
              </a:rPr>
              <a:t>Василий Иванович Супрун (род. </a:t>
            </a:r>
            <a:r>
              <a:rPr lang="en-US" altLang="zh-CN" sz="2400" b="1" i="1" smtClean="0">
                <a:latin typeface="Batang" pitchFamily="18" charset="-127"/>
                <a:ea typeface="Batang" pitchFamily="18" charset="-127"/>
                <a:hlinkClick r:id="rId3" tooltip="1948"/>
              </a:rPr>
              <a:t>1948</a:t>
            </a:r>
            <a:r>
              <a:rPr lang="en-US" altLang="zh-CN" sz="2400" b="1" smtClean="0">
                <a:latin typeface="Batang" pitchFamily="18" charset="-127"/>
                <a:ea typeface="Batang" pitchFamily="18" charset="-127"/>
              </a:rPr>
              <a:t>) — российский </a:t>
            </a:r>
            <a:r>
              <a:rPr lang="en-US" altLang="zh-CN" sz="2400" b="1" smtClean="0">
                <a:latin typeface="Batang" pitchFamily="18" charset="-127"/>
                <a:ea typeface="Batang" pitchFamily="18" charset="-127"/>
                <a:hlinkClick r:id="rId4" tooltip="Лингвист"/>
              </a:rPr>
              <a:t>лингвист</a:t>
            </a:r>
            <a:r>
              <a:rPr lang="en-US" altLang="zh-CN" sz="2400" b="1" smtClean="0">
                <a:latin typeface="Batang" pitchFamily="18" charset="-127"/>
                <a:ea typeface="Batang" pitchFamily="18" charset="-127"/>
              </a:rPr>
              <a:t>, профессор </a:t>
            </a:r>
            <a:r>
              <a:rPr lang="en-US" altLang="zh-CN" sz="2400" b="1" i="1" smtClean="0">
                <a:latin typeface="Batang" pitchFamily="18" charset="-127"/>
                <a:ea typeface="Batang" pitchFamily="18" charset="-127"/>
                <a:hlinkClick r:id="rId5" tooltip="Волгоградский государственный педагогический университет"/>
              </a:rPr>
              <a:t>Волгоградского государственного педагогического университета</a:t>
            </a:r>
            <a:r>
              <a:rPr lang="en-US" altLang="zh-CN" sz="2400" b="1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b="1" smtClean="0">
                <a:latin typeface="Batang" pitchFamily="18" charset="-127"/>
                <a:ea typeface="Batang" pitchFamily="18" charset="-127"/>
              </a:rPr>
              <a:t>Родился в </a:t>
            </a:r>
            <a:r>
              <a:rPr lang="en-US" altLang="zh-CN" sz="2400" b="1" i="1" smtClean="0">
                <a:latin typeface="Batang" pitchFamily="18" charset="-127"/>
                <a:ea typeface="Batang" pitchFamily="18" charset="-127"/>
                <a:hlinkClick r:id="rId3" tooltip="1948"/>
              </a:rPr>
              <a:t>1948</a:t>
            </a:r>
            <a:r>
              <a:rPr lang="en-US" altLang="zh-CN" sz="2400" b="1" smtClean="0">
                <a:latin typeface="Batang" pitchFamily="18" charset="-127"/>
                <a:ea typeface="Batang" pitchFamily="18" charset="-127"/>
              </a:rPr>
              <a:t> году в селе Новоалександровка Запорожской области. Выпускник </a:t>
            </a:r>
            <a:r>
              <a:rPr lang="en-US" altLang="zh-CN" sz="2400" b="1" i="1" smtClean="0">
                <a:latin typeface="Batang" pitchFamily="18" charset="-127"/>
                <a:ea typeface="Batang" pitchFamily="18" charset="-127"/>
                <a:hlinkClick r:id="rId6" tooltip="Ленинградский государственный университет"/>
              </a:rPr>
              <a:t>ЛГУ</a:t>
            </a:r>
            <a:r>
              <a:rPr lang="en-US" altLang="zh-CN" sz="2400" b="1" smtClean="0">
                <a:latin typeface="Batang" pitchFamily="18" charset="-127"/>
                <a:ea typeface="Batang" pitchFamily="18" charset="-127"/>
              </a:rPr>
              <a:t> (</a:t>
            </a:r>
            <a:r>
              <a:rPr lang="en-US" altLang="zh-CN" sz="2400" b="1" i="1" smtClean="0">
                <a:latin typeface="Batang" pitchFamily="18" charset="-127"/>
                <a:ea typeface="Batang" pitchFamily="18" charset="-127"/>
                <a:hlinkClick r:id="rId7" tooltip="1971"/>
              </a:rPr>
              <a:t>1971</a:t>
            </a:r>
            <a:r>
              <a:rPr lang="en-US" altLang="zh-CN" sz="2400" b="1" smtClean="0">
                <a:latin typeface="Batang" pitchFamily="18" charset="-127"/>
                <a:ea typeface="Batang" pitchFamily="18" charset="-127"/>
              </a:rPr>
              <a:t>). С </a:t>
            </a:r>
            <a:r>
              <a:rPr lang="en-US" altLang="zh-CN" sz="2400" b="1" i="1" smtClean="0">
                <a:latin typeface="Batang" pitchFamily="18" charset="-127"/>
                <a:ea typeface="Batang" pitchFamily="18" charset="-127"/>
                <a:hlinkClick r:id="rId8" tooltip="1973"/>
              </a:rPr>
              <a:t>1973</a:t>
            </a:r>
            <a:r>
              <a:rPr lang="en-US" altLang="zh-CN" sz="2400" b="1" smtClean="0">
                <a:latin typeface="Batang" pitchFamily="18" charset="-127"/>
                <a:ea typeface="Batang" pitchFamily="18" charset="-127"/>
              </a:rPr>
              <a:t> — методист по работе с иностранными гражданами деканата филологического факультета ВГПИ. В 1974-1977 гг. обучался в аспирантуре на кафедре славянской филологии ЛГУ. В </a:t>
            </a:r>
            <a:r>
              <a:rPr lang="en-US" altLang="zh-CN" sz="2400" b="1" i="1" smtClean="0">
                <a:latin typeface="Batang" pitchFamily="18" charset="-127"/>
                <a:ea typeface="Batang" pitchFamily="18" charset="-127"/>
                <a:hlinkClick r:id="rId9" tooltip="1977"/>
              </a:rPr>
              <a:t>1977</a:t>
            </a:r>
            <a:r>
              <a:rPr lang="en-US" altLang="zh-CN" sz="2400" b="1" smtClean="0">
                <a:latin typeface="Batang" pitchFamily="18" charset="-127"/>
                <a:ea typeface="Batang" pitchFamily="18" charset="-127"/>
              </a:rPr>
              <a:t> защитил кандидатскую диссертацию на тему «Семантическая и словообразовательная структура славянских этнонимов» (специальность 10.02.03— славянские языки). 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 smtClean="0"/>
              <a:t> </a:t>
            </a:r>
            <a:r>
              <a:rPr lang="az-Cyrl-AZ" b="1" dirty="0" smtClean="0">
                <a:latin typeface="Batang" pitchFamily="18" charset="-127"/>
                <a:ea typeface="Batang" pitchFamily="18" charset="-127"/>
              </a:rPr>
              <a:t>Тренажерный</a:t>
            </a:r>
            <a:r>
              <a:rPr lang="az-Cyrl-AZ" b="1" dirty="0" smtClean="0"/>
              <a:t> </a:t>
            </a:r>
            <a:r>
              <a:rPr lang="az-Cyrl-AZ" b="1" dirty="0" smtClean="0">
                <a:latin typeface="Batang" pitchFamily="18" charset="-127"/>
                <a:ea typeface="Batang" pitchFamily="18" charset="-127"/>
              </a:rPr>
              <a:t>зал</a:t>
            </a:r>
            <a:r>
              <a:rPr lang="az-Cyrl-AZ" b="1" dirty="0" smtClean="0"/>
              <a:t>.</a:t>
            </a:r>
            <a:endParaRPr lang="zh-CN" altLang="en-US" dirty="0"/>
          </a:p>
        </p:txBody>
      </p:sp>
      <p:pic>
        <p:nvPicPr>
          <p:cNvPr id="4" name="内容占位符 3" descr="65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2057400"/>
            <a:ext cx="5839032" cy="4114800"/>
          </a:xfrm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ванная комната</a:t>
            </a:r>
            <a:endParaRPr lang="zh-CN" altLang="en-US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内容占位符 3" descr="65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260" y="2080039"/>
            <a:ext cx="4343400" cy="2890774"/>
          </a:xfrm>
        </p:spPr>
      </p:pic>
      <p:pic>
        <p:nvPicPr>
          <p:cNvPr id="6" name="图片 5" descr="657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657600"/>
            <a:ext cx="4157157" cy="2766819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Плавание</a:t>
            </a:r>
            <a:r>
              <a:rPr lang="en-US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зал</a:t>
            </a:r>
            <a:endParaRPr lang="zh-CN" altLang="en-US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内容占位符 3" descr="dmdwdS5vcmcvc2l0ZXMvZGVmYXVsdC9maWxlcy9uZXdzL2ltYWdlcy90bl9kc2NfMjg5NC5qcGc_X19pZD0xMzMwNA==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2057400"/>
            <a:ext cx="5438899" cy="4439983"/>
          </a:xfrm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05000" y="2743200"/>
            <a:ext cx="61670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Batang" pitchFamily="18" charset="-127"/>
                <a:ea typeface="Batang" pitchFamily="18" charset="-127"/>
              </a:rPr>
              <a:t>Спасибо за внимание</a:t>
            </a:r>
            <a:endParaRPr lang="ru-RU" sz="44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>
                <a:solidFill>
                  <a:srgbClr val="9966FF"/>
                </a:solidFill>
                <a:latin typeface="Batang" pitchFamily="18" charset="-127"/>
                <a:ea typeface="Batang" pitchFamily="18" charset="-127"/>
              </a:rPr>
              <a:t>Волгоградский государственный социально педагогический университет</a:t>
            </a:r>
            <a:r>
              <a:rPr lang="en-US" altLang="zh-CN" sz="2800" smtClean="0">
                <a:latin typeface="Batang" pitchFamily="18" charset="-127"/>
                <a:ea typeface="Batang" pitchFamily="18" charset="-127"/>
              </a:rPr>
              <a:t>                                                    </a:t>
            </a:r>
            <a:r>
              <a:rPr lang="zh-CN" altLang="en-US" sz="2800" b="1" smtClean="0">
                <a:solidFill>
                  <a:srgbClr val="00CCFF"/>
                </a:solidFill>
                <a:latin typeface="Batang" pitchFamily="18" charset="-127"/>
                <a:ea typeface="Batang" pitchFamily="18" charset="-127"/>
              </a:rPr>
              <a:t>伏尔加格勒国立师范大学</a:t>
            </a:r>
            <a:r>
              <a:rPr lang="zh-CN" altLang="en-US" sz="4000" smtClean="0"/>
              <a:t> 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00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zh-CN" sz="2000" b="1" smtClean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Волгоградский государственный педагогический университет был основан в 1931 году .</a:t>
            </a:r>
            <a:r>
              <a:rPr lang="ru-RU" altLang="zh-CN" sz="2000" b="1" smtClean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1 февраля 2011, Волгоградский государственный педагогический университет официально переименован в «Волгоградский государственный социально нормальным". </a:t>
            </a:r>
            <a:endParaRPr lang="en-US" altLang="zh-CN" sz="2000" b="1" smtClean="0">
              <a:solidFill>
                <a:srgbClr val="9999FF"/>
              </a:solidFill>
              <a:latin typeface="Batang" pitchFamily="18" charset="-127"/>
              <a:ea typeface="Batang" pitchFamily="18" charset="-127"/>
            </a:endParaRPr>
          </a:p>
          <a:p>
            <a:pPr eaLnBrk="1" hangingPunct="1">
              <a:buFontTx/>
              <a:buNone/>
            </a:pPr>
            <a:r>
              <a:rPr lang="en-US" altLang="zh-CN" sz="2000" b="1" smtClean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   </a:t>
            </a:r>
            <a:r>
              <a:rPr lang="ru-RU" altLang="zh-CN" sz="2000" b="1" smtClean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Волгоградский государственный педагогический</a:t>
            </a:r>
            <a:r>
              <a:rPr lang="en-US" altLang="zh-CN" sz="2000" b="1" smtClean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ru-RU" altLang="zh-CN" sz="2000" b="1" smtClean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университет,расположенныйкрасивомсообществоВолгоград(бывший Сталинград) центр города. Город является не только культурным городом, но и героем города. Города на берегах реки Волги построить первый в Европе, называемый длинный город в мире.</a:t>
            </a:r>
            <a:endParaRPr lang="en-US" altLang="zh-CN" sz="2000" b="1" smtClean="0">
              <a:solidFill>
                <a:srgbClr val="9999FF"/>
              </a:solidFill>
              <a:latin typeface="Batang" pitchFamily="18" charset="-127"/>
              <a:ea typeface="Batang" pitchFamily="18" charset="-127"/>
            </a:endParaRPr>
          </a:p>
          <a:p>
            <a:pPr eaLnBrk="1" hangingPunct="1">
              <a:buFontTx/>
              <a:buNone/>
            </a:pPr>
            <a:endParaRPr lang="en-US" altLang="zh-CN" sz="2000" b="1" smtClean="0">
              <a:solidFill>
                <a:srgbClr val="9999FF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57200" y="1219200"/>
            <a:ext cx="8077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Волгоградский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государственный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социально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Нормальная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школа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1-го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октября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1931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года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Россия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Национальный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университет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старой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Нормальной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школы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в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России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во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всех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занимая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пятое</a:t>
            </a:r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 dirty="0" err="1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место</a:t>
            </a:r>
            <a:r>
              <a:rPr lang="en-US" altLang="zh-CN" b="1" dirty="0">
                <a:latin typeface="Batang" pitchFamily="18" charset="-127"/>
                <a:ea typeface="Batang" pitchFamily="18" charset="-127"/>
              </a:rPr>
              <a:t> .</a:t>
            </a:r>
          </a:p>
          <a:p>
            <a:r>
              <a:rPr lang="en-US" altLang="zh-CN" b="1" dirty="0">
                <a:latin typeface="Batang" pitchFamily="18" charset="-127"/>
                <a:ea typeface="Batang" pitchFamily="18" charset="-127"/>
              </a:rPr>
              <a:t>   </a:t>
            </a:r>
          </a:p>
          <a:p>
            <a:r>
              <a:rPr lang="en-US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ru-RU" altLang="zh-CN" b="1" dirty="0">
                <a:solidFill>
                  <a:srgbClr val="9999FF"/>
                </a:solidFill>
                <a:latin typeface="Batang" pitchFamily="18" charset="-127"/>
                <a:ea typeface="Batang" pitchFamily="18" charset="-127"/>
              </a:rPr>
              <a:t>В школе есть более тысячи на опытного учителя, в том числе более 400 профессоров и доцентов, пять русских Академии образования и Академии связи, восемь Академии русского общества. Студенты в существующий тысячу, в том числе студенты из более чем 30 стран, продвинутые студенты, и более 200 аспирантов. Главное здание школы имеет пять, студенческое общежитие 3. В школе есть тринадцать линий, более сорока Research Group, более десятка научно-исследовательских центров в области образования обучения каждый год большое количество личного состава России.</a:t>
            </a:r>
            <a:endParaRPr lang="en-US" altLang="zh-CN" b="1" dirty="0">
              <a:solidFill>
                <a:srgbClr val="9999FF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altLang="zh-CN" b="1" dirty="0">
              <a:solidFill>
                <a:srgbClr val="9999FF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О</a:t>
            </a:r>
            <a:r>
              <a:rPr lang="ru-RU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бмены </a:t>
            </a:r>
            <a:r>
              <a:rPr lang="ru-RU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и сотрудничество с нашей </a:t>
            </a:r>
            <a:r>
              <a:rPr lang="ru-RU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университет</a:t>
            </a:r>
            <a:endParaRPr lang="zh-CN" altLang="en-US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内容占位符 3" descr="20117416492767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0525" y="1981200"/>
            <a:ext cx="5829300" cy="3886200"/>
          </a:xfr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Ректор ВГСПУ, проф. Н.К. Сергеев</a:t>
            </a:r>
            <a:br>
              <a:rPr lang="ru-RU" dirty="0" smtClean="0"/>
            </a:br>
            <a:endParaRPr lang="zh-CN" altLang="en-US" dirty="0"/>
          </a:p>
        </p:txBody>
      </p:sp>
      <p:pic>
        <p:nvPicPr>
          <p:cNvPr id="4" name="内容占位符 3" descr="rector_orig_164p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9631" y="1805049"/>
            <a:ext cx="5181600" cy="4572000"/>
          </a:xfrm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990600" y="685800"/>
            <a:ext cx="32527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4400">
                <a:latin typeface="Batang" pitchFamily="18" charset="-127"/>
                <a:ea typeface="Batang" pitchFamily="18" charset="-127"/>
              </a:rPr>
              <a:t>Проректор </a:t>
            </a:r>
          </a:p>
        </p:txBody>
      </p:sp>
      <p:pic>
        <p:nvPicPr>
          <p:cNvPr id="13321" name="Picture 9" descr="zayc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590800"/>
            <a:ext cx="2057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657600" y="4876800"/>
            <a:ext cx="37417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b="1">
                <a:latin typeface="Batang" pitchFamily="18" charset="-127"/>
                <a:ea typeface="Batang" pitchFamily="18" charset="-127"/>
              </a:rPr>
              <a:t>ЗАЙЦЕВ Владимир Васильевич</a:t>
            </a:r>
          </a:p>
          <a:p>
            <a:r>
              <a:rPr lang="en-US" altLang="zh-CN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>
                <a:latin typeface="Batang" pitchFamily="18" charset="-127"/>
                <a:ea typeface="Batang" pitchFamily="18" charset="-127"/>
              </a:rPr>
              <a:t>Доктор педагогических наук,</a:t>
            </a:r>
          </a:p>
          <a:p>
            <a:r>
              <a:rPr lang="en-US" altLang="zh-CN" b="1">
                <a:latin typeface="Batang" pitchFamily="18" charset="-127"/>
                <a:ea typeface="Batang" pitchFamily="18" charset="-127"/>
              </a:rPr>
              <a:t> профессор 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600200" y="1600200"/>
            <a:ext cx="3057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2000" b="1">
                <a:latin typeface="Batang" pitchFamily="18" charset="-127"/>
                <a:ea typeface="Batang" pitchFamily="18" charset="-127"/>
              </a:rPr>
              <a:t>Проректор по научной</a:t>
            </a:r>
          </a:p>
          <a:p>
            <a:r>
              <a:rPr lang="en-US" altLang="zh-CN" sz="2000" b="1">
                <a:latin typeface="Batang" pitchFamily="18" charset="-127"/>
                <a:ea typeface="Batang" pitchFamily="18" charset="-127"/>
              </a:rPr>
              <a:t> работе курирует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2" grpId="0"/>
      <p:bldP spid="133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-1533525" y="32607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 sz="1600">
              <a:latin typeface="Times New Roman" pitchFamily="18" charset="0"/>
            </a:endParaRPr>
          </a:p>
        </p:txBody>
      </p:sp>
      <p:pic>
        <p:nvPicPr>
          <p:cNvPr id="15368" name="Picture 8" descr="jada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600200"/>
            <a:ext cx="2133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371600" y="4800600"/>
            <a:ext cx="70754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latin typeface="Batang" pitchFamily="18" charset="-127"/>
                <a:ea typeface="Batang" pitchFamily="18" charset="-127"/>
              </a:rPr>
              <a:t>ЖАДАЕВ Юрий Анатольевич Кандидат </a:t>
            </a:r>
            <a:r>
              <a:rPr lang="en-US" altLang="zh-CN" b="1">
                <a:latin typeface="Batang" pitchFamily="18" charset="-127"/>
                <a:ea typeface="Batang" pitchFamily="18" charset="-127"/>
              </a:rPr>
              <a:t>педагогических наук, доцент 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990600" y="762000"/>
            <a:ext cx="4783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b="1">
                <a:latin typeface="Batang" pitchFamily="18" charset="-127"/>
                <a:ea typeface="Batang" pitchFamily="18" charset="-127"/>
              </a:rPr>
              <a:t>работе курирует</a:t>
            </a:r>
            <a:r>
              <a:rPr lang="en-US" altLang="zh-CN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zh-CN" b="1">
                <a:latin typeface="Batang" pitchFamily="18" charset="-127"/>
                <a:ea typeface="Batang" pitchFamily="18" charset="-127"/>
              </a:rPr>
              <a:t>Проректор по научной </a:t>
            </a:r>
            <a:endParaRPr lang="en-US" altLang="zh-CN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153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pli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752600"/>
            <a:ext cx="2209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71600" y="4800600"/>
            <a:ext cx="4035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b="1">
                <a:latin typeface="Batang" pitchFamily="18" charset="-127"/>
                <a:ea typeface="Batang" pitchFamily="18" charset="-127"/>
              </a:rPr>
              <a:t>ПЛИЕВ Гурам Александрович </a:t>
            </a:r>
          </a:p>
          <a:p>
            <a:r>
              <a:rPr lang="en-US" altLang="zh-CN" b="1">
                <a:latin typeface="Batang" pitchFamily="18" charset="-127"/>
                <a:ea typeface="Batang" pitchFamily="18" charset="-127"/>
              </a:rPr>
              <a:t>Кандидат педагогических наук, </a:t>
            </a:r>
          </a:p>
          <a:p>
            <a:r>
              <a:rPr lang="en-US" altLang="zh-CN" b="1">
                <a:latin typeface="Batang" pitchFamily="18" charset="-127"/>
                <a:ea typeface="Batang" pitchFamily="18" charset="-127"/>
              </a:rPr>
              <a:t>доцент 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066800" y="838200"/>
            <a:ext cx="7491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b="1">
                <a:latin typeface="Batang" pitchFamily="18" charset="-127"/>
                <a:ea typeface="Batang" pitchFamily="18" charset="-127"/>
              </a:rPr>
              <a:t>Проректор по административно-хозяйственной </a:t>
            </a:r>
          </a:p>
          <a:p>
            <a:r>
              <a:rPr lang="en-US" altLang="zh-CN" b="1">
                <a:latin typeface="Batang" pitchFamily="18" charset="-127"/>
                <a:ea typeface="Batang" pitchFamily="18" charset="-127"/>
              </a:rPr>
              <a:t>работе и производству крирует 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reshetnya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2209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219200" y="4648200"/>
            <a:ext cx="7727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latin typeface="Batang" pitchFamily="18" charset="-127"/>
                <a:ea typeface="Batang" pitchFamily="18" charset="-127"/>
              </a:rPr>
              <a:t>РЕШЕТНЯК Геннадий Петрович 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886200" y="1600200"/>
            <a:ext cx="38481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b="1">
                <a:latin typeface="Batang" pitchFamily="18" charset="-127"/>
                <a:ea typeface="Batang" pitchFamily="18" charset="-127"/>
              </a:rPr>
              <a:t>Проректор по капитальному </a:t>
            </a:r>
          </a:p>
          <a:p>
            <a:r>
              <a:rPr lang="en-US" altLang="zh-CN" b="1">
                <a:latin typeface="Batang" pitchFamily="18" charset="-127"/>
                <a:ea typeface="Batang" pitchFamily="18" charset="-127"/>
              </a:rPr>
              <a:t>строительству, </a:t>
            </a:r>
          </a:p>
          <a:p>
            <a:r>
              <a:rPr lang="en-US" altLang="zh-CN" b="1">
                <a:latin typeface="Batang" pitchFamily="18" charset="-127"/>
                <a:ea typeface="Batang" pitchFamily="18" charset="-127"/>
              </a:rPr>
              <a:t>внешним хозяйственным связям</a:t>
            </a:r>
          </a:p>
          <a:p>
            <a:r>
              <a:rPr lang="en-US" altLang="zh-CN" b="1">
                <a:latin typeface="Batang" pitchFamily="18" charset="-127"/>
                <a:ea typeface="Batang" pitchFamily="18" charset="-127"/>
              </a:rPr>
              <a:t> и безопасности курирует</a:t>
            </a:r>
            <a:r>
              <a:rPr lang="en-US" altLang="zh-CN" b="1">
                <a:latin typeface="Times New Roman" pitchFamily="18" charset="0"/>
              </a:rPr>
              <a:t>:</a:t>
            </a:r>
          </a:p>
          <a:p>
            <a:pPr eaLnBrk="0" hangingPunct="0"/>
            <a:endParaRPr lang="en-US" altLang="zh-CN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398</Words>
  <Application>Microsoft PowerPoint</Application>
  <PresentationFormat>全屏显示(4:3)</PresentationFormat>
  <Paragraphs>43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宋体</vt:lpstr>
      <vt:lpstr>Calibri</vt:lpstr>
      <vt:lpstr>Wingdings</vt:lpstr>
      <vt:lpstr>Batang</vt:lpstr>
      <vt:lpstr>Times New Roman</vt:lpstr>
      <vt:lpstr>默认设计模板</vt:lpstr>
      <vt:lpstr>古瓶荷花</vt:lpstr>
      <vt:lpstr>ВГСПУ</vt:lpstr>
      <vt:lpstr>Волгоградский государственный социально педагогический университет                                                    伏尔加格勒国立师范大学 </vt:lpstr>
      <vt:lpstr>幻灯片 3</vt:lpstr>
      <vt:lpstr>Обмены и сотрудничество с нашей университет</vt:lpstr>
      <vt:lpstr>Ректор ВГСПУ, проф. Н.К. Сергеев </vt:lpstr>
      <vt:lpstr>幻灯片 6</vt:lpstr>
      <vt:lpstr>幻灯片 7</vt:lpstr>
      <vt:lpstr>幻灯片 8</vt:lpstr>
      <vt:lpstr>幻灯片 9</vt:lpstr>
      <vt:lpstr>幻灯片 10</vt:lpstr>
      <vt:lpstr>Василий Иванович Супрун </vt:lpstr>
      <vt:lpstr>幻灯片 12</vt:lpstr>
      <vt:lpstr> Тренажерный зал.</vt:lpstr>
      <vt:lpstr>ванная комната</vt:lpstr>
      <vt:lpstr>Плавание зал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微软用户</cp:lastModifiedBy>
  <cp:revision>10</cp:revision>
  <cp:lastPrinted>1601-01-01T00:00:00Z</cp:lastPrinted>
  <dcterms:created xsi:type="dcterms:W3CDTF">1601-01-01T00:00:00Z</dcterms:created>
  <dcterms:modified xsi:type="dcterms:W3CDTF">2013-11-26T14:22:10Z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