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14"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E87EE1D-5BFA-4F93-ACF5-43E1D2AD6D8A}" type="datetimeFigureOut">
              <a:rPr lang="ru-RU" smtClean="0"/>
              <a:t>02.04.2013</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FEFB139-634A-4903-953E-FADB36BA0F95}" type="slidenum">
              <a:rPr lang="ru-RU" smtClean="0"/>
              <a:t>‹#›</a:t>
            </a:fld>
            <a:endParaRPr lang="ru-RU"/>
          </a:p>
        </p:txBody>
      </p:sp>
    </p:spTree>
    <p:extLst>
      <p:ext uri="{BB962C8B-B14F-4D97-AF65-F5344CB8AC3E}">
        <p14:creationId xmlns:p14="http://schemas.microsoft.com/office/powerpoint/2010/main" val="1168909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519BCBBD-A607-403C-A88C-831E9A4424C6}" type="datetimeFigureOut">
              <a:rPr lang="ru-RU" smtClean="0"/>
              <a:t>02.04.2013</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2259462-30AA-43D2-9094-48054FD2DAEE}" type="slidenum">
              <a:rPr lang="ru-RU" smtClean="0"/>
              <a:t>‹#›</a:t>
            </a:fld>
            <a:endParaRPr lang="ru-RU"/>
          </a:p>
        </p:txBody>
      </p:sp>
    </p:spTree>
    <p:extLst>
      <p:ext uri="{BB962C8B-B14F-4D97-AF65-F5344CB8AC3E}">
        <p14:creationId xmlns:p14="http://schemas.microsoft.com/office/powerpoint/2010/main" val="42747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a:t>
            </a:fld>
            <a:endParaRPr lang="ru-RU"/>
          </a:p>
        </p:txBody>
      </p:sp>
    </p:spTree>
    <p:extLst>
      <p:ext uri="{BB962C8B-B14F-4D97-AF65-F5344CB8AC3E}">
        <p14:creationId xmlns:p14="http://schemas.microsoft.com/office/powerpoint/2010/main" val="2963872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10</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11</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12</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13</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14</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15</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16</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2</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3</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4</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5</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6</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7</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8</a:t>
            </a:fld>
            <a:endParaRPr lang="ru-RU"/>
          </a:p>
        </p:txBody>
      </p:sp>
    </p:spTree>
    <p:extLst>
      <p:ext uri="{BB962C8B-B14F-4D97-AF65-F5344CB8AC3E}">
        <p14:creationId xmlns:p14="http://schemas.microsoft.com/office/powerpoint/2010/main" val="337558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2259462-30AA-43D2-9094-48054FD2DAEE}" type="slidenum">
              <a:rPr lang="ru-RU" smtClean="0"/>
              <a:t>9</a:t>
            </a:fld>
            <a:endParaRPr lang="ru-RU"/>
          </a:p>
        </p:txBody>
      </p:sp>
    </p:spTree>
    <p:extLst>
      <p:ext uri="{BB962C8B-B14F-4D97-AF65-F5344CB8AC3E}">
        <p14:creationId xmlns:p14="http://schemas.microsoft.com/office/powerpoint/2010/main" val="33755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E5E1B98-4179-4CFB-A810-4FC7B58843DE}" type="datetimeFigureOut">
              <a:rPr lang="ru-RU" smtClean="0"/>
              <a:t>02.04.2013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E5E1B98-4179-4CFB-A810-4FC7B58843DE}" type="datetimeFigureOut">
              <a:rPr lang="ru-RU" smtClean="0"/>
              <a:t>02.04.2013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E5E1B98-4179-4CFB-A810-4FC7B58843DE}" type="datetimeFigureOut">
              <a:rPr lang="ru-RU" smtClean="0"/>
              <a:t>02.04.2013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E5E1B98-4179-4CFB-A810-4FC7B58843DE}" type="datetimeFigureOut">
              <a:rPr lang="ru-RU" smtClean="0"/>
              <a:t>02.04.2013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E5E1B98-4179-4CFB-A810-4FC7B58843DE}" type="datetimeFigureOut">
              <a:rPr lang="ru-RU" smtClean="0"/>
              <a:t>02.04.2013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E5E1B98-4179-4CFB-A810-4FC7B58843DE}" type="datetimeFigureOut">
              <a:rPr lang="ru-RU" smtClean="0"/>
              <a:t>02.04.2013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2E5E1B98-4179-4CFB-A810-4FC7B58843DE}" type="datetimeFigureOut">
              <a:rPr lang="ru-RU" smtClean="0"/>
              <a:t>02.04.2013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2E5E1B98-4179-4CFB-A810-4FC7B58843DE}" type="datetimeFigureOut">
              <a:rPr lang="ru-RU" smtClean="0"/>
              <a:t>02.04.2013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E1B98-4179-4CFB-A810-4FC7B58843DE}" type="datetimeFigureOut">
              <a:rPr lang="ru-RU" smtClean="0"/>
              <a:t>02.04.2013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3CECED4-BB35-4F87-9E2D-6A774D01D2B6}" type="slidenum">
              <a:rPr lang="ru-RU" smtClean="0"/>
              <a:t>‹#›</a:t>
            </a:fld>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E5E1B98-4179-4CFB-A810-4FC7B58843DE}" type="datetimeFigureOut">
              <a:rPr lang="ru-RU" smtClean="0"/>
              <a:t>02.04.2013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3CECED4-BB35-4F87-9E2D-6A774D01D2B6}"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2E5E1B98-4179-4CFB-A810-4FC7B58843DE}" type="datetimeFigureOut">
              <a:rPr lang="ru-RU" smtClean="0"/>
              <a:t>02.04.2013</a:t>
            </a:fld>
            <a:endParaRPr lang="ru-RU"/>
          </a:p>
        </p:txBody>
      </p:sp>
      <p:sp>
        <p:nvSpPr>
          <p:cNvPr id="9" name="Slide Number Placeholder 8"/>
          <p:cNvSpPr>
            <a:spLocks noGrp="1"/>
          </p:cNvSpPr>
          <p:nvPr>
            <p:ph type="sldNum" sz="quarter" idx="11"/>
          </p:nvPr>
        </p:nvSpPr>
        <p:spPr/>
        <p:txBody>
          <a:bodyPr/>
          <a:lstStyle/>
          <a:p>
            <a:fld id="{B3CECED4-BB35-4F87-9E2D-6A774D01D2B6}"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3CECED4-BB35-4F87-9E2D-6A774D01D2B6}"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2E5E1B98-4179-4CFB-A810-4FC7B58843DE}" type="datetimeFigureOut">
              <a:rPr lang="ru-RU" smtClean="0"/>
              <a:t>02.04.2013</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692696"/>
            <a:ext cx="7776864" cy="2448271"/>
          </a:xfrm>
        </p:spPr>
        <p:txBody>
          <a:bodyPr>
            <a:noAutofit/>
          </a:bodyPr>
          <a:lstStyle/>
          <a:p>
            <a:r>
              <a:rPr lang="ru-RU" sz="4000" b="1" dirty="0" smtClean="0"/>
              <a:t>Структура подразделений информационного обеспечения университета</a:t>
            </a:r>
            <a:endParaRPr lang="ru-RU" sz="4000" b="1" dirty="0"/>
          </a:p>
        </p:txBody>
      </p:sp>
      <p:sp>
        <p:nvSpPr>
          <p:cNvPr id="3" name="Подзаголовок 2"/>
          <p:cNvSpPr>
            <a:spLocks noGrp="1"/>
          </p:cNvSpPr>
          <p:nvPr>
            <p:ph type="subTitle" idx="1"/>
          </p:nvPr>
        </p:nvSpPr>
        <p:spPr>
          <a:xfrm>
            <a:off x="683568" y="3501008"/>
            <a:ext cx="7776864" cy="2732112"/>
          </a:xfrm>
        </p:spPr>
        <p:txBody>
          <a:bodyPr>
            <a:noAutofit/>
          </a:bodyPr>
          <a:lstStyle/>
          <a:p>
            <a:r>
              <a:rPr lang="ru-RU" sz="2400" b="1" dirty="0" smtClean="0">
                <a:solidFill>
                  <a:schemeClr val="tx1">
                    <a:lumMod val="95000"/>
                    <a:lumOff val="5000"/>
                  </a:schemeClr>
                </a:solidFill>
              </a:rPr>
              <a:t>Курсы повышения квалификации уполномоченных по информатизации Волгоградского </a:t>
            </a:r>
            <a:r>
              <a:rPr lang="ru-RU" sz="2400" b="1" dirty="0">
                <a:solidFill>
                  <a:schemeClr val="tx1">
                    <a:lumMod val="95000"/>
                    <a:lumOff val="5000"/>
                  </a:schemeClr>
                </a:solidFill>
              </a:rPr>
              <a:t>государственного </a:t>
            </a:r>
            <a:r>
              <a:rPr lang="ru-RU" sz="2400" b="1" dirty="0" smtClean="0">
                <a:solidFill>
                  <a:schemeClr val="tx1">
                    <a:lumMod val="95000"/>
                    <a:lumOff val="5000"/>
                  </a:schemeClr>
                </a:solidFill>
              </a:rPr>
              <a:t/>
            </a:r>
            <a:br>
              <a:rPr lang="ru-RU" sz="2400" b="1" dirty="0" smtClean="0">
                <a:solidFill>
                  <a:schemeClr val="tx1">
                    <a:lumMod val="95000"/>
                    <a:lumOff val="5000"/>
                  </a:schemeClr>
                </a:solidFill>
              </a:rPr>
            </a:br>
            <a:r>
              <a:rPr lang="ru-RU" sz="2400" b="1" dirty="0" smtClean="0">
                <a:solidFill>
                  <a:schemeClr val="tx1">
                    <a:lumMod val="95000"/>
                    <a:lumOff val="5000"/>
                  </a:schemeClr>
                </a:solidFill>
              </a:rPr>
              <a:t>социально-педагогического университета</a:t>
            </a:r>
          </a:p>
          <a:p>
            <a:endParaRPr lang="ru-RU" sz="1100" b="1" dirty="0" smtClean="0">
              <a:solidFill>
                <a:schemeClr val="tx1">
                  <a:lumMod val="95000"/>
                  <a:lumOff val="5000"/>
                </a:schemeClr>
              </a:solidFill>
            </a:endParaRPr>
          </a:p>
          <a:p>
            <a:r>
              <a:rPr lang="ru-RU" sz="2400" b="1" dirty="0" smtClean="0">
                <a:solidFill>
                  <a:schemeClr val="tx1">
                    <a:lumMod val="95000"/>
                    <a:lumOff val="5000"/>
                  </a:schemeClr>
                </a:solidFill>
              </a:rPr>
              <a:t>Сергеев Алексей Николаевич, ВГСПУ</a:t>
            </a:r>
          </a:p>
          <a:p>
            <a:endParaRPr lang="ru-RU" sz="1100" b="1" dirty="0" smtClean="0">
              <a:solidFill>
                <a:schemeClr val="tx1">
                  <a:lumMod val="95000"/>
                  <a:lumOff val="5000"/>
                </a:schemeClr>
              </a:solidFill>
            </a:endParaRPr>
          </a:p>
          <a:p>
            <a:r>
              <a:rPr lang="ru-RU" sz="2400" b="1" dirty="0" smtClean="0">
                <a:solidFill>
                  <a:schemeClr val="tx1">
                    <a:lumMod val="95000"/>
                    <a:lumOff val="5000"/>
                  </a:schemeClr>
                </a:solidFill>
              </a:rPr>
              <a:t>3-4 апреля </a:t>
            </a:r>
            <a:r>
              <a:rPr lang="ru-RU" sz="2400" b="1" dirty="0">
                <a:solidFill>
                  <a:schemeClr val="tx1">
                    <a:lumMod val="95000"/>
                    <a:lumOff val="5000"/>
                  </a:schemeClr>
                </a:solidFill>
              </a:rPr>
              <a:t>2013 г.</a:t>
            </a:r>
          </a:p>
        </p:txBody>
      </p:sp>
    </p:spTree>
    <p:extLst>
      <p:ext uri="{BB962C8B-B14F-4D97-AF65-F5344CB8AC3E}">
        <p14:creationId xmlns:p14="http://schemas.microsoft.com/office/powerpoint/2010/main" val="36922013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922114"/>
          </a:xfrm>
        </p:spPr>
        <p:txBody>
          <a:bodyPr/>
          <a:lstStyle/>
          <a:p>
            <a:r>
              <a:rPr lang="ru-RU" sz="2800" dirty="0" smtClean="0"/>
              <a:t>Центр </a:t>
            </a:r>
            <a:r>
              <a:rPr lang="ru-RU" sz="2800" dirty="0" err="1" smtClean="0"/>
              <a:t>медиаобразования</a:t>
            </a:r>
            <a:r>
              <a:rPr lang="ru-RU" sz="2800" dirty="0" smtClean="0"/>
              <a:t> (ресурсный </a:t>
            </a:r>
            <a:r>
              <a:rPr lang="ru-RU" sz="2800" dirty="0" err="1" smtClean="0"/>
              <a:t>медиацентр</a:t>
            </a:r>
            <a:r>
              <a:rPr lang="ru-RU" sz="2800" dirty="0" smtClean="0"/>
              <a:t>)</a:t>
            </a:r>
            <a:endParaRPr lang="ru-RU" sz="2800" dirty="0"/>
          </a:p>
        </p:txBody>
      </p:sp>
      <p:sp>
        <p:nvSpPr>
          <p:cNvPr id="3" name="Объект 2"/>
          <p:cNvSpPr>
            <a:spLocks noGrp="1"/>
          </p:cNvSpPr>
          <p:nvPr>
            <p:ph idx="1"/>
          </p:nvPr>
        </p:nvSpPr>
        <p:spPr>
          <a:xfrm>
            <a:off x="457200" y="1196752"/>
            <a:ext cx="8003232" cy="5328592"/>
          </a:xfrm>
        </p:spPr>
        <p:txBody>
          <a:bodyPr>
            <a:noAutofit/>
          </a:bodyPr>
          <a:lstStyle/>
          <a:p>
            <a:pPr marL="0" indent="0">
              <a:buNone/>
            </a:pPr>
            <a:r>
              <a:rPr lang="ru-RU" sz="2000" b="1" dirty="0"/>
              <a:t>Задачи:</a:t>
            </a:r>
            <a:r>
              <a:rPr lang="ru-RU" sz="2000" dirty="0"/>
              <a:t> Организация доступа преподавателей и обучающихся ВГСПУ к электронным образовательным ресурсам по всем направлениям подготовки в ВГСПУ. Накопление, экспертиза и учет передовых электронных образовательных ресурсов, созданных преподавателями университета. Выполнение работ по получению государственной регистрации на электронные образовательные ресурсы, оформлению документальных свидетельств авторского права.</a:t>
            </a:r>
          </a:p>
          <a:p>
            <a:pPr marL="0" indent="0">
              <a:buNone/>
            </a:pPr>
            <a:r>
              <a:rPr lang="ru-RU" sz="2000" b="1" dirty="0" smtClean="0"/>
              <a:t>Показатели </a:t>
            </a:r>
            <a:r>
              <a:rPr lang="ru-RU" sz="2000" b="1" dirty="0"/>
              <a:t>качества:</a:t>
            </a:r>
            <a:r>
              <a:rPr lang="ru-RU" sz="2000" dirty="0"/>
              <a:t> Функционирует единая система накопления, экспертизы и учета электронных образовательных ресурсов, созданных преподавателями университета, а также государственной регистрации и оформления документальных свидетельств авторского права на эти ресурсы. Доступ к ресурсам </a:t>
            </a:r>
            <a:r>
              <a:rPr lang="ru-RU" sz="2000" dirty="0" err="1"/>
              <a:t>медиатеки</a:t>
            </a:r>
            <a:r>
              <a:rPr lang="ru-RU" sz="2000" dirty="0"/>
              <a:t> имеется из всех классов общего доступа ВГСПУ (интернет-классы, кабинет </a:t>
            </a:r>
            <a:r>
              <a:rPr lang="ru-RU" sz="2000" dirty="0" err="1"/>
              <a:t>медиатеки</a:t>
            </a:r>
            <a:r>
              <a:rPr lang="ru-RU" sz="2000" dirty="0"/>
              <a:t>, учебные компьютерные классы и др.). На сайте </a:t>
            </a:r>
            <a:r>
              <a:rPr lang="ru-RU" sz="2000" dirty="0" err="1"/>
              <a:t>медиатеки</a:t>
            </a:r>
            <a:r>
              <a:rPr lang="ru-RU" sz="2000" dirty="0"/>
              <a:t> представлен и постоянно обновляется каталог существующих ресурсов, доступны ресурсы, открытые для общего использования.</a:t>
            </a:r>
          </a:p>
          <a:p>
            <a:pPr marL="0" indent="0">
              <a:buNone/>
            </a:pPr>
            <a:endParaRPr lang="ru-RU" sz="2100" dirty="0"/>
          </a:p>
        </p:txBody>
      </p:sp>
    </p:spTree>
    <p:extLst>
      <p:ext uri="{BB962C8B-B14F-4D97-AF65-F5344CB8AC3E}">
        <p14:creationId xmlns:p14="http://schemas.microsoft.com/office/powerpoint/2010/main" val="6554288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922114"/>
          </a:xfrm>
        </p:spPr>
        <p:txBody>
          <a:bodyPr/>
          <a:lstStyle/>
          <a:p>
            <a:r>
              <a:rPr lang="ru-RU" sz="2800" dirty="0" smtClean="0"/>
              <a:t>Центр интернет-образования</a:t>
            </a:r>
            <a:endParaRPr lang="ru-RU" sz="2800" dirty="0"/>
          </a:p>
        </p:txBody>
      </p:sp>
      <p:sp>
        <p:nvSpPr>
          <p:cNvPr id="3" name="Объект 2"/>
          <p:cNvSpPr>
            <a:spLocks noGrp="1"/>
          </p:cNvSpPr>
          <p:nvPr>
            <p:ph idx="1"/>
          </p:nvPr>
        </p:nvSpPr>
        <p:spPr>
          <a:xfrm>
            <a:off x="457200" y="1196752"/>
            <a:ext cx="8003232" cy="5328592"/>
          </a:xfrm>
        </p:spPr>
        <p:txBody>
          <a:bodyPr>
            <a:noAutofit/>
          </a:bodyPr>
          <a:lstStyle/>
          <a:p>
            <a:pPr marL="0" indent="0">
              <a:buNone/>
            </a:pPr>
            <a:r>
              <a:rPr lang="ru-RU" sz="2100" b="1" dirty="0"/>
              <a:t>Задачи:</a:t>
            </a:r>
            <a:r>
              <a:rPr lang="ru-RU" sz="2100" dirty="0"/>
              <a:t> </a:t>
            </a:r>
            <a:r>
              <a:rPr lang="ru-RU" sz="2100" dirty="0" smtClean="0"/>
              <a:t>Разработка </a:t>
            </a:r>
            <a:r>
              <a:rPr lang="ru-RU" sz="2100" dirty="0"/>
              <a:t>и сопровождение образовательного портала университета. Координация деятельности учебных подразделений, обучение и консультирование пользователей по вопросам использования </a:t>
            </a:r>
            <a:r>
              <a:rPr lang="ru-RU" sz="2100" dirty="0" err="1"/>
              <a:t>интернет-ресурсов</a:t>
            </a:r>
            <a:r>
              <a:rPr lang="ru-RU" sz="2100" dirty="0"/>
              <a:t> в образовательном процессе, размещения учебной документации и материалов УМК по всем ООП </a:t>
            </a:r>
            <a:r>
              <a:rPr lang="ru-RU" sz="2100" dirty="0" smtClean="0"/>
              <a:t>университета. </a:t>
            </a:r>
            <a:endParaRPr lang="ru-RU" sz="2100" dirty="0"/>
          </a:p>
          <a:p>
            <a:pPr marL="0" indent="0">
              <a:buNone/>
            </a:pPr>
            <a:r>
              <a:rPr lang="ru-RU" sz="2100" b="1" dirty="0"/>
              <a:t>Показатели качества:</a:t>
            </a:r>
            <a:r>
              <a:rPr lang="ru-RU" sz="2100" dirty="0"/>
              <a:t> </a:t>
            </a:r>
            <a:r>
              <a:rPr lang="ru-RU" sz="2100" dirty="0" smtClean="0"/>
              <a:t>В </a:t>
            </a:r>
            <a:r>
              <a:rPr lang="ru-RU" sz="2100" dirty="0"/>
              <a:t>университете функционирует и активно используется образовательный портал. Ведется накопление, размещение и регулярное обновление материалов УМК по всем ООП университета. Материалы УМК доступны студентам для использования в реально реализуемом образовательном процессе. Создаются, используются и регулярно обновляются инициативные сайты факультетов и кафедр университета. Проводится обучение и консультирование преподавателей университета по вопросам использования </a:t>
            </a:r>
            <a:r>
              <a:rPr lang="ru-RU" sz="2100" dirty="0" err="1"/>
              <a:t>интернет-ресурсов</a:t>
            </a:r>
            <a:r>
              <a:rPr lang="ru-RU" sz="2100" dirty="0"/>
              <a:t> ВГСПУ в образовательном процессе</a:t>
            </a:r>
            <a:r>
              <a:rPr lang="ru-RU" sz="2100" dirty="0" smtClean="0"/>
              <a:t>.</a:t>
            </a:r>
            <a:endParaRPr lang="ru-RU" sz="2100" dirty="0"/>
          </a:p>
        </p:txBody>
      </p:sp>
    </p:spTree>
    <p:extLst>
      <p:ext uri="{BB962C8B-B14F-4D97-AF65-F5344CB8AC3E}">
        <p14:creationId xmlns:p14="http://schemas.microsoft.com/office/powerpoint/2010/main" val="16272564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Уполномоченные по информатизации</a:t>
            </a:r>
            <a:endParaRPr lang="ru-RU" sz="3600" dirty="0"/>
          </a:p>
        </p:txBody>
      </p:sp>
      <p:sp>
        <p:nvSpPr>
          <p:cNvPr id="3" name="Объект 2"/>
          <p:cNvSpPr>
            <a:spLocks noGrp="1"/>
          </p:cNvSpPr>
          <p:nvPr>
            <p:ph idx="1"/>
          </p:nvPr>
        </p:nvSpPr>
        <p:spPr/>
        <p:txBody>
          <a:bodyPr>
            <a:normAutofit/>
          </a:bodyPr>
          <a:lstStyle/>
          <a:p>
            <a:r>
              <a:rPr lang="ru-RU" sz="3200" dirty="0"/>
              <a:t>Назначаются в структурных подразделениях университета с целью повышения качества взаимодействия, распространения передового опыта, улучшения согласованности в деятельности структурных подразделений по развитию сферы информационного обеспечения ВГСПУ</a:t>
            </a:r>
          </a:p>
          <a:p>
            <a:pPr marL="114300" indent="0">
              <a:buNone/>
            </a:pPr>
            <a:endParaRPr lang="ru-RU" sz="3600" dirty="0" smtClean="0"/>
          </a:p>
          <a:p>
            <a:pPr lvl="1"/>
            <a:endParaRPr lang="ru-RU" sz="3400" dirty="0"/>
          </a:p>
        </p:txBody>
      </p:sp>
    </p:spTree>
    <p:extLst>
      <p:ext uri="{BB962C8B-B14F-4D97-AF65-F5344CB8AC3E}">
        <p14:creationId xmlns:p14="http://schemas.microsoft.com/office/powerpoint/2010/main" val="29353229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Уполномоченные по информатизации</a:t>
            </a:r>
            <a:endParaRPr lang="ru-RU" sz="3600" dirty="0"/>
          </a:p>
        </p:txBody>
      </p:sp>
      <p:sp>
        <p:nvSpPr>
          <p:cNvPr id="3" name="Объект 2"/>
          <p:cNvSpPr>
            <a:spLocks noGrp="1"/>
          </p:cNvSpPr>
          <p:nvPr>
            <p:ph idx="1"/>
          </p:nvPr>
        </p:nvSpPr>
        <p:spPr/>
        <p:txBody>
          <a:bodyPr>
            <a:normAutofit/>
          </a:bodyPr>
          <a:lstStyle/>
          <a:p>
            <a:r>
              <a:rPr lang="ru-RU" sz="3000" dirty="0" smtClean="0"/>
              <a:t>Институт уполномоченных по информатизации создается по решению Ученого совета ВГСПУ от 28 января 2013 г.</a:t>
            </a:r>
          </a:p>
          <a:p>
            <a:r>
              <a:rPr lang="ru-RU" sz="3000" dirty="0" smtClean="0"/>
              <a:t>Деятельность, функции, права и ответственность регламентируются Положением об уполномоченных по информатизации в структурных подразделениях ФГБОУ ВПО «ВГСПУ»</a:t>
            </a:r>
            <a:endParaRPr lang="ru-RU" sz="3000" dirty="0"/>
          </a:p>
          <a:p>
            <a:pPr lvl="1"/>
            <a:endParaRPr lang="ru-RU" sz="3400" dirty="0"/>
          </a:p>
        </p:txBody>
      </p:sp>
    </p:spTree>
    <p:extLst>
      <p:ext uri="{BB962C8B-B14F-4D97-AF65-F5344CB8AC3E}">
        <p14:creationId xmlns:p14="http://schemas.microsoft.com/office/powerpoint/2010/main" val="1152101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1426170"/>
          </a:xfrm>
        </p:spPr>
        <p:txBody>
          <a:bodyPr/>
          <a:lstStyle/>
          <a:p>
            <a:r>
              <a:rPr lang="ru-RU" sz="3600" dirty="0" smtClean="0"/>
              <a:t>Обучение уполномоченных по информатизации ВГСПУ</a:t>
            </a:r>
            <a:endParaRPr lang="ru-RU" sz="3600" dirty="0"/>
          </a:p>
        </p:txBody>
      </p:sp>
      <p:sp>
        <p:nvSpPr>
          <p:cNvPr id="3" name="Объект 2"/>
          <p:cNvSpPr>
            <a:spLocks noGrp="1"/>
          </p:cNvSpPr>
          <p:nvPr>
            <p:ph idx="1"/>
          </p:nvPr>
        </p:nvSpPr>
        <p:spPr>
          <a:xfrm>
            <a:off x="467544" y="1772816"/>
            <a:ext cx="7620000" cy="4421088"/>
          </a:xfrm>
        </p:spPr>
        <p:txBody>
          <a:bodyPr>
            <a:normAutofit/>
          </a:bodyPr>
          <a:lstStyle/>
          <a:p>
            <a:r>
              <a:rPr lang="ru-RU" sz="3000" dirty="0" smtClean="0"/>
              <a:t>Программа повышения квалификации </a:t>
            </a:r>
            <a:r>
              <a:rPr lang="ru-RU" sz="3000" b="1" dirty="0" smtClean="0"/>
              <a:t>«Использование </a:t>
            </a:r>
            <a:r>
              <a:rPr lang="ru-RU" sz="3000" b="1" dirty="0"/>
              <a:t>информационных технологий в образовательном процессе и сфере управления </a:t>
            </a:r>
            <a:r>
              <a:rPr lang="ru-RU" sz="3000" b="1" dirty="0" smtClean="0"/>
              <a:t>университетом»</a:t>
            </a:r>
          </a:p>
        </p:txBody>
      </p:sp>
    </p:spTree>
    <p:extLst>
      <p:ext uri="{BB962C8B-B14F-4D97-AF65-F5344CB8AC3E}">
        <p14:creationId xmlns:p14="http://schemas.microsoft.com/office/powerpoint/2010/main" val="187927610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1426170"/>
          </a:xfrm>
        </p:spPr>
        <p:txBody>
          <a:bodyPr/>
          <a:lstStyle/>
          <a:p>
            <a:r>
              <a:rPr lang="ru-RU" sz="3600" dirty="0" smtClean="0"/>
              <a:t>Обучение уполномоченных по информатизации ВГСПУ</a:t>
            </a:r>
            <a:endParaRPr lang="ru-RU" sz="3600" dirty="0"/>
          </a:p>
        </p:txBody>
      </p:sp>
      <p:sp>
        <p:nvSpPr>
          <p:cNvPr id="3" name="Объект 2"/>
          <p:cNvSpPr>
            <a:spLocks noGrp="1"/>
          </p:cNvSpPr>
          <p:nvPr>
            <p:ph idx="1"/>
          </p:nvPr>
        </p:nvSpPr>
        <p:spPr>
          <a:xfrm>
            <a:off x="467544" y="1772816"/>
            <a:ext cx="7620000" cy="4421088"/>
          </a:xfrm>
        </p:spPr>
        <p:txBody>
          <a:bodyPr>
            <a:normAutofit/>
          </a:bodyPr>
          <a:lstStyle/>
          <a:p>
            <a:r>
              <a:rPr lang="ru-RU" sz="3000" b="1" dirty="0" smtClean="0"/>
              <a:t>Модуль 1 (апрель-июнь):</a:t>
            </a:r>
          </a:p>
          <a:p>
            <a:pPr lvl="1"/>
            <a:r>
              <a:rPr lang="ru-RU" sz="2800" dirty="0"/>
              <a:t>Образование в информационном </a:t>
            </a:r>
            <a:r>
              <a:rPr lang="ru-RU" sz="2800" dirty="0" smtClean="0"/>
              <a:t>обществе</a:t>
            </a:r>
          </a:p>
          <a:p>
            <a:pPr lvl="1"/>
            <a:r>
              <a:rPr lang="ru-RU" sz="2800" dirty="0"/>
              <a:t>Использование интернет-технологий в образовательном процессе </a:t>
            </a:r>
            <a:r>
              <a:rPr lang="ru-RU" sz="2800" dirty="0" smtClean="0"/>
              <a:t>вуза</a:t>
            </a:r>
          </a:p>
          <a:p>
            <a:pPr lvl="1"/>
            <a:r>
              <a:rPr lang="ru-RU" sz="2800" dirty="0"/>
              <a:t>Интернет как средство позиционирования университета в мировом информационно-образовательном пространстве</a:t>
            </a:r>
            <a:endParaRPr lang="ru-RU" sz="2800" dirty="0" smtClean="0"/>
          </a:p>
        </p:txBody>
      </p:sp>
    </p:spTree>
    <p:extLst>
      <p:ext uri="{BB962C8B-B14F-4D97-AF65-F5344CB8AC3E}">
        <p14:creationId xmlns:p14="http://schemas.microsoft.com/office/powerpoint/2010/main" val="129360665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931224" cy="1426170"/>
          </a:xfrm>
        </p:spPr>
        <p:txBody>
          <a:bodyPr/>
          <a:lstStyle/>
          <a:p>
            <a:r>
              <a:rPr lang="ru-RU" sz="3600" dirty="0" smtClean="0"/>
              <a:t>Обучение уполномоченных по информатизации ВГСПУ</a:t>
            </a:r>
            <a:endParaRPr lang="ru-RU" sz="3600" dirty="0"/>
          </a:p>
        </p:txBody>
      </p:sp>
      <p:sp>
        <p:nvSpPr>
          <p:cNvPr id="3" name="Объект 2"/>
          <p:cNvSpPr>
            <a:spLocks noGrp="1"/>
          </p:cNvSpPr>
          <p:nvPr>
            <p:ph idx="1"/>
          </p:nvPr>
        </p:nvSpPr>
        <p:spPr>
          <a:xfrm>
            <a:off x="467544" y="1772816"/>
            <a:ext cx="7620000" cy="4421088"/>
          </a:xfrm>
        </p:spPr>
        <p:txBody>
          <a:bodyPr>
            <a:normAutofit lnSpcReduction="10000"/>
          </a:bodyPr>
          <a:lstStyle/>
          <a:p>
            <a:r>
              <a:rPr lang="ru-RU" sz="3000" b="1" dirty="0" smtClean="0"/>
              <a:t>Модуль 2 (сентябрь-ноябрь):</a:t>
            </a:r>
          </a:p>
          <a:p>
            <a:pPr lvl="1"/>
            <a:r>
              <a:rPr lang="ru-RU" sz="2800" dirty="0"/>
              <a:t>Использование корпоративных информационных систем в сфере управления </a:t>
            </a:r>
            <a:r>
              <a:rPr lang="ru-RU" sz="2800" dirty="0" smtClean="0"/>
              <a:t>университетом</a:t>
            </a:r>
          </a:p>
          <a:p>
            <a:pPr lvl="1"/>
            <a:r>
              <a:rPr lang="ru-RU" sz="2800" dirty="0"/>
              <a:t>Разработка и публикация электронных образовательных ресурсов и научных </a:t>
            </a:r>
            <a:r>
              <a:rPr lang="ru-RU" sz="2800" dirty="0" smtClean="0"/>
              <a:t>трудов</a:t>
            </a:r>
          </a:p>
          <a:p>
            <a:pPr lvl="1"/>
            <a:r>
              <a:rPr lang="ru-RU" sz="2800" dirty="0"/>
              <a:t>Организация деятельности структурного подразделения на базе информационных технологий</a:t>
            </a:r>
            <a:endParaRPr lang="ru-RU" sz="2800" dirty="0" smtClean="0"/>
          </a:p>
        </p:txBody>
      </p:sp>
    </p:spTree>
    <p:extLst>
      <p:ext uri="{BB962C8B-B14F-4D97-AF65-F5344CB8AC3E}">
        <p14:creationId xmlns:p14="http://schemas.microsoft.com/office/powerpoint/2010/main" val="198412375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t>Структура – как есть</a:t>
            </a:r>
            <a:endParaRPr lang="ru-RU" sz="4000" dirty="0"/>
          </a:p>
        </p:txBody>
      </p:sp>
      <p:sp>
        <p:nvSpPr>
          <p:cNvPr id="3" name="Объект 2"/>
          <p:cNvSpPr>
            <a:spLocks noGrp="1"/>
          </p:cNvSpPr>
          <p:nvPr>
            <p:ph idx="1"/>
          </p:nvPr>
        </p:nvSpPr>
        <p:spPr/>
        <p:txBody>
          <a:bodyPr>
            <a:normAutofit fontScale="92500"/>
          </a:bodyPr>
          <a:lstStyle/>
          <a:p>
            <a:r>
              <a:rPr lang="ru-RU" sz="2800" dirty="0" smtClean="0"/>
              <a:t>Институт педагогической информатики </a:t>
            </a:r>
          </a:p>
          <a:p>
            <a:pPr lvl="1"/>
            <a:r>
              <a:rPr lang="ru-RU" sz="2600" dirty="0" smtClean="0"/>
              <a:t>Управление </a:t>
            </a:r>
            <a:r>
              <a:rPr lang="ru-RU" sz="2600" dirty="0"/>
              <a:t>администрирования и эксплуатации компьютерных </a:t>
            </a:r>
            <a:r>
              <a:rPr lang="ru-RU" sz="2600" dirty="0" smtClean="0"/>
              <a:t>систем</a:t>
            </a:r>
            <a:endParaRPr lang="ru-RU" sz="2600" dirty="0"/>
          </a:p>
          <a:p>
            <a:pPr lvl="2"/>
            <a:r>
              <a:rPr lang="ru-RU" sz="2400" dirty="0" smtClean="0"/>
              <a:t>Отдел </a:t>
            </a:r>
            <a:r>
              <a:rPr lang="ru-RU" sz="2400" dirty="0"/>
              <a:t>технологий эксплуатации и ремонта </a:t>
            </a:r>
            <a:endParaRPr lang="ru-RU" sz="2400" dirty="0" smtClean="0"/>
          </a:p>
          <a:p>
            <a:pPr lvl="2"/>
            <a:r>
              <a:rPr lang="ru-RU" sz="2400" dirty="0" smtClean="0"/>
              <a:t>Отдел </a:t>
            </a:r>
            <a:r>
              <a:rPr lang="ru-RU" sz="2400" dirty="0"/>
              <a:t>администрирования компьютерных </a:t>
            </a:r>
            <a:r>
              <a:rPr lang="ru-RU" sz="2400" dirty="0" smtClean="0"/>
              <a:t>сетей</a:t>
            </a:r>
            <a:endParaRPr lang="ru-RU" sz="2600" dirty="0" smtClean="0"/>
          </a:p>
          <a:p>
            <a:pPr lvl="1"/>
            <a:r>
              <a:rPr lang="ru-RU" sz="2600" dirty="0" smtClean="0"/>
              <a:t>Отдел </a:t>
            </a:r>
            <a:r>
              <a:rPr lang="ru-RU" sz="2600" dirty="0"/>
              <a:t>веб-технологий</a:t>
            </a:r>
          </a:p>
          <a:p>
            <a:pPr lvl="1"/>
            <a:r>
              <a:rPr lang="ru-RU" sz="2600" dirty="0"/>
              <a:t>Центр дистанционных образовательных </a:t>
            </a:r>
            <a:r>
              <a:rPr lang="ru-RU" sz="2600" dirty="0" smtClean="0"/>
              <a:t>технологий</a:t>
            </a:r>
          </a:p>
          <a:p>
            <a:pPr lvl="2"/>
            <a:r>
              <a:rPr lang="ru-RU" sz="2200" dirty="0" err="1" smtClean="0"/>
              <a:t>Медиатека</a:t>
            </a:r>
            <a:endParaRPr lang="ru-RU" sz="2200" dirty="0"/>
          </a:p>
          <a:p>
            <a:pPr lvl="1"/>
            <a:r>
              <a:rPr lang="ru-RU" sz="2600" dirty="0" smtClean="0"/>
              <a:t>Лаборатория </a:t>
            </a:r>
            <a:r>
              <a:rPr lang="ru-RU" sz="2600" dirty="0"/>
              <a:t>информационных технологий в </a:t>
            </a:r>
            <a:r>
              <a:rPr lang="ru-RU" sz="2600" dirty="0" smtClean="0"/>
              <a:t>образовании</a:t>
            </a:r>
            <a:endParaRPr lang="ru-RU" sz="2200" dirty="0" smtClean="0"/>
          </a:p>
          <a:p>
            <a:r>
              <a:rPr lang="ru-RU" sz="2800" dirty="0" smtClean="0"/>
              <a:t>Учебный </a:t>
            </a:r>
            <a:r>
              <a:rPr lang="ru-RU" sz="2800" dirty="0"/>
              <a:t>компьютерный </a:t>
            </a:r>
            <a:r>
              <a:rPr lang="ru-RU" sz="2800" dirty="0" smtClean="0"/>
              <a:t>центр</a:t>
            </a:r>
            <a:endParaRPr lang="ru-RU" sz="2800" dirty="0"/>
          </a:p>
          <a:p>
            <a:pPr lvl="1"/>
            <a:endParaRPr lang="ru-RU" sz="3400" dirty="0"/>
          </a:p>
        </p:txBody>
      </p:sp>
    </p:spTree>
    <p:extLst>
      <p:ext uri="{BB962C8B-B14F-4D97-AF65-F5344CB8AC3E}">
        <p14:creationId xmlns:p14="http://schemas.microsoft.com/office/powerpoint/2010/main" val="100582736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t>Структура – как планируется</a:t>
            </a:r>
            <a:endParaRPr lang="ru-RU" sz="4000" dirty="0"/>
          </a:p>
        </p:txBody>
      </p:sp>
      <p:sp>
        <p:nvSpPr>
          <p:cNvPr id="3" name="Объект 2"/>
          <p:cNvSpPr>
            <a:spLocks noGrp="1"/>
          </p:cNvSpPr>
          <p:nvPr>
            <p:ph idx="1"/>
          </p:nvPr>
        </p:nvSpPr>
        <p:spPr/>
        <p:txBody>
          <a:bodyPr>
            <a:normAutofit fontScale="92500"/>
          </a:bodyPr>
          <a:lstStyle/>
          <a:p>
            <a:r>
              <a:rPr lang="ru-RU" sz="2800" dirty="0" smtClean="0"/>
              <a:t>Институт педагогической информатики </a:t>
            </a:r>
          </a:p>
          <a:p>
            <a:pPr lvl="1"/>
            <a:r>
              <a:rPr lang="ru-RU" sz="2600" dirty="0" smtClean="0"/>
              <a:t>Управление </a:t>
            </a:r>
            <a:r>
              <a:rPr lang="ru-RU" sz="2600" dirty="0"/>
              <a:t>администрирования и эксплуатации компьютерных </a:t>
            </a:r>
            <a:r>
              <a:rPr lang="ru-RU" sz="2600" dirty="0" smtClean="0"/>
              <a:t>систем</a:t>
            </a:r>
            <a:endParaRPr lang="ru-RU" sz="2600" dirty="0"/>
          </a:p>
          <a:p>
            <a:pPr lvl="2"/>
            <a:r>
              <a:rPr lang="ru-RU" sz="2400" dirty="0" smtClean="0"/>
              <a:t>Отдел технической эксплуатации </a:t>
            </a:r>
            <a:r>
              <a:rPr lang="ru-RU" sz="2400" dirty="0"/>
              <a:t>и ремонта </a:t>
            </a:r>
            <a:endParaRPr lang="ru-RU" sz="2400" dirty="0" smtClean="0"/>
          </a:p>
          <a:p>
            <a:pPr lvl="2"/>
            <a:r>
              <a:rPr lang="ru-RU" sz="2400" dirty="0" smtClean="0"/>
              <a:t>Отдел </a:t>
            </a:r>
            <a:r>
              <a:rPr lang="ru-RU" sz="2400" dirty="0"/>
              <a:t>администрирования компьютерных </a:t>
            </a:r>
            <a:r>
              <a:rPr lang="ru-RU" sz="2400" dirty="0" smtClean="0"/>
              <a:t>сетей</a:t>
            </a:r>
          </a:p>
          <a:p>
            <a:pPr lvl="2"/>
            <a:r>
              <a:rPr lang="ru-RU" sz="2400" dirty="0" smtClean="0">
                <a:solidFill>
                  <a:srgbClr val="FF0000"/>
                </a:solidFill>
              </a:rPr>
              <a:t>Отдел корпоративных информационных систем</a:t>
            </a:r>
            <a:endParaRPr lang="ru-RU" sz="2600" dirty="0" smtClean="0">
              <a:solidFill>
                <a:srgbClr val="FF0000"/>
              </a:solidFill>
            </a:endParaRPr>
          </a:p>
          <a:p>
            <a:pPr lvl="1"/>
            <a:r>
              <a:rPr lang="ru-RU" sz="2600" dirty="0" smtClean="0"/>
              <a:t>Отдел </a:t>
            </a:r>
            <a:r>
              <a:rPr lang="ru-RU" sz="2600" dirty="0"/>
              <a:t>веб-технологий</a:t>
            </a:r>
          </a:p>
          <a:p>
            <a:pPr lvl="1"/>
            <a:r>
              <a:rPr lang="ru-RU" sz="2600" dirty="0" smtClean="0">
                <a:solidFill>
                  <a:srgbClr val="FF0000"/>
                </a:solidFill>
              </a:rPr>
              <a:t>Центр </a:t>
            </a:r>
            <a:r>
              <a:rPr lang="ru-RU" sz="2600" dirty="0" err="1" smtClean="0">
                <a:solidFill>
                  <a:srgbClr val="FF0000"/>
                </a:solidFill>
              </a:rPr>
              <a:t>медиаобразования</a:t>
            </a:r>
            <a:r>
              <a:rPr lang="ru-RU" sz="2600" dirty="0" smtClean="0">
                <a:solidFill>
                  <a:srgbClr val="FF0000"/>
                </a:solidFill>
              </a:rPr>
              <a:t> (Ресурсный </a:t>
            </a:r>
            <a:r>
              <a:rPr lang="ru-RU" sz="2600" dirty="0" err="1" smtClean="0">
                <a:solidFill>
                  <a:srgbClr val="FF0000"/>
                </a:solidFill>
              </a:rPr>
              <a:t>медиацентр</a:t>
            </a:r>
            <a:r>
              <a:rPr lang="ru-RU" sz="2600" dirty="0" smtClean="0">
                <a:solidFill>
                  <a:srgbClr val="FF0000"/>
                </a:solidFill>
              </a:rPr>
              <a:t>)</a:t>
            </a:r>
          </a:p>
          <a:p>
            <a:pPr lvl="1"/>
            <a:r>
              <a:rPr lang="ru-RU" sz="2600" dirty="0" smtClean="0"/>
              <a:t>Лаборатория </a:t>
            </a:r>
            <a:r>
              <a:rPr lang="ru-RU" sz="2600" dirty="0"/>
              <a:t>информационных технологий в </a:t>
            </a:r>
            <a:r>
              <a:rPr lang="ru-RU" sz="2600" dirty="0" smtClean="0"/>
              <a:t>образовании</a:t>
            </a:r>
            <a:endParaRPr lang="ru-RU" sz="2200" dirty="0" smtClean="0"/>
          </a:p>
          <a:p>
            <a:r>
              <a:rPr lang="ru-RU" sz="2800" dirty="0" smtClean="0">
                <a:solidFill>
                  <a:srgbClr val="FF0000"/>
                </a:solidFill>
              </a:rPr>
              <a:t>Центр интернет-образования</a:t>
            </a:r>
            <a:endParaRPr lang="ru-RU" sz="2800" dirty="0">
              <a:solidFill>
                <a:srgbClr val="FF0000"/>
              </a:solidFill>
            </a:endParaRPr>
          </a:p>
          <a:p>
            <a:pPr lvl="1"/>
            <a:endParaRPr lang="ru-RU" sz="3400" dirty="0"/>
          </a:p>
        </p:txBody>
      </p:sp>
    </p:spTree>
    <p:extLst>
      <p:ext uri="{BB962C8B-B14F-4D97-AF65-F5344CB8AC3E}">
        <p14:creationId xmlns:p14="http://schemas.microsoft.com/office/powerpoint/2010/main" val="379935891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dirty="0"/>
              <a:t>Управление администрирования и эксплуатации компьютерных систем</a:t>
            </a:r>
          </a:p>
        </p:txBody>
      </p:sp>
      <p:sp>
        <p:nvSpPr>
          <p:cNvPr id="3" name="Объект 2"/>
          <p:cNvSpPr>
            <a:spLocks noGrp="1"/>
          </p:cNvSpPr>
          <p:nvPr>
            <p:ph idx="1"/>
          </p:nvPr>
        </p:nvSpPr>
        <p:spPr>
          <a:xfrm>
            <a:off x="457200" y="1600200"/>
            <a:ext cx="8003232" cy="4800600"/>
          </a:xfrm>
        </p:spPr>
        <p:txBody>
          <a:bodyPr>
            <a:noAutofit/>
          </a:bodyPr>
          <a:lstStyle/>
          <a:p>
            <a:pPr marL="0" indent="0">
              <a:buNone/>
            </a:pPr>
            <a:r>
              <a:rPr lang="ru-RU" sz="2400" b="1" dirty="0"/>
              <a:t>Задачи: </a:t>
            </a:r>
            <a:r>
              <a:rPr lang="ru-RU" sz="2400" dirty="0"/>
              <a:t>Управление общей деятельностью подразделений сферы информационного обеспечения ВГСПУ. </a:t>
            </a:r>
          </a:p>
          <a:p>
            <a:pPr marL="0" indent="0">
              <a:buNone/>
            </a:pPr>
            <a:r>
              <a:rPr lang="ru-RU" sz="2400" b="1" dirty="0"/>
              <a:t>Показатели качества: </a:t>
            </a:r>
            <a:r>
              <a:rPr lang="ru-RU" sz="2400" dirty="0"/>
              <a:t>Все подразделения информационного обеспечения ВГСПУ успешно решают свои задачи. Ведется поиск, разработка, внедрение и сопровождение средств информационного обеспечения по всем направлениям деятельности ВГСПУ. Своевременно принимаются решения о внедрении новых средств информатизации в системе информационного обеспечения ВГСПУ, управлению имеющимися ресурсами, ведению документации, корректировке деятельности. Ведется работа по защите персональных данных в системах электронной обработки информации ВГСПУ</a:t>
            </a:r>
            <a:r>
              <a:rPr lang="ru-RU" sz="2400" dirty="0" smtClean="0"/>
              <a:t>.</a:t>
            </a:r>
            <a:endParaRPr lang="ru-RU" sz="2400" dirty="0"/>
          </a:p>
        </p:txBody>
      </p:sp>
    </p:spTree>
    <p:extLst>
      <p:ext uri="{BB962C8B-B14F-4D97-AF65-F5344CB8AC3E}">
        <p14:creationId xmlns:p14="http://schemas.microsoft.com/office/powerpoint/2010/main" val="288159151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706090"/>
          </a:xfrm>
        </p:spPr>
        <p:txBody>
          <a:bodyPr/>
          <a:lstStyle/>
          <a:p>
            <a:r>
              <a:rPr lang="ru-RU" sz="3200" dirty="0"/>
              <a:t>Отдел технической эксплуатации и ремонта</a:t>
            </a:r>
          </a:p>
        </p:txBody>
      </p:sp>
      <p:sp>
        <p:nvSpPr>
          <p:cNvPr id="3" name="Объект 2"/>
          <p:cNvSpPr>
            <a:spLocks noGrp="1"/>
          </p:cNvSpPr>
          <p:nvPr>
            <p:ph idx="1"/>
          </p:nvPr>
        </p:nvSpPr>
        <p:spPr>
          <a:xfrm>
            <a:off x="467544" y="1124744"/>
            <a:ext cx="8136904" cy="5472608"/>
          </a:xfrm>
        </p:spPr>
        <p:txBody>
          <a:bodyPr>
            <a:noAutofit/>
          </a:bodyPr>
          <a:lstStyle/>
          <a:p>
            <a:pPr marL="0" indent="0">
              <a:buNone/>
            </a:pPr>
            <a:r>
              <a:rPr lang="ru-RU" b="1" dirty="0"/>
              <a:t>Задачи: </a:t>
            </a:r>
            <a:r>
              <a:rPr lang="ru-RU" dirty="0"/>
              <a:t>Техническое обслуживание компьютерной и оргтехники, базового программного обеспечения, проведение пусконаладочных работ, развитие и поддержка сетевой инфраструктуры ВГСПУ.</a:t>
            </a:r>
          </a:p>
          <a:p>
            <a:pPr marL="0" indent="0">
              <a:buNone/>
            </a:pPr>
            <a:r>
              <a:rPr lang="ru-RU" b="1" dirty="0" smtClean="0"/>
              <a:t>Показатели </a:t>
            </a:r>
            <a:r>
              <a:rPr lang="ru-RU" b="1" dirty="0"/>
              <a:t>качества: </a:t>
            </a:r>
            <a:r>
              <a:rPr lang="ru-RU" dirty="0"/>
              <a:t>Все компьютеры, принтеры, сканеры, мультимедийные комплексы, сетевые коммутаторы и др. университета работают, вовремя обслуживаются и ремонтируются. Своевременно проводится обслуживание и обновление базового программного обеспечения (операционная система, офисный пакет, архиватор, антивирус, программное обеспечение принтера, сканера). Производится подключение новых компьютеров к сети ВГСПУ. Новые компьютеры, мультимедийные комплексы и др. своевременно вводятся в эксплуатацию. Проводится инструктаж пользователей на рабочем месте по вопросам использования оборудования и базового ПО.</a:t>
            </a:r>
          </a:p>
        </p:txBody>
      </p:sp>
    </p:spTree>
    <p:extLst>
      <p:ext uri="{BB962C8B-B14F-4D97-AF65-F5344CB8AC3E}">
        <p14:creationId xmlns:p14="http://schemas.microsoft.com/office/powerpoint/2010/main" val="2862016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706090"/>
          </a:xfrm>
        </p:spPr>
        <p:txBody>
          <a:bodyPr/>
          <a:lstStyle/>
          <a:p>
            <a:r>
              <a:rPr lang="ru-RU" sz="2800" dirty="0"/>
              <a:t>Отдел администрирования компьютерных сетей</a:t>
            </a:r>
          </a:p>
        </p:txBody>
      </p:sp>
      <p:sp>
        <p:nvSpPr>
          <p:cNvPr id="3" name="Объект 2"/>
          <p:cNvSpPr>
            <a:spLocks noGrp="1"/>
          </p:cNvSpPr>
          <p:nvPr>
            <p:ph idx="1"/>
          </p:nvPr>
        </p:nvSpPr>
        <p:spPr>
          <a:xfrm>
            <a:off x="457200" y="1124744"/>
            <a:ext cx="8075240" cy="5400600"/>
          </a:xfrm>
        </p:spPr>
        <p:txBody>
          <a:bodyPr>
            <a:noAutofit/>
          </a:bodyPr>
          <a:lstStyle/>
          <a:p>
            <a:pPr marL="0" indent="0">
              <a:buNone/>
            </a:pPr>
            <a:r>
              <a:rPr lang="ru-RU" sz="2300" b="1" dirty="0"/>
              <a:t>Задачи: </a:t>
            </a:r>
            <a:r>
              <a:rPr lang="ru-RU" sz="2300" dirty="0"/>
              <a:t>Техническое обслуживание серверного оборудования, внешних линий связи, управление политиками сетевого доступа и безопасности в корпоративной сети ВГСПУ</a:t>
            </a:r>
            <a:r>
              <a:rPr lang="ru-RU" sz="2300" dirty="0" smtClean="0"/>
              <a:t>.</a:t>
            </a:r>
            <a:endParaRPr lang="ru-RU" sz="2300" dirty="0"/>
          </a:p>
          <a:p>
            <a:pPr marL="0" indent="0">
              <a:buNone/>
            </a:pPr>
            <a:r>
              <a:rPr lang="ru-RU" sz="2300" b="1" dirty="0"/>
              <a:t>Показатели качества: </a:t>
            </a:r>
            <a:r>
              <a:rPr lang="ru-RU" sz="2300" dirty="0"/>
              <a:t>Серверное оборудование и внешние линии связи (Интернет, связь между корпусами) работают, своевременно проводится обслуживание серверов, обновление серверного ПО, резервирование данных. Реализуется единая политика доступа и безопасности в корпоративной сети (выделение адресов, маршрутизация, ограничение трафика, внешний доступ и др.). Предоставляются все сетевые услуги, предусмотренные структурой информационной системы ВГСПУ (работа электронной почты, сайтов, СУБД для корпоративных сервисов ВГСПУ и др</a:t>
            </a:r>
            <a:r>
              <a:rPr lang="ru-RU" sz="2300" dirty="0" smtClean="0"/>
              <a:t>.).</a:t>
            </a:r>
            <a:endParaRPr lang="ru-RU" sz="2300" dirty="0"/>
          </a:p>
        </p:txBody>
      </p:sp>
    </p:spTree>
    <p:extLst>
      <p:ext uri="{BB962C8B-B14F-4D97-AF65-F5344CB8AC3E}">
        <p14:creationId xmlns:p14="http://schemas.microsoft.com/office/powerpoint/2010/main" val="204867536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706090"/>
          </a:xfrm>
        </p:spPr>
        <p:txBody>
          <a:bodyPr/>
          <a:lstStyle/>
          <a:p>
            <a:r>
              <a:rPr lang="ru-RU" sz="2800" dirty="0"/>
              <a:t>Отдел корпоративных информационных систем</a:t>
            </a:r>
          </a:p>
        </p:txBody>
      </p:sp>
      <p:sp>
        <p:nvSpPr>
          <p:cNvPr id="3" name="Объект 2"/>
          <p:cNvSpPr>
            <a:spLocks noGrp="1"/>
          </p:cNvSpPr>
          <p:nvPr>
            <p:ph idx="1"/>
          </p:nvPr>
        </p:nvSpPr>
        <p:spPr>
          <a:xfrm>
            <a:off x="457200" y="1124744"/>
            <a:ext cx="8075240" cy="5400600"/>
          </a:xfrm>
        </p:spPr>
        <p:txBody>
          <a:bodyPr>
            <a:noAutofit/>
          </a:bodyPr>
          <a:lstStyle/>
          <a:p>
            <a:pPr marL="0" indent="0">
              <a:buNone/>
            </a:pPr>
            <a:r>
              <a:rPr lang="ru-RU" sz="2100" b="1" dirty="0"/>
              <a:t>Задачи:</a:t>
            </a:r>
            <a:r>
              <a:rPr lang="ru-RU" sz="2100" dirty="0"/>
              <a:t> Создание, внедрение и сопровождение средств информатизации корпоративного уровня в информационной системе ВГСПУ (корпоративный портал, программные комплексы «Кадры», «Абитуриент», «Студент», «Нагрузка», «Планы», «Зарплата», «Стипендия» и др.)</a:t>
            </a:r>
          </a:p>
          <a:p>
            <a:pPr marL="0" indent="0">
              <a:buNone/>
            </a:pPr>
            <a:r>
              <a:rPr lang="ru-RU" sz="2100" b="1" dirty="0" smtClean="0"/>
              <a:t>Показатели </a:t>
            </a:r>
            <a:r>
              <a:rPr lang="ru-RU" sz="2100" b="1" dirty="0"/>
              <a:t>качества:</a:t>
            </a:r>
            <a:r>
              <a:rPr lang="ru-RU" sz="2100" dirty="0"/>
              <a:t> Ведется разработка, внедрение и сопровождение средств информатизации корпоративного уровня по всем направлениям деятельности ВГСПУ. Обеспечивается настройка и сопровождение хранилищ данных корпоративных систем ВГСПУ. Обеспечивается реализация комплекса мер по защите персональных данных в информационной </a:t>
            </a:r>
            <a:r>
              <a:rPr lang="ru-RU" sz="2100" dirty="0" smtClean="0"/>
              <a:t>системе </a:t>
            </a:r>
            <a:r>
              <a:rPr lang="ru-RU" sz="2100" dirty="0"/>
              <a:t>ВГСПУ. Проводится настройка клиентских модулей программных комплексов корпоративных информационных систем. Проводится инструктаж пользователей на рабочем месте по работе с программным обеспечением и информационными ресурсами корпоративных информационных систем. </a:t>
            </a:r>
          </a:p>
        </p:txBody>
      </p:sp>
    </p:spTree>
    <p:extLst>
      <p:ext uri="{BB962C8B-B14F-4D97-AF65-F5344CB8AC3E}">
        <p14:creationId xmlns:p14="http://schemas.microsoft.com/office/powerpoint/2010/main" val="425143437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922114"/>
          </a:xfrm>
        </p:spPr>
        <p:txBody>
          <a:bodyPr/>
          <a:lstStyle/>
          <a:p>
            <a:r>
              <a:rPr lang="ru-RU" sz="2800" dirty="0"/>
              <a:t>Отдел веб-технологий</a:t>
            </a:r>
          </a:p>
        </p:txBody>
      </p:sp>
      <p:sp>
        <p:nvSpPr>
          <p:cNvPr id="3" name="Объект 2"/>
          <p:cNvSpPr>
            <a:spLocks noGrp="1"/>
          </p:cNvSpPr>
          <p:nvPr>
            <p:ph idx="1"/>
          </p:nvPr>
        </p:nvSpPr>
        <p:spPr>
          <a:xfrm>
            <a:off x="457200" y="1340768"/>
            <a:ext cx="8075240" cy="5184576"/>
          </a:xfrm>
        </p:spPr>
        <p:txBody>
          <a:bodyPr>
            <a:noAutofit/>
          </a:bodyPr>
          <a:lstStyle/>
          <a:p>
            <a:pPr marL="0" indent="0">
              <a:buNone/>
            </a:pPr>
            <a:r>
              <a:rPr lang="ru-RU" sz="2400" b="1" dirty="0"/>
              <a:t>Задачи:</a:t>
            </a:r>
            <a:r>
              <a:rPr lang="ru-RU" sz="2400" dirty="0"/>
              <a:t> Разработка официального сайта университета. Координация деятельности подразделений по вопросам размещения официальной информации. Консультирование и техническая поддержка пользователей по размещению информации на официальном сайте и использованию электронной почты ВГСПУ.</a:t>
            </a:r>
          </a:p>
          <a:p>
            <a:pPr marL="0" indent="0">
              <a:buNone/>
            </a:pPr>
            <a:r>
              <a:rPr lang="ru-RU" sz="2400" b="1" dirty="0" smtClean="0"/>
              <a:t>Показатели </a:t>
            </a:r>
            <a:r>
              <a:rPr lang="ru-RU" sz="2400" b="1" dirty="0"/>
              <a:t>качества:</a:t>
            </a:r>
            <a:r>
              <a:rPr lang="ru-RU" sz="2400" dirty="0"/>
              <a:t> Официальный сайт и система электронной почты работают без сбоев. Опубликованная на сайте информация актуальна, отражает все направления деятельности университета. Проводится консультирование пользователей по вопросам размещения информации на сайте. Создаются новые почтовые адреса для сотрудников университета.</a:t>
            </a:r>
          </a:p>
          <a:p>
            <a:pPr marL="0" indent="0">
              <a:buNone/>
            </a:pPr>
            <a:endParaRPr lang="ru-RU" sz="2100" dirty="0"/>
          </a:p>
        </p:txBody>
      </p:sp>
    </p:spTree>
    <p:extLst>
      <p:ext uri="{BB962C8B-B14F-4D97-AF65-F5344CB8AC3E}">
        <p14:creationId xmlns:p14="http://schemas.microsoft.com/office/powerpoint/2010/main" val="84022240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03232" cy="922114"/>
          </a:xfrm>
        </p:spPr>
        <p:txBody>
          <a:bodyPr/>
          <a:lstStyle/>
          <a:p>
            <a:r>
              <a:rPr lang="ru-RU" sz="2800" dirty="0"/>
              <a:t>Лаборатория информационных технологий в образовании </a:t>
            </a:r>
          </a:p>
        </p:txBody>
      </p:sp>
      <p:sp>
        <p:nvSpPr>
          <p:cNvPr id="3" name="Объект 2"/>
          <p:cNvSpPr>
            <a:spLocks noGrp="1"/>
          </p:cNvSpPr>
          <p:nvPr>
            <p:ph idx="1"/>
          </p:nvPr>
        </p:nvSpPr>
        <p:spPr>
          <a:xfrm>
            <a:off x="457200" y="1340768"/>
            <a:ext cx="8075240" cy="5184576"/>
          </a:xfrm>
        </p:spPr>
        <p:txBody>
          <a:bodyPr>
            <a:noAutofit/>
          </a:bodyPr>
          <a:lstStyle/>
          <a:p>
            <a:pPr marL="0" indent="0">
              <a:buNone/>
            </a:pPr>
            <a:r>
              <a:rPr lang="ru-RU" sz="2400" b="1" dirty="0"/>
              <a:t>Задачи:</a:t>
            </a:r>
            <a:r>
              <a:rPr lang="ru-RU" sz="2400" dirty="0"/>
              <a:t> Разработка новых электронных образовательных ресурсов, образовательных сайтов и проектов в сети </a:t>
            </a:r>
            <a:r>
              <a:rPr lang="ru-RU" sz="2400" dirty="0" smtClean="0"/>
              <a:t>Интернет.</a:t>
            </a:r>
            <a:endParaRPr lang="ru-RU" sz="2400" dirty="0"/>
          </a:p>
          <a:p>
            <a:pPr marL="0" indent="0">
              <a:buNone/>
            </a:pPr>
            <a:r>
              <a:rPr lang="ru-RU" sz="2400" b="1" dirty="0" smtClean="0"/>
              <a:t>Показатели </a:t>
            </a:r>
            <a:r>
              <a:rPr lang="ru-RU" sz="2400" b="1" dirty="0"/>
              <a:t>качества:</a:t>
            </a:r>
            <a:r>
              <a:rPr lang="ru-RU" sz="2400" dirty="0"/>
              <a:t> Создаются новые, инновационные образовательные </a:t>
            </a:r>
            <a:r>
              <a:rPr lang="ru-RU" sz="2400" dirty="0" smtClean="0"/>
              <a:t>ресурсы</a:t>
            </a:r>
            <a:r>
              <a:rPr lang="ru-RU" sz="2400" dirty="0"/>
              <a:t>, сайты университета, используемые как в образовательном процессе вуза, так и в рамках образовательных проектов региона и страны. Разработанные ресурсы на условиях заключения лицензионных соглашений и договоров внедряются в образовательный процесс внешних учреждений образования, науки и культуры.</a:t>
            </a:r>
          </a:p>
          <a:p>
            <a:pPr marL="0" indent="0">
              <a:buNone/>
            </a:pPr>
            <a:endParaRPr lang="ru-RU" sz="2100" dirty="0"/>
          </a:p>
        </p:txBody>
      </p:sp>
    </p:spTree>
    <p:extLst>
      <p:ext uri="{BB962C8B-B14F-4D97-AF65-F5344CB8AC3E}">
        <p14:creationId xmlns:p14="http://schemas.microsoft.com/office/powerpoint/2010/main" val="144852703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659</TotalTime>
  <Words>1068</Words>
  <Application>Microsoft Office PowerPoint</Application>
  <PresentationFormat>Экран (4:3)</PresentationFormat>
  <Paragraphs>83</Paragraphs>
  <Slides>16</Slides>
  <Notes>16</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Соседство</vt:lpstr>
      <vt:lpstr>Структура подразделений информационного обеспечения университета</vt:lpstr>
      <vt:lpstr>Структура – как есть</vt:lpstr>
      <vt:lpstr>Структура – как планируется</vt:lpstr>
      <vt:lpstr>Управление администрирования и эксплуатации компьютерных систем</vt:lpstr>
      <vt:lpstr>Отдел технической эксплуатации и ремонта</vt:lpstr>
      <vt:lpstr>Отдел администрирования компьютерных сетей</vt:lpstr>
      <vt:lpstr>Отдел корпоративных информационных систем</vt:lpstr>
      <vt:lpstr>Отдел веб-технологий</vt:lpstr>
      <vt:lpstr>Лаборатория информационных технологий в образовании </vt:lpstr>
      <vt:lpstr>Центр медиаобразования (ресурсный медиацентр)</vt:lpstr>
      <vt:lpstr>Центр интернет-образования</vt:lpstr>
      <vt:lpstr>Уполномоченные по информатизации</vt:lpstr>
      <vt:lpstr>Уполномоченные по информатизации</vt:lpstr>
      <vt:lpstr>Обучение уполномоченных по информатизации ВГСПУ</vt:lpstr>
      <vt:lpstr>Обучение уполномоченных по информатизации ВГСПУ</vt:lpstr>
      <vt:lpstr>Обучение уполномоченных по информатизации ВГСПУ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Образовательные возможности Интернета в контексте реализации идей непрерывного образования</dc:title>
  <dc:creator>Сергеев Алексей Николаевич</dc:creator>
  <cp:lastModifiedBy>Alexey</cp:lastModifiedBy>
  <cp:revision>66</cp:revision>
  <cp:lastPrinted>2013-04-02T19:03:02Z</cp:lastPrinted>
  <dcterms:created xsi:type="dcterms:W3CDTF">2012-12-20T06:25:13Z</dcterms:created>
  <dcterms:modified xsi:type="dcterms:W3CDTF">2013-04-02T19:03:33Z</dcterms:modified>
</cp:coreProperties>
</file>