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75" r:id="rId4"/>
    <p:sldId id="276" r:id="rId5"/>
    <p:sldId id="277" r:id="rId6"/>
    <p:sldId id="278" r:id="rId7"/>
    <p:sldId id="279" r:id="rId8"/>
    <p:sldId id="280" r:id="rId9"/>
    <p:sldId id="281" r:id="rId10"/>
    <p:sldId id="282" r:id="rId11"/>
    <p:sldId id="283" r:id="rId12"/>
    <p:sldId id="284" r:id="rId13"/>
    <p:sldId id="285" r:id="rId14"/>
    <p:sldId id="287" r:id="rId15"/>
    <p:sldId id="288" r:id="rId16"/>
    <p:sldId id="289" r:id="rId17"/>
    <p:sldId id="290" r:id="rId18"/>
    <p:sldId id="291" r:id="rId19"/>
    <p:sldId id="292" r:id="rId20"/>
    <p:sldId id="293" r:id="rId21"/>
    <p:sldId id="294" r:id="rId22"/>
    <p:sldId id="295" r:id="rId23"/>
    <p:sldId id="296" r:id="rId24"/>
    <p:sldId id="297" r:id="rId25"/>
    <p:sldId id="298" r:id="rId26"/>
    <p:sldId id="299" r:id="rId27"/>
    <p:sldId id="300" r:id="rId2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1356" y="-4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11"/>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3"/>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18"/>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10"/>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Прямая соединительная линия 1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Прямая соединительная линия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Прямая соединительная линия 21"/>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22"/>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Овал 23"/>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Овал 25"/>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Овал 24"/>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Заголовок 7"/>
          <p:cNvSpPr>
            <a:spLocks noGrp="1"/>
          </p:cNvSpPr>
          <p:nvPr>
            <p:ph type="ctrTitle"/>
          </p:nvPr>
        </p:nvSpPr>
        <p:spPr>
          <a:xfrm>
            <a:off x="2286000" y="3124200"/>
            <a:ext cx="6172200" cy="1894362"/>
          </a:xfrm>
        </p:spPr>
        <p:txBody>
          <a:bodyPr/>
          <a:lstStyle>
            <a:lvl1pPr>
              <a:defRPr b="1"/>
            </a:lvl1pPr>
          </a:lstStyle>
          <a:p>
            <a:r>
              <a:rPr lang="ru-RU" smtClean="0"/>
              <a:t>Образец заголовка</a:t>
            </a:r>
            <a:endParaRPr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2" name="Дата 27"/>
          <p:cNvSpPr>
            <a:spLocks noGrp="1"/>
          </p:cNvSpPr>
          <p:nvPr>
            <p:ph type="dt" sz="half" idx="10"/>
          </p:nvPr>
        </p:nvSpPr>
        <p:spPr bwMode="auto">
          <a:xfrm rot="5400000">
            <a:off x="7764463" y="1174750"/>
            <a:ext cx="2286000" cy="381000"/>
          </a:xfrm>
        </p:spPr>
        <p:txBody>
          <a:bodyPr/>
          <a:lstStyle>
            <a:lvl1pPr>
              <a:defRPr/>
            </a:lvl1pPr>
          </a:lstStyle>
          <a:p>
            <a:pPr>
              <a:defRPr/>
            </a:pPr>
            <a:fld id="{1CA8BC76-B7A7-4A2A-BE7E-AEC5A80E030A}" type="datetimeFigureOut">
              <a:rPr lang="ru-RU"/>
              <a:pPr>
                <a:defRPr/>
              </a:pPr>
              <a:t>17.10.2015</a:t>
            </a:fld>
            <a:endParaRPr lang="ru-RU"/>
          </a:p>
        </p:txBody>
      </p:sp>
      <p:sp>
        <p:nvSpPr>
          <p:cNvPr id="23" name="Нижний колонтитул 16"/>
          <p:cNvSpPr>
            <a:spLocks noGrp="1"/>
          </p:cNvSpPr>
          <p:nvPr>
            <p:ph type="ftr" sz="quarter" idx="11"/>
          </p:nvPr>
        </p:nvSpPr>
        <p:spPr bwMode="auto">
          <a:xfrm rot="5400000">
            <a:off x="7077076" y="4181475"/>
            <a:ext cx="3657600" cy="384175"/>
          </a:xfrm>
        </p:spPr>
        <p:txBody>
          <a:bodyPr/>
          <a:lstStyle>
            <a:lvl1pPr>
              <a:defRPr/>
            </a:lvl1pPr>
          </a:lstStyle>
          <a:p>
            <a:pPr>
              <a:defRPr/>
            </a:pPr>
            <a:endParaRPr lang="ru-RU"/>
          </a:p>
        </p:txBody>
      </p:sp>
      <p:sp>
        <p:nvSpPr>
          <p:cNvPr id="24" name="Номер слайда 28"/>
          <p:cNvSpPr>
            <a:spLocks noGrp="1"/>
          </p:cNvSpPr>
          <p:nvPr>
            <p:ph type="sldNum" sz="quarter" idx="12"/>
          </p:nvPr>
        </p:nvSpPr>
        <p:spPr bwMode="auto">
          <a:xfrm>
            <a:off x="1325563" y="4929188"/>
            <a:ext cx="609600" cy="517525"/>
          </a:xfrm>
        </p:spPr>
        <p:txBody>
          <a:bodyPr/>
          <a:lstStyle>
            <a:lvl1pPr>
              <a:defRPr/>
            </a:lvl1pPr>
          </a:lstStyle>
          <a:p>
            <a:pPr>
              <a:defRPr/>
            </a:pPr>
            <a:fld id="{4F94C48C-2E7B-4867-8A9B-FE89750B5AB2}"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B8A08B15-F447-4ED5-9815-E7C169DEA711}" type="datetimeFigureOut">
              <a:rPr lang="ru-RU"/>
              <a:pPr>
                <a:defRPr/>
              </a:pPr>
              <a:t>17.10.2015</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AE27FE18-F36B-46FC-AF92-8C76C1D15AE9}"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C924CE0C-9B13-48DD-A242-0B865D95F56F}" type="datetimeFigureOut">
              <a:rPr lang="ru-RU"/>
              <a:pPr>
                <a:defRPr/>
              </a:pPr>
              <a:t>17.10.2015</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75C29F5E-15AB-4A30-96CC-F12FFC42C88C}"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8" name="Содержимое 7"/>
          <p:cNvSpPr>
            <a:spLocks noGrp="1"/>
          </p:cNvSpPr>
          <p:nvPr>
            <p:ph sz="quarter" idx="1"/>
          </p:nvPr>
        </p:nvSpPr>
        <p:spPr>
          <a:xfrm>
            <a:off x="457200" y="1600200"/>
            <a:ext cx="7467600" cy="487375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6"/>
          <p:cNvSpPr>
            <a:spLocks noGrp="1"/>
          </p:cNvSpPr>
          <p:nvPr>
            <p:ph type="dt" sz="half" idx="10"/>
          </p:nvPr>
        </p:nvSpPr>
        <p:spPr/>
        <p:txBody>
          <a:bodyPr rtlCol="0"/>
          <a:lstStyle>
            <a:lvl1pPr>
              <a:defRPr/>
            </a:lvl1pPr>
          </a:lstStyle>
          <a:p>
            <a:pPr>
              <a:defRPr/>
            </a:pPr>
            <a:fld id="{897DB67A-E5E8-48CB-A1C9-AAD2EA858C77}" type="datetimeFigureOut">
              <a:rPr lang="ru-RU"/>
              <a:pPr>
                <a:defRPr/>
              </a:pPr>
              <a:t>17.10.2015</a:t>
            </a:fld>
            <a:endParaRPr lang="ru-RU"/>
          </a:p>
        </p:txBody>
      </p:sp>
      <p:sp>
        <p:nvSpPr>
          <p:cNvPr id="5" name="Номер слайда 8"/>
          <p:cNvSpPr>
            <a:spLocks noGrp="1"/>
          </p:cNvSpPr>
          <p:nvPr>
            <p:ph type="sldNum" sz="quarter" idx="11"/>
          </p:nvPr>
        </p:nvSpPr>
        <p:spPr/>
        <p:txBody>
          <a:bodyPr rtlCol="0"/>
          <a:lstStyle>
            <a:lvl1pPr>
              <a:defRPr/>
            </a:lvl1pPr>
          </a:lstStyle>
          <a:p>
            <a:pPr>
              <a:defRPr/>
            </a:pPr>
            <a:fld id="{04A54C8D-09B8-45FE-845E-40DE194BB0F7}" type="slidenum">
              <a:rPr lang="ru-RU"/>
              <a:pPr>
                <a:defRPr/>
              </a:pPr>
              <a:t>‹#›</a:t>
            </a:fld>
            <a:endParaRPr lang="ru-RU"/>
          </a:p>
        </p:txBody>
      </p:sp>
      <p:sp>
        <p:nvSpPr>
          <p:cNvPr id="6" name="Нижний колонтитул 9"/>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4"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Прямоугольник 9"/>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0"/>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11"/>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ая соединительная линия 12"/>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Прямая соединительная линия 14"/>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Прямая соединительная линия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Овал 19"/>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Овал 20"/>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Овал 21"/>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Овал 22"/>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Прямая соединительная линия 25"/>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lang="ru-RU" smtClean="0"/>
              <a:t>Образец заголовка</a:t>
            </a:r>
            <a:endParaRPr lang="en-US"/>
          </a:p>
        </p:txBody>
      </p:sp>
      <p:sp>
        <p:nvSpPr>
          <p:cNvPr id="3" name="Текст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20" name="Дата 3"/>
          <p:cNvSpPr>
            <a:spLocks noGrp="1"/>
          </p:cNvSpPr>
          <p:nvPr>
            <p:ph type="dt" sz="half" idx="10"/>
          </p:nvPr>
        </p:nvSpPr>
        <p:spPr bwMode="auto">
          <a:xfrm rot="5400000">
            <a:off x="7762875" y="1169988"/>
            <a:ext cx="2286000" cy="381000"/>
          </a:xfrm>
        </p:spPr>
        <p:txBody>
          <a:bodyPr/>
          <a:lstStyle>
            <a:lvl1pPr>
              <a:defRPr/>
            </a:lvl1pPr>
          </a:lstStyle>
          <a:p>
            <a:pPr>
              <a:defRPr/>
            </a:pPr>
            <a:fld id="{DD167AFC-343B-49E6-B344-5B1C0AD109AD}" type="datetimeFigureOut">
              <a:rPr lang="ru-RU"/>
              <a:pPr>
                <a:defRPr/>
              </a:pPr>
              <a:t>17.10.2015</a:t>
            </a:fld>
            <a:endParaRPr lang="ru-RU"/>
          </a:p>
        </p:txBody>
      </p:sp>
      <p:sp>
        <p:nvSpPr>
          <p:cNvPr id="21" name="Нижний колонтитул 4"/>
          <p:cNvSpPr>
            <a:spLocks noGrp="1"/>
          </p:cNvSpPr>
          <p:nvPr>
            <p:ph type="ftr" sz="quarter" idx="11"/>
          </p:nvPr>
        </p:nvSpPr>
        <p:spPr bwMode="auto">
          <a:xfrm rot="5400000">
            <a:off x="7077076" y="4178300"/>
            <a:ext cx="3657600" cy="384175"/>
          </a:xfrm>
        </p:spPr>
        <p:txBody>
          <a:bodyPr/>
          <a:lstStyle>
            <a:lvl1pPr>
              <a:defRPr/>
            </a:lvl1pPr>
          </a:lstStyle>
          <a:p>
            <a:pPr>
              <a:defRPr/>
            </a:pPr>
            <a:endParaRPr lang="ru-RU"/>
          </a:p>
        </p:txBody>
      </p:sp>
      <p:sp>
        <p:nvSpPr>
          <p:cNvPr id="22" name="Номер слайда 5"/>
          <p:cNvSpPr>
            <a:spLocks noGrp="1"/>
          </p:cNvSpPr>
          <p:nvPr>
            <p:ph type="sldNum" sz="quarter" idx="12"/>
          </p:nvPr>
        </p:nvSpPr>
        <p:spPr bwMode="auto">
          <a:xfrm>
            <a:off x="1339850" y="4929188"/>
            <a:ext cx="609600" cy="517525"/>
          </a:xfrm>
        </p:spPr>
        <p:txBody>
          <a:bodyPr/>
          <a:lstStyle>
            <a:lvl1pPr>
              <a:defRPr/>
            </a:lvl1pPr>
          </a:lstStyle>
          <a:p>
            <a:pPr>
              <a:defRPr/>
            </a:pPr>
            <a:fld id="{823127E8-5BEE-44D1-BDEE-6FA51E9F06BC}"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Содержимое 8"/>
          <p:cNvSpPr>
            <a:spLocks noGrp="1"/>
          </p:cNvSpPr>
          <p:nvPr>
            <p:ph sz="quarter" idx="1"/>
          </p:nvPr>
        </p:nvSpPr>
        <p:spPr>
          <a:xfrm>
            <a:off x="457200"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Содержимое 10"/>
          <p:cNvSpPr>
            <a:spLocks noGrp="1"/>
          </p:cNvSpPr>
          <p:nvPr>
            <p:ph sz="quarter" idx="2"/>
          </p:nvPr>
        </p:nvSpPr>
        <p:spPr>
          <a:xfrm>
            <a:off x="4270248" y="1600200"/>
            <a:ext cx="36576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20761662-8BD4-40C4-A91A-16A51366D9DF}" type="datetimeFigureOut">
              <a:rPr lang="ru-RU"/>
              <a:pPr>
                <a:defRPr/>
              </a:pPr>
              <a:t>17.10.2015</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27B558D8-1558-4AC8-980E-DEA39168F64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lstStyle>
            <a:lvl1pPr>
              <a:defRPr/>
            </a:lvl1pPr>
          </a:lstStyle>
          <a:p>
            <a:r>
              <a:rPr lang="ru-RU" smtClean="0"/>
              <a:t>Образец заголовка</a:t>
            </a:r>
            <a:endParaRPr lang="en-US"/>
          </a:p>
        </p:txBody>
      </p:sp>
      <p:sp>
        <p:nvSpPr>
          <p:cNvPr id="11" name="Содержимое 10"/>
          <p:cNvSpPr>
            <a:spLocks noGrp="1"/>
          </p:cNvSpPr>
          <p:nvPr>
            <p:ph sz="quarter" idx="2"/>
          </p:nvPr>
        </p:nvSpPr>
        <p:spPr>
          <a:xfrm>
            <a:off x="457200"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quarter" idx="4"/>
          </p:nvPr>
        </p:nvSpPr>
        <p:spPr>
          <a:xfrm>
            <a:off x="4371975" y="2362200"/>
            <a:ext cx="36576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ru-RU" smtClean="0"/>
              <a:t>Образец текста</a:t>
            </a:r>
          </a:p>
        </p:txBody>
      </p:sp>
      <p:sp>
        <p:nvSpPr>
          <p:cNvPr id="7" name="Дата 13"/>
          <p:cNvSpPr>
            <a:spLocks noGrp="1"/>
          </p:cNvSpPr>
          <p:nvPr>
            <p:ph type="dt" sz="half" idx="10"/>
          </p:nvPr>
        </p:nvSpPr>
        <p:spPr/>
        <p:txBody>
          <a:bodyPr/>
          <a:lstStyle>
            <a:lvl1pPr>
              <a:defRPr/>
            </a:lvl1pPr>
          </a:lstStyle>
          <a:p>
            <a:pPr>
              <a:defRPr/>
            </a:pPr>
            <a:fld id="{E1605D5A-571B-4913-9408-E489D16D65A4}" type="datetimeFigureOut">
              <a:rPr lang="ru-RU"/>
              <a:pPr>
                <a:defRPr/>
              </a:pPr>
              <a:t>17.10.2015</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5A095F69-6BC9-4F83-A630-5BFF1675352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5"/>
          <p:cNvSpPr>
            <a:spLocks noGrp="1"/>
          </p:cNvSpPr>
          <p:nvPr>
            <p:ph type="dt" sz="half" idx="10"/>
          </p:nvPr>
        </p:nvSpPr>
        <p:spPr/>
        <p:txBody>
          <a:bodyPr rtlCol="0"/>
          <a:lstStyle>
            <a:lvl1pPr>
              <a:defRPr/>
            </a:lvl1pPr>
          </a:lstStyle>
          <a:p>
            <a:pPr>
              <a:defRPr/>
            </a:pPr>
            <a:fld id="{B88D5CCC-5669-4B0E-8C72-9403F02BA6AE}" type="datetimeFigureOut">
              <a:rPr lang="ru-RU"/>
              <a:pPr>
                <a:defRPr/>
              </a:pPr>
              <a:t>17.10.2015</a:t>
            </a:fld>
            <a:endParaRPr lang="ru-RU"/>
          </a:p>
        </p:txBody>
      </p:sp>
      <p:sp>
        <p:nvSpPr>
          <p:cNvPr id="4" name="Номер слайда 6"/>
          <p:cNvSpPr>
            <a:spLocks noGrp="1"/>
          </p:cNvSpPr>
          <p:nvPr>
            <p:ph type="sldNum" sz="quarter" idx="11"/>
          </p:nvPr>
        </p:nvSpPr>
        <p:spPr/>
        <p:txBody>
          <a:bodyPr rtlCol="0"/>
          <a:lstStyle>
            <a:lvl1pPr>
              <a:defRPr/>
            </a:lvl1pPr>
          </a:lstStyle>
          <a:p>
            <a:pPr>
              <a:defRPr/>
            </a:pPr>
            <a:fld id="{A36B3A52-4CC5-4B87-A824-4D332AA7DEF6}" type="slidenum">
              <a:rPr lang="ru-RU"/>
              <a:pPr>
                <a:defRPr/>
              </a:pPr>
              <a:t>‹#›</a:t>
            </a:fld>
            <a:endParaRPr lang="ru-RU"/>
          </a:p>
        </p:txBody>
      </p:sp>
      <p:sp>
        <p:nvSpPr>
          <p:cNvPr id="5" name="Нижний колонтитул 7"/>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D6BA14AB-CF98-487D-919A-720BB87D664F}" type="datetimeFigureOut">
              <a:rPr lang="ru-RU"/>
              <a:pPr>
                <a:defRPr/>
              </a:pPr>
              <a:t>17.10.2015</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9255B456-C500-4CD6-BD14-00B324368647}"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Прямая соединительная линия 8"/>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Овал 13"/>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rot="5400000">
            <a:off x="3371850" y="3200400"/>
            <a:ext cx="6309360" cy="457200"/>
          </a:xfrm>
        </p:spPr>
        <p:txBody>
          <a:bodyPr/>
          <a:lstStyle>
            <a:lvl1pPr algn="l">
              <a:buNone/>
              <a:defRPr sz="2000" b="1" cap="small" baseline="0"/>
            </a:lvl1pPr>
          </a:lstStyle>
          <a:p>
            <a:r>
              <a:rPr lang="ru-RU" smtClean="0"/>
              <a:t>Образец заголовка</a:t>
            </a:r>
            <a:endParaRPr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8" name="Содержимое 17"/>
          <p:cNvSpPr>
            <a:spLocks noGrp="1"/>
          </p:cNvSpPr>
          <p:nvPr>
            <p:ph sz="quarter" idx="1"/>
          </p:nvPr>
        </p:nvSpPr>
        <p:spPr>
          <a:xfrm>
            <a:off x="304800" y="274320"/>
            <a:ext cx="5638800" cy="632764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2" name="Дата 20"/>
          <p:cNvSpPr>
            <a:spLocks noGrp="1"/>
          </p:cNvSpPr>
          <p:nvPr>
            <p:ph type="dt" sz="half" idx="10"/>
          </p:nvPr>
        </p:nvSpPr>
        <p:spPr/>
        <p:txBody>
          <a:bodyPr rtlCol="0"/>
          <a:lstStyle>
            <a:lvl1pPr>
              <a:defRPr/>
            </a:lvl1pPr>
          </a:lstStyle>
          <a:p>
            <a:pPr>
              <a:defRPr/>
            </a:pPr>
            <a:fld id="{62348B42-AF63-4294-900C-0B8DAE226926}" type="datetimeFigureOut">
              <a:rPr lang="ru-RU"/>
              <a:pPr>
                <a:defRPr/>
              </a:pPr>
              <a:t>17.10.2015</a:t>
            </a:fld>
            <a:endParaRPr lang="ru-RU"/>
          </a:p>
        </p:txBody>
      </p:sp>
      <p:sp>
        <p:nvSpPr>
          <p:cNvPr id="13" name="Номер слайда 21"/>
          <p:cNvSpPr>
            <a:spLocks noGrp="1"/>
          </p:cNvSpPr>
          <p:nvPr>
            <p:ph type="sldNum" sz="quarter" idx="11"/>
          </p:nvPr>
        </p:nvSpPr>
        <p:spPr/>
        <p:txBody>
          <a:bodyPr rtlCol="0"/>
          <a:lstStyle>
            <a:lvl1pPr>
              <a:defRPr/>
            </a:lvl1pPr>
          </a:lstStyle>
          <a:p>
            <a:pPr>
              <a:defRPr/>
            </a:pPr>
            <a:fld id="{C357A3BC-8151-40DD-B7BF-2FF9B057843F}" type="slidenum">
              <a:rPr lang="ru-RU"/>
              <a:pPr>
                <a:defRPr/>
              </a:pPr>
              <a:t>‹#›</a:t>
            </a:fld>
            <a:endParaRPr lang="ru-RU"/>
          </a:p>
        </p:txBody>
      </p:sp>
      <p:sp>
        <p:nvSpPr>
          <p:cNvPr id="14" name="Нижний колонтитул 22"/>
          <p:cNvSpPr>
            <a:spLocks noGrp="1"/>
          </p:cNvSpPr>
          <p:nvPr>
            <p:ph type="ftr" sz="quarter" idx="12"/>
          </p:nvPr>
        </p:nvSpPr>
        <p:spPr/>
        <p:txBody>
          <a:bodyPr rtlCol="0"/>
          <a:lstStyle>
            <a:lvl1pPr>
              <a:defRPr/>
            </a:lvl1pPr>
          </a:lstStyle>
          <a:p>
            <a:pPr>
              <a:defRPr/>
            </a:pPr>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Овал 12"/>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Прямая соединительная линия 19"/>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Заголовок 1"/>
          <p:cNvSpPr>
            <a:spLocks noGrp="1"/>
          </p:cNvSpPr>
          <p:nvPr>
            <p:ph type="title"/>
          </p:nvPr>
        </p:nvSpPr>
        <p:spPr>
          <a:xfrm rot="5400000">
            <a:off x="3350133" y="3200400"/>
            <a:ext cx="6309360" cy="457200"/>
          </a:xfrm>
        </p:spPr>
        <p:txBody>
          <a:bodyPr/>
          <a:lstStyle>
            <a:lvl1pPr algn="l">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ru-RU" smtClean="0"/>
              <a:t>Образец текста</a:t>
            </a:r>
          </a:p>
        </p:txBody>
      </p:sp>
      <p:sp>
        <p:nvSpPr>
          <p:cNvPr id="12" name="Дата 16"/>
          <p:cNvSpPr>
            <a:spLocks noGrp="1"/>
          </p:cNvSpPr>
          <p:nvPr>
            <p:ph type="dt" sz="half" idx="10"/>
          </p:nvPr>
        </p:nvSpPr>
        <p:spPr/>
        <p:txBody>
          <a:bodyPr rtlCol="0"/>
          <a:lstStyle>
            <a:lvl1pPr>
              <a:defRPr/>
            </a:lvl1pPr>
          </a:lstStyle>
          <a:p>
            <a:pPr>
              <a:defRPr/>
            </a:pPr>
            <a:fld id="{C7AA0675-4656-4911-90BE-CAA733229DF4}" type="datetimeFigureOut">
              <a:rPr lang="ru-RU"/>
              <a:pPr>
                <a:defRPr/>
              </a:pPr>
              <a:t>17.10.2015</a:t>
            </a:fld>
            <a:endParaRPr lang="ru-RU"/>
          </a:p>
        </p:txBody>
      </p:sp>
      <p:sp>
        <p:nvSpPr>
          <p:cNvPr id="13" name="Номер слайда 17"/>
          <p:cNvSpPr>
            <a:spLocks noGrp="1"/>
          </p:cNvSpPr>
          <p:nvPr>
            <p:ph type="sldNum" sz="quarter" idx="11"/>
          </p:nvPr>
        </p:nvSpPr>
        <p:spPr/>
        <p:txBody>
          <a:bodyPr rtlCol="0"/>
          <a:lstStyle>
            <a:lvl1pPr>
              <a:defRPr/>
            </a:lvl1pPr>
          </a:lstStyle>
          <a:p>
            <a:pPr>
              <a:defRPr/>
            </a:pPr>
            <a:fld id="{68AF55BE-C06A-46B1-8FB5-A4B72E0ED37B}" type="slidenum">
              <a:rPr lang="ru-RU"/>
              <a:pPr>
                <a:defRPr/>
              </a:pPr>
              <a:t>‹#›</a:t>
            </a:fld>
            <a:endParaRPr lang="ru-RU"/>
          </a:p>
        </p:txBody>
      </p:sp>
      <p:sp>
        <p:nvSpPr>
          <p:cNvPr id="14" name="Нижний колонтитул 20"/>
          <p:cNvSpPr>
            <a:spLocks noGrp="1"/>
          </p:cNvSpPr>
          <p:nvPr>
            <p:ph type="ftr" sz="quarter" idx="12"/>
          </p:nvPr>
        </p:nvSpPr>
        <p:spPr/>
        <p:txBody>
          <a:bodyPr rtlCol="0"/>
          <a:lstStyle>
            <a:lvl1pPr>
              <a:defRPr/>
            </a:lvl1p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lang="ru-RU" smtClean="0"/>
              <a:t>Образец заголовка</a:t>
            </a:r>
            <a:endParaRPr lang="en-US"/>
          </a:p>
        </p:txBody>
      </p:sp>
      <p:sp>
        <p:nvSpPr>
          <p:cNvPr id="1028" name="Текст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smtClean="0">
                <a:solidFill>
                  <a:schemeClr val="tx2"/>
                </a:solidFill>
                <a:latin typeface="+mn-lt"/>
                <a:cs typeface="+mn-cs"/>
              </a:defRPr>
            </a:lvl1pPr>
          </a:lstStyle>
          <a:p>
            <a:pPr>
              <a:defRPr/>
            </a:pPr>
            <a:fld id="{87CD377A-9105-46E8-AF60-EE5F49B9332F}" type="datetimeFigureOut">
              <a:rPr lang="ru-RU"/>
              <a:pPr>
                <a:defRPr/>
              </a:pPr>
              <a:t>17.10.2015</a:t>
            </a:fld>
            <a:endParaRPr lang="ru-RU"/>
          </a:p>
        </p:txBody>
      </p:sp>
      <p:sp>
        <p:nvSpPr>
          <p:cNvPr id="3" name="Нижний колонтитул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Овал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Номер слайда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smtClean="0">
                <a:solidFill>
                  <a:srgbClr val="FFFFFF"/>
                </a:solidFill>
                <a:latin typeface="+mn-lt"/>
                <a:cs typeface="+mn-cs"/>
              </a:defRPr>
            </a:lvl1pPr>
          </a:lstStyle>
          <a:p>
            <a:pPr>
              <a:defRPr/>
            </a:pPr>
            <a:fld id="{317FD2D1-4972-4DEE-ADAA-196CA5F55B08}"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69" r:id="rId7"/>
    <p:sldLayoutId id="2147483676" r:id="rId8"/>
    <p:sldLayoutId id="2147483677" r:id="rId9"/>
    <p:sldLayoutId id="2147483668" r:id="rId10"/>
    <p:sldLayoutId id="2147483667" r:id="rId11"/>
  </p:sldLayoutIdLst>
  <p:txStyles>
    <p:titleStyle>
      <a:lvl1pPr algn="l" rtl="0" fontAlgn="base">
        <a:spcBef>
          <a:spcPct val="0"/>
        </a:spcBef>
        <a:spcAft>
          <a:spcPct val="0"/>
        </a:spcAft>
        <a:defRPr sz="3000" kern="1200" cap="small">
          <a:solidFill>
            <a:schemeClr val="tx2"/>
          </a:solidFill>
          <a:latin typeface="+mj-lt"/>
          <a:ea typeface="+mj-ea"/>
          <a:cs typeface="+mj-cs"/>
        </a:defRPr>
      </a:lvl1pPr>
      <a:lvl2pPr algn="l" rtl="0" fontAlgn="base">
        <a:spcBef>
          <a:spcPct val="0"/>
        </a:spcBef>
        <a:spcAft>
          <a:spcPct val="0"/>
        </a:spcAft>
        <a:defRPr sz="3000">
          <a:solidFill>
            <a:schemeClr val="tx2"/>
          </a:solidFill>
          <a:latin typeface="Century Schoolbook" pitchFamily="18" charset="0"/>
        </a:defRPr>
      </a:lvl2pPr>
      <a:lvl3pPr algn="l" rtl="0" fontAlgn="base">
        <a:spcBef>
          <a:spcPct val="0"/>
        </a:spcBef>
        <a:spcAft>
          <a:spcPct val="0"/>
        </a:spcAft>
        <a:defRPr sz="3000">
          <a:solidFill>
            <a:schemeClr val="tx2"/>
          </a:solidFill>
          <a:latin typeface="Century Schoolbook" pitchFamily="18" charset="0"/>
        </a:defRPr>
      </a:lvl3pPr>
      <a:lvl4pPr algn="l" rtl="0" fontAlgn="base">
        <a:spcBef>
          <a:spcPct val="0"/>
        </a:spcBef>
        <a:spcAft>
          <a:spcPct val="0"/>
        </a:spcAft>
        <a:defRPr sz="3000">
          <a:solidFill>
            <a:schemeClr val="tx2"/>
          </a:solidFill>
          <a:latin typeface="Century Schoolbook" pitchFamily="18" charset="0"/>
        </a:defRPr>
      </a:lvl4pPr>
      <a:lvl5pPr algn="l" rtl="0" fontAlgn="base">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fontAlgn="base">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fontAlgn="base">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fontAlgn="base">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fontAlgn="base">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fontAlgn="base">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85938" y="214313"/>
            <a:ext cx="7143750" cy="3643312"/>
          </a:xfrm>
        </p:spPr>
        <p:txBody>
          <a:bodyPr/>
          <a:lstStyle/>
          <a:p>
            <a:pPr indent="252413" algn="ctr">
              <a:defRPr/>
            </a:pPr>
            <a:r>
              <a:rPr lang="ru-RU" sz="2000" dirty="0" smtClean="0"/>
              <a:t>Клинико-психологические аспекты речевого развития детей с искажённым вариантом дизонтогенеза</a:t>
            </a:r>
            <a:br>
              <a:rPr lang="ru-RU" sz="2000" dirty="0" smtClean="0"/>
            </a:br>
            <a:r>
              <a:rPr lang="ru-RU" sz="2000" cap="none" dirty="0" smtClean="0">
                <a:solidFill>
                  <a:schemeClr val="tx1"/>
                </a:solidFill>
                <a:latin typeface="Times New Roman" pitchFamily="18" charset="0"/>
                <a:ea typeface="Calibri" pitchFamily="34" charset="0"/>
                <a:cs typeface="Times New Roman" pitchFamily="18" charset="0"/>
              </a:rPr>
              <a:t>Презентация</a:t>
            </a:r>
            <a:br>
              <a:rPr lang="ru-RU" sz="2000" cap="none" dirty="0" smtClean="0">
                <a:solidFill>
                  <a:schemeClr val="tx1"/>
                </a:solidFill>
                <a:latin typeface="Times New Roman" pitchFamily="18" charset="0"/>
                <a:ea typeface="Calibri" pitchFamily="34" charset="0"/>
                <a:cs typeface="Times New Roman" pitchFamily="18" charset="0"/>
              </a:rPr>
            </a:br>
            <a:r>
              <a:rPr lang="ru-RU" sz="2000" dirty="0" smtClean="0">
                <a:latin typeface="Times New Roman" pitchFamily="18" charset="0"/>
                <a:cs typeface="Times New Roman" pitchFamily="18" charset="0"/>
              </a:rPr>
              <a:t>Ширинкина Екатерина Вячеславовна</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ГКОУ «Волгоградский ППМС-центр» г. Волгоград</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педагог-психолог ЦПМПК</a:t>
            </a:r>
            <a:br>
              <a:rPr lang="ru-RU" sz="2000" dirty="0" smtClean="0">
                <a:latin typeface="Times New Roman" pitchFamily="18" charset="0"/>
                <a:cs typeface="Times New Roman" pitchFamily="18" charset="0"/>
              </a:rPr>
            </a:br>
            <a:r>
              <a:rPr lang="ru-RU" sz="2000" cap="none" dirty="0" smtClean="0">
                <a:solidFill>
                  <a:schemeClr val="tx1"/>
                </a:solidFill>
                <a:latin typeface="Times New Roman" pitchFamily="18" charset="0"/>
                <a:cs typeface="Times New Roman" pitchFamily="18" charset="0"/>
              </a:rPr>
              <a:t>Аутизм, дизонтогенез, речь, </a:t>
            </a:r>
            <a:r>
              <a:rPr lang="en-US" sz="2000" cap="none" dirty="0" smtClean="0">
                <a:solidFill>
                  <a:schemeClr val="tx1"/>
                </a:solidFill>
                <a:latin typeface="Times New Roman" pitchFamily="18" charset="0"/>
                <a:cs typeface="Times New Roman" pitchFamily="18" charset="0"/>
              </a:rPr>
              <a:t>PECS</a:t>
            </a:r>
            <a:r>
              <a:rPr lang="ru-RU" sz="3200" b="0" cap="none" dirty="0" smtClean="0">
                <a:solidFill>
                  <a:schemeClr val="tx1"/>
                </a:solidFill>
                <a:latin typeface="Arial" pitchFamily="34" charset="0"/>
              </a:rPr>
              <a:t/>
            </a:r>
            <a:br>
              <a:rPr lang="ru-RU" sz="3200" b="0" cap="none" dirty="0" smtClean="0">
                <a:solidFill>
                  <a:schemeClr val="tx1"/>
                </a:solidFill>
                <a:latin typeface="Arial" pitchFamily="34" charset="0"/>
              </a:rPr>
            </a:br>
            <a:endParaRPr lang="ru-RU" sz="2000" dirty="0"/>
          </a:p>
        </p:txBody>
      </p:sp>
      <p:pic>
        <p:nvPicPr>
          <p:cNvPr id="13314" name="Рисунок 3" descr="1339661550_1225736803_14.jpg"/>
          <p:cNvPicPr>
            <a:picLocks noChangeAspect="1"/>
          </p:cNvPicPr>
          <p:nvPr/>
        </p:nvPicPr>
        <p:blipFill>
          <a:blip r:embed="rId2"/>
          <a:srcRect/>
          <a:stretch>
            <a:fillRect/>
          </a:stretch>
        </p:blipFill>
        <p:spPr bwMode="auto">
          <a:xfrm>
            <a:off x="3643313" y="3786188"/>
            <a:ext cx="2928937" cy="2192337"/>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50"/>
            <a:ext cx="8115300" cy="6188075"/>
          </a:xfrm>
        </p:spPr>
        <p:txBody>
          <a:bodyPr>
            <a:normAutofit lnSpcReduction="10000"/>
          </a:bodyPr>
          <a:lstStyle/>
          <a:p>
            <a:pPr marL="274320" indent="-274320" algn="just" fontAlgn="auto">
              <a:spcAft>
                <a:spcPts val="0"/>
              </a:spcAft>
              <a:buFont typeface="Wingdings"/>
              <a:buChar char=""/>
              <a:defRPr/>
            </a:pPr>
            <a:r>
              <a:rPr lang="ru-RU" dirty="0" smtClean="0"/>
              <a:t>Они рано набирают большой словарный запас, начинают говорить сложными фразами. Их речь усваивается также с помощью цитат, только сложных и развернутых, поэтому она выглядит очень взрослой. Тем не менее, эта группа наиболее активна в усвоении речевых форм. Основной проблемой данной категории детей является неспособность вести диалог, учитывать собеседника, в речи детей преобладают монологи ненаправленные на коммуникативное взаимодействие. Эти особенности проявляются в просодической стороне речи, нарушена регуляция темпа, ритма, высоты голоса. Дети третьей группы не сосредоточены на звуковом оформлении речи, для них не характерны словесные игры, игры с рифмами, звуками, они предпочитают произносить длинные сложные фразы.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50"/>
            <a:ext cx="8186738" cy="6188075"/>
          </a:xfrm>
        </p:spPr>
        <p:txBody>
          <a:bodyPr>
            <a:normAutofit fontScale="92500" lnSpcReduction="20000"/>
          </a:bodyPr>
          <a:lstStyle/>
          <a:p>
            <a:pPr marL="274320" indent="-274320" algn="just" fontAlgn="auto">
              <a:spcAft>
                <a:spcPts val="0"/>
              </a:spcAft>
              <a:buFont typeface="Wingdings"/>
              <a:buChar char=""/>
              <a:defRPr/>
            </a:pPr>
            <a:r>
              <a:rPr lang="ru-RU" b="1" dirty="0" smtClean="0"/>
              <a:t>Дети четвертой группы</a:t>
            </a:r>
            <a:r>
              <a:rPr lang="ru-RU" dirty="0" smtClean="0"/>
              <a:t> испытывают незначительные затруднения в диалоговой речи, что усугубляется при необходимости устанавливать контакт с незнакомым человеком.</a:t>
            </a:r>
          </a:p>
          <a:p>
            <a:pPr marL="274320" indent="-274320" algn="just" fontAlgn="auto">
              <a:spcAft>
                <a:spcPts val="0"/>
              </a:spcAft>
              <a:buFont typeface="Wingdings"/>
              <a:buNone/>
              <a:defRPr/>
            </a:pPr>
            <a:r>
              <a:rPr lang="ru-RU" dirty="0" smtClean="0"/>
              <a:t>Таким образом говоря о характеристике речевого развития детей с искажением преимущественно аффективно-эмоциональной сферы можно выделить следующие общие аспекты:</a:t>
            </a:r>
          </a:p>
          <a:p>
            <a:pPr marL="274320" indent="-274320" algn="just" fontAlgn="auto">
              <a:spcAft>
                <a:spcPts val="0"/>
              </a:spcAft>
              <a:buFont typeface="Wingdings"/>
              <a:buChar char=""/>
              <a:defRPr/>
            </a:pPr>
            <a:r>
              <a:rPr lang="ru-RU" dirty="0" smtClean="0"/>
              <a:t>стереотипность речи, </a:t>
            </a:r>
          </a:p>
          <a:p>
            <a:pPr marL="274320" indent="-274320" algn="just" fontAlgn="auto">
              <a:spcAft>
                <a:spcPts val="0"/>
              </a:spcAft>
              <a:buFont typeface="Wingdings"/>
              <a:buChar char=""/>
              <a:defRPr/>
            </a:pPr>
            <a:r>
              <a:rPr lang="ru-RU" dirty="0" smtClean="0"/>
              <a:t>склонность к словотворчеству и неологизмам. </a:t>
            </a:r>
          </a:p>
          <a:p>
            <a:pPr marL="274320" indent="-274320" algn="just" fontAlgn="auto">
              <a:spcAft>
                <a:spcPts val="0"/>
              </a:spcAft>
              <a:buFont typeface="Wingdings"/>
              <a:buChar char=""/>
              <a:defRPr/>
            </a:pPr>
            <a:r>
              <a:rPr lang="ru-RU" dirty="0" smtClean="0"/>
              <a:t>почти у всех детей становление речи проходит через период эхолалий, в ряде случаев эхолалии сочетаются с речевыми персеверациями и </a:t>
            </a:r>
            <a:r>
              <a:rPr lang="ru-RU" dirty="0" err="1" smtClean="0"/>
              <a:t>логореей</a:t>
            </a:r>
            <a:r>
              <a:rPr lang="ru-RU" dirty="0" smtClean="0"/>
              <a:t> с обилием словесных замен, сходных с вербальными и литеральными парафазиями,</a:t>
            </a:r>
          </a:p>
          <a:p>
            <a:pPr marL="274320" indent="-274320" algn="just" fontAlgn="auto">
              <a:spcAft>
                <a:spcPts val="0"/>
              </a:spcAft>
              <a:buFont typeface="Wingdings"/>
              <a:buChar char=""/>
              <a:defRPr/>
            </a:pPr>
            <a:r>
              <a:rPr lang="ru-RU" dirty="0" smtClean="0"/>
              <a:t>нарушения звукопроизношения, темпа, плавности и других особенностей просодической стороны речи.</a:t>
            </a:r>
          </a:p>
          <a:p>
            <a:pPr marL="274320" indent="-274320" algn="just" fontAlgn="auto">
              <a:spcAft>
                <a:spcPts val="0"/>
              </a:spcAft>
              <a:buFont typeface="Wingdings"/>
              <a:buChar char=""/>
              <a:defRPr/>
            </a:pPr>
            <a:r>
              <a:rPr lang="ru-RU" dirty="0" smtClean="0"/>
              <a:t>нарушение коммуникативной стороны речи проявляется в автономности, недостаточной связи с ситуацией, </a:t>
            </a:r>
            <a:r>
              <a:rPr lang="ru-RU" dirty="0" err="1" smtClean="0"/>
              <a:t>эгоцентричности</a:t>
            </a:r>
            <a:r>
              <a:rPr lang="ru-RU" dirty="0" smtClean="0"/>
              <a:t>, позднем появлении личных местоимений, в особенности местоимений первого лица.</a:t>
            </a:r>
          </a:p>
          <a:p>
            <a:pPr marL="274320" indent="-274320" fontAlgn="auto">
              <a:spcAft>
                <a:spcPts val="0"/>
              </a:spcAft>
              <a:buFont typeface="Wingdings"/>
              <a:buChar char=""/>
              <a:defRPr/>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50"/>
            <a:ext cx="8115300" cy="6188075"/>
          </a:xfrm>
        </p:spPr>
        <p:txBody>
          <a:bodyPr>
            <a:normAutofit lnSpcReduction="10000"/>
          </a:bodyPr>
          <a:lstStyle/>
          <a:p>
            <a:pPr marL="274320" indent="-274320" algn="just" fontAlgn="auto">
              <a:spcAft>
                <a:spcPts val="0"/>
              </a:spcAft>
              <a:buFont typeface="Wingdings"/>
              <a:buChar char=""/>
              <a:defRPr/>
            </a:pPr>
            <a:r>
              <a:rPr lang="ru-RU" dirty="0" smtClean="0"/>
              <a:t>увлечение отдельными речевыми формами, постоянная игра звуками, слогами и словами, </a:t>
            </a:r>
            <a:r>
              <a:rPr lang="ru-RU" dirty="0" err="1" smtClean="0"/>
              <a:t>рифмование</a:t>
            </a:r>
            <a:r>
              <a:rPr lang="ru-RU" dirty="0" smtClean="0"/>
              <a:t>, пение, коверканье слов, декламация стихов наизусть "километрами". Но для взаимодействия используется только скудный набор речевых штампов. </a:t>
            </a:r>
          </a:p>
          <a:p>
            <a:pPr marL="274320" indent="-274320" algn="just" fontAlgn="auto">
              <a:spcAft>
                <a:spcPts val="0"/>
              </a:spcAft>
              <a:buFont typeface="Wingdings"/>
              <a:buChar char=""/>
              <a:defRPr/>
            </a:pPr>
            <a:r>
              <a:rPr lang="ru-RU" dirty="0" smtClean="0"/>
              <a:t>недостаточное понимание, осмысление речи, непонимание переносного, скрытого смысла, метафор, пословиц, поговорок, эпитетов и т.д. Отмечается недостаточное развитие номинативной функции слова, ригидность речи.</a:t>
            </a:r>
          </a:p>
          <a:p>
            <a:pPr marL="274320" indent="-274320" algn="just" fontAlgn="auto">
              <a:spcAft>
                <a:spcPts val="0"/>
              </a:spcAft>
              <a:buFont typeface="Wingdings"/>
              <a:buChar char=""/>
              <a:defRPr/>
            </a:pPr>
            <a:r>
              <a:rPr lang="ru-RU" dirty="0" smtClean="0"/>
              <a:t>особенности просодического компонента речи: копирование интонаций окружающих, с другой стороны нарушения </a:t>
            </a:r>
            <a:r>
              <a:rPr lang="ru-RU" dirty="0" err="1" smtClean="0"/>
              <a:t>темпо-ритмической</a:t>
            </a:r>
            <a:r>
              <a:rPr lang="ru-RU" dirty="0" smtClean="0"/>
              <a:t> и интонационной стороны речи. Голос монотонный, невыразительный, тихий, прерывающийся выкриками, визгом.</a:t>
            </a:r>
          </a:p>
          <a:p>
            <a:pPr marL="274320" indent="-274320" fontAlgn="auto">
              <a:spcAft>
                <a:spcPts val="0"/>
              </a:spcAft>
              <a:buFont typeface="Wingdings"/>
              <a:buChar char=""/>
              <a:defRPr/>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86738" cy="1143000"/>
          </a:xfrm>
          <a:ln>
            <a:solidFill>
              <a:schemeClr val="accent1"/>
            </a:solidFill>
          </a:ln>
        </p:spPr>
        <p:txBody>
          <a:bodyPr>
            <a:noAutofit/>
          </a:bodyPr>
          <a:lstStyle/>
          <a:p>
            <a:pPr algn="ctr" fontAlgn="auto">
              <a:spcAft>
                <a:spcPts val="0"/>
              </a:spcAft>
              <a:defRPr/>
            </a:pPr>
            <a:r>
              <a:rPr lang="ru-RU" sz="2300" dirty="0" smtClean="0"/>
              <a:t>Применение альтернативной коммуникации с помощью карточек (</a:t>
            </a:r>
            <a:r>
              <a:rPr lang="en-US" sz="2300" dirty="0" smtClean="0"/>
              <a:t>PECS</a:t>
            </a:r>
            <a:r>
              <a:rPr lang="ru-RU" sz="2300" dirty="0" smtClean="0"/>
              <a:t>) у детей с искажённым вариантом дизонтогенеза</a:t>
            </a:r>
            <a:endParaRPr lang="ru-RU" sz="2300" dirty="0"/>
          </a:p>
        </p:txBody>
      </p:sp>
      <p:sp>
        <p:nvSpPr>
          <p:cNvPr id="25602" name="Содержимое 2"/>
          <p:cNvSpPr>
            <a:spLocks noGrp="1"/>
          </p:cNvSpPr>
          <p:nvPr>
            <p:ph sz="quarter" idx="1"/>
          </p:nvPr>
        </p:nvSpPr>
        <p:spPr>
          <a:xfrm>
            <a:off x="457200" y="1600200"/>
            <a:ext cx="8115300" cy="4873625"/>
          </a:xfrm>
        </p:spPr>
        <p:txBody>
          <a:bodyPr/>
          <a:lstStyle/>
          <a:p>
            <a:pPr algn="just"/>
            <a:r>
              <a:rPr lang="ru-RU" smtClean="0"/>
              <a:t>Система общения при помощи обмена карточками (</a:t>
            </a:r>
            <a:r>
              <a:rPr lang="en-US" smtClean="0"/>
              <a:t>The picture Exchange Communication System</a:t>
            </a:r>
            <a:r>
              <a:rPr lang="ru-RU" smtClean="0"/>
              <a:t>; сокращённо - </a:t>
            </a:r>
            <a:r>
              <a:rPr lang="en-US" smtClean="0"/>
              <a:t>PECS</a:t>
            </a:r>
            <a:r>
              <a:rPr lang="ru-RU" smtClean="0"/>
              <a:t>) была разработана Лори А. Фрост и Энди Бонди для быстрого обучения детей с аутизмом и сопутствующими нарушениями развития целенаправленному, самостоятельно инициируемому общению. </a:t>
            </a:r>
          </a:p>
          <a:p>
            <a:pPr algn="just"/>
            <a:r>
              <a:rPr lang="ru-RU" smtClean="0"/>
              <a:t>Данная методика включает шесть этапов.</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38" y="142875"/>
            <a:ext cx="7467600" cy="571500"/>
          </a:xfrm>
          <a:ln>
            <a:solidFill>
              <a:schemeClr val="accent1"/>
            </a:solidFill>
          </a:ln>
        </p:spPr>
        <p:txBody>
          <a:bodyPr/>
          <a:lstStyle/>
          <a:p>
            <a:pPr algn="ctr" fontAlgn="auto">
              <a:spcAft>
                <a:spcPts val="0"/>
              </a:spcAft>
              <a:defRPr/>
            </a:pPr>
            <a:r>
              <a:rPr lang="ru-RU" dirty="0" smtClean="0"/>
              <a:t>Подготовительный этап:</a:t>
            </a:r>
            <a:endParaRPr lang="ru-RU" dirty="0"/>
          </a:p>
        </p:txBody>
      </p:sp>
      <p:sp>
        <p:nvSpPr>
          <p:cNvPr id="3" name="Содержимое 2"/>
          <p:cNvSpPr>
            <a:spLocks noGrp="1"/>
          </p:cNvSpPr>
          <p:nvPr>
            <p:ph sz="quarter" idx="1"/>
          </p:nvPr>
        </p:nvSpPr>
        <p:spPr>
          <a:xfrm>
            <a:off x="285750" y="857250"/>
            <a:ext cx="8286750" cy="5786438"/>
          </a:xfrm>
        </p:spPr>
        <p:txBody>
          <a:bodyPr>
            <a:normAutofit/>
          </a:bodyPr>
          <a:lstStyle/>
          <a:p>
            <a:pPr marL="457200" indent="-457200" algn="just" fontAlgn="auto">
              <a:spcAft>
                <a:spcPts val="0"/>
              </a:spcAft>
              <a:buFont typeface="Wingdings"/>
              <a:buAutoNum type="arabicPeriod"/>
              <a:defRPr/>
            </a:pPr>
            <a:r>
              <a:rPr lang="ru-RU" sz="2000" dirty="0" smtClean="0"/>
              <a:t>Определение мотивационных стимулов (круг интересов ребенка, и те предметы и действия, которые он обычно просит).</a:t>
            </a:r>
          </a:p>
          <a:p>
            <a:pPr marL="457200" indent="-457200" algn="just" fontAlgn="auto">
              <a:spcAft>
                <a:spcPts val="0"/>
              </a:spcAft>
              <a:buFont typeface="Wingdings"/>
              <a:buAutoNum type="arabicPeriod"/>
              <a:defRPr/>
            </a:pPr>
            <a:r>
              <a:rPr lang="ru-RU" sz="2000" dirty="0" smtClean="0"/>
              <a:t>Подготовка материалов</a:t>
            </a:r>
          </a:p>
          <a:p>
            <a:pPr marL="274320" indent="-274320" fontAlgn="auto">
              <a:spcAft>
                <a:spcPts val="0"/>
              </a:spcAft>
              <a:buFont typeface="Wingdings"/>
              <a:buChar char=""/>
              <a:defRPr/>
            </a:pPr>
            <a:r>
              <a:rPr lang="ru-RU" sz="2000" dirty="0" smtClean="0"/>
              <a:t>Фотографии всех любимых мотивационных стимулов и занятий размером 5Х5.</a:t>
            </a:r>
          </a:p>
          <a:p>
            <a:pPr marL="274320" indent="-274320" fontAlgn="auto">
              <a:spcAft>
                <a:spcPts val="0"/>
              </a:spcAft>
              <a:buFont typeface="Wingdings"/>
              <a:buChar char=""/>
              <a:defRPr/>
            </a:pPr>
            <a:r>
              <a:rPr lang="ru-RU" sz="2000" dirty="0" smtClean="0"/>
              <a:t> Липучки</a:t>
            </a:r>
          </a:p>
          <a:p>
            <a:pPr marL="274320" indent="-274320" algn="r" fontAlgn="auto">
              <a:spcAft>
                <a:spcPts val="0"/>
              </a:spcAft>
              <a:buFont typeface="Wingdings"/>
              <a:buNone/>
              <a:defRPr/>
            </a:pPr>
            <a:endParaRPr lang="ru-RU" sz="2000" dirty="0" smtClean="0"/>
          </a:p>
        </p:txBody>
      </p:sp>
      <p:pic>
        <p:nvPicPr>
          <p:cNvPr id="6" name="Содержимое 5" descr="пекс 2.JPG"/>
          <p:cNvPicPr>
            <a:picLocks noGrp="1" noChangeAspect="1"/>
          </p:cNvPicPr>
          <p:nvPr>
            <p:ph sz="quarter" idx="2"/>
          </p:nvPr>
        </p:nvPicPr>
        <p:blipFill>
          <a:blip r:embed="rId2"/>
          <a:srcRect r="11187"/>
          <a:stretch>
            <a:fillRect/>
          </a:stretch>
        </p:blipFill>
        <p:spPr>
          <a:xfrm>
            <a:off x="4786314" y="3571876"/>
            <a:ext cx="2928958" cy="2835390"/>
          </a:xfrm>
          <a:prstGeom prst="roundRect">
            <a:avLst>
              <a:gd name="adj" fmla="val 16667"/>
            </a:avLst>
          </a:prstGeom>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5" name="Рисунок 4" descr="пекс 1.JPG"/>
          <p:cNvPicPr>
            <a:picLocks noChangeAspect="1"/>
          </p:cNvPicPr>
          <p:nvPr/>
        </p:nvPicPr>
        <p:blipFill>
          <a:blip r:embed="rId3"/>
          <a:stretch>
            <a:fillRect/>
          </a:stretch>
        </p:blipFill>
        <p:spPr>
          <a:xfrm>
            <a:off x="928662" y="3500438"/>
            <a:ext cx="2994205" cy="286984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Содержимое 2"/>
          <p:cNvSpPr txBox="1">
            <a:spLocks/>
          </p:cNvSpPr>
          <p:nvPr/>
        </p:nvSpPr>
        <p:spPr bwMode="auto">
          <a:xfrm>
            <a:off x="214313" y="214313"/>
            <a:ext cx="8501062" cy="6429375"/>
          </a:xfrm>
          <a:prstGeom prst="rect">
            <a:avLst/>
          </a:prstGeom>
          <a:noFill/>
          <a:ln w="9525">
            <a:noFill/>
            <a:miter lim="800000"/>
            <a:headEnd/>
            <a:tailEnd/>
          </a:ln>
        </p:spPr>
        <p:txBody>
          <a:bodyPr/>
          <a:lstStyle/>
          <a:p>
            <a:pPr marL="273050" indent="-273050" algn="just">
              <a:spcBef>
                <a:spcPts val="600"/>
              </a:spcBef>
              <a:buClr>
                <a:schemeClr val="accent1"/>
              </a:buClr>
              <a:buSzPct val="70000"/>
              <a:buFont typeface="Wingdings" pitchFamily="2" charset="2"/>
              <a:buChar char=""/>
            </a:pPr>
            <a:r>
              <a:rPr lang="ru-RU" sz="2000">
                <a:latin typeface="Century Schoolbook" pitchFamily="18" charset="0"/>
              </a:rPr>
              <a:t>Папка и бумажные разделители, на которые можно будет прикрепить фотокарточки на липучках. Эти разделители будут расположены в папке, как листы в книге.</a:t>
            </a:r>
          </a:p>
          <a:p>
            <a:pPr marL="273050" indent="-273050" algn="just">
              <a:spcBef>
                <a:spcPts val="600"/>
              </a:spcBef>
              <a:buClr>
                <a:schemeClr val="accent1"/>
              </a:buClr>
              <a:buSzPct val="70000"/>
              <a:buFont typeface="Wingdings" pitchFamily="2" charset="2"/>
              <a:buChar char=""/>
            </a:pPr>
            <a:endParaRPr lang="ru-RU" sz="2000">
              <a:latin typeface="Century Schoolbook" pitchFamily="18" charset="0"/>
            </a:endParaRPr>
          </a:p>
          <a:p>
            <a:pPr marL="273050" indent="-273050" algn="just">
              <a:spcBef>
                <a:spcPts val="600"/>
              </a:spcBef>
              <a:buClr>
                <a:schemeClr val="accent1"/>
              </a:buClr>
              <a:buSzPct val="70000"/>
              <a:buFont typeface="Wingdings" pitchFamily="2" charset="2"/>
              <a:buChar char=""/>
            </a:pPr>
            <a:endParaRPr lang="ru-RU" sz="2000">
              <a:latin typeface="Century Schoolbook" pitchFamily="18" charset="0"/>
            </a:endParaRPr>
          </a:p>
          <a:p>
            <a:pPr marL="273050" indent="-273050" algn="just">
              <a:spcBef>
                <a:spcPts val="600"/>
              </a:spcBef>
              <a:buClr>
                <a:schemeClr val="accent1"/>
              </a:buClr>
              <a:buSzPct val="70000"/>
              <a:buFont typeface="Wingdings" pitchFamily="2" charset="2"/>
              <a:buChar char=""/>
            </a:pPr>
            <a:endParaRPr lang="ru-RU" sz="2000">
              <a:latin typeface="Century Schoolbook" pitchFamily="18" charset="0"/>
            </a:endParaRPr>
          </a:p>
          <a:p>
            <a:pPr marL="273050" indent="-273050" algn="just">
              <a:spcBef>
                <a:spcPts val="600"/>
              </a:spcBef>
              <a:buClr>
                <a:schemeClr val="accent1"/>
              </a:buClr>
              <a:buSzPct val="70000"/>
            </a:pPr>
            <a:endParaRPr lang="ru-RU" sz="2000">
              <a:latin typeface="Century Schoolbook" pitchFamily="18" charset="0"/>
            </a:endParaRPr>
          </a:p>
          <a:p>
            <a:pPr marL="273050" indent="-273050" algn="just">
              <a:spcBef>
                <a:spcPts val="600"/>
              </a:spcBef>
              <a:buClr>
                <a:schemeClr val="accent1"/>
              </a:buClr>
              <a:buSzPct val="70000"/>
            </a:pPr>
            <a:endParaRPr lang="ru-RU" sz="2000">
              <a:latin typeface="Century Schoolbook" pitchFamily="18" charset="0"/>
            </a:endParaRPr>
          </a:p>
          <a:p>
            <a:pPr marL="273050" indent="-273050" algn="just">
              <a:spcBef>
                <a:spcPts val="600"/>
              </a:spcBef>
              <a:buClr>
                <a:schemeClr val="accent1"/>
              </a:buClr>
              <a:buSzPct val="70000"/>
            </a:pPr>
            <a:endParaRPr lang="ru-RU" sz="2000">
              <a:latin typeface="Century Schoolbook" pitchFamily="18" charset="0"/>
            </a:endParaRPr>
          </a:p>
          <a:p>
            <a:pPr marL="273050" indent="-273050" algn="just">
              <a:spcBef>
                <a:spcPts val="600"/>
              </a:spcBef>
              <a:buClr>
                <a:schemeClr val="accent1"/>
              </a:buClr>
              <a:buSzPct val="70000"/>
              <a:buFont typeface="Wingdings" pitchFamily="2" charset="2"/>
              <a:buChar char=""/>
            </a:pPr>
            <a:r>
              <a:rPr lang="ru-RU" sz="2000">
                <a:latin typeface="Century Schoolbook" pitchFamily="18" charset="0"/>
              </a:rPr>
              <a:t>Для будущего использования - картонную полоску с липучкой, на которую можно прикреплять несколько карточек в определенном порядке - для построения предложений.</a:t>
            </a:r>
          </a:p>
          <a:p>
            <a:pPr marL="273050" indent="-273050" algn="just">
              <a:spcBef>
                <a:spcPts val="600"/>
              </a:spcBef>
              <a:buClr>
                <a:schemeClr val="accent1"/>
              </a:buClr>
              <a:buSzPct val="70000"/>
              <a:buFont typeface="Wingdings" pitchFamily="2" charset="2"/>
              <a:buChar char=""/>
            </a:pPr>
            <a:endParaRPr lang="ru-RU" sz="2000">
              <a:latin typeface="Century Schoolbook" pitchFamily="18" charset="0"/>
            </a:endParaRPr>
          </a:p>
        </p:txBody>
      </p:sp>
      <p:pic>
        <p:nvPicPr>
          <p:cNvPr id="3" name="Рисунок 2" descr="пекс 5.JPG"/>
          <p:cNvPicPr>
            <a:picLocks noChangeAspect="1"/>
          </p:cNvPicPr>
          <p:nvPr/>
        </p:nvPicPr>
        <p:blipFill>
          <a:blip r:embed="rId2"/>
          <a:stretch>
            <a:fillRect/>
          </a:stretch>
        </p:blipFill>
        <p:spPr>
          <a:xfrm>
            <a:off x="5857884" y="1285860"/>
            <a:ext cx="2419728" cy="214463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Рисунок 3" descr="пекс 4.JPG"/>
          <p:cNvPicPr>
            <a:picLocks noChangeAspect="1"/>
          </p:cNvPicPr>
          <p:nvPr/>
        </p:nvPicPr>
        <p:blipFill>
          <a:blip r:embed="rId3"/>
          <a:stretch>
            <a:fillRect/>
          </a:stretch>
        </p:blipFill>
        <p:spPr>
          <a:xfrm>
            <a:off x="3214678" y="4857760"/>
            <a:ext cx="2630157" cy="18150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5" name="Рисунок 4" descr="пекс 3.JPG"/>
          <p:cNvPicPr>
            <a:picLocks noChangeAspect="1"/>
          </p:cNvPicPr>
          <p:nvPr/>
        </p:nvPicPr>
        <p:blipFill>
          <a:blip r:embed="rId4"/>
          <a:stretch>
            <a:fillRect/>
          </a:stretch>
        </p:blipFill>
        <p:spPr>
          <a:xfrm>
            <a:off x="785786" y="1285860"/>
            <a:ext cx="2764859" cy="213159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Содержимое 2"/>
          <p:cNvSpPr>
            <a:spLocks noGrp="1"/>
          </p:cNvSpPr>
          <p:nvPr>
            <p:ph sz="quarter" idx="1"/>
          </p:nvPr>
        </p:nvSpPr>
        <p:spPr>
          <a:xfrm>
            <a:off x="457200" y="357188"/>
            <a:ext cx="8115300" cy="6116637"/>
          </a:xfrm>
        </p:spPr>
        <p:txBody>
          <a:bodyPr/>
          <a:lstStyle/>
          <a:p>
            <a:pPr algn="just"/>
            <a:r>
              <a:rPr lang="ru-RU" i="1" smtClean="0"/>
              <a:t>По мере возрастания коммуникативных инициатив ребенка и расширения словарного запаса, начальный комплекта фотографий придется пополнять новыми карточками.</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Содержимое 2"/>
          <p:cNvSpPr>
            <a:spLocks noGrp="1"/>
          </p:cNvSpPr>
          <p:nvPr>
            <p:ph sz="quarter" idx="1"/>
          </p:nvPr>
        </p:nvSpPr>
        <p:spPr>
          <a:xfrm>
            <a:off x="357188" y="1143000"/>
            <a:ext cx="8215312" cy="5330825"/>
          </a:xfrm>
        </p:spPr>
        <p:txBody>
          <a:bodyPr/>
          <a:lstStyle/>
          <a:p>
            <a:pPr algn="just">
              <a:buFont typeface="Wingdings" pitchFamily="2" charset="2"/>
              <a:buNone/>
            </a:pPr>
            <a:r>
              <a:rPr lang="ru-RU" smtClean="0"/>
              <a:t>Цель - научить ребенка подавать коммуникативному партнеру карточку, для того, что бы получить тот предмет, который он хочет.</a:t>
            </a:r>
          </a:p>
          <a:p>
            <a:pPr algn="just">
              <a:buFont typeface="Wingdings" pitchFamily="2" charset="2"/>
              <a:buNone/>
            </a:pPr>
            <a:r>
              <a:rPr lang="ru-RU" smtClean="0"/>
              <a:t>То есть, когда ребенок видит мотивационный стимул, он берет картинку, протягивает ее учителю, и оставляет картинку в руке учителя.</a:t>
            </a:r>
          </a:p>
          <a:p>
            <a:pPr algn="just">
              <a:buFont typeface="Wingdings" pitchFamily="2" charset="2"/>
              <a:buNone/>
            </a:pPr>
            <a:r>
              <a:rPr lang="ru-RU" smtClean="0"/>
              <a:t>На этом этапе целью является само действие подачи карточки, а не выбор предметов, и не разнообразие просьб. </a:t>
            </a:r>
          </a:p>
          <a:p>
            <a:pPr algn="just">
              <a:buFont typeface="Wingdings" pitchFamily="2" charset="2"/>
              <a:buNone/>
            </a:pPr>
            <a:r>
              <a:rPr lang="ru-RU" smtClean="0"/>
              <a:t>Поэтому, используется только один предмет, и только одна карточка.</a:t>
            </a:r>
          </a:p>
        </p:txBody>
      </p:sp>
      <p:sp>
        <p:nvSpPr>
          <p:cNvPr id="5" name="Заголовок 1"/>
          <p:cNvSpPr>
            <a:spLocks noGrp="1"/>
          </p:cNvSpPr>
          <p:nvPr>
            <p:ph type="title"/>
          </p:nvPr>
        </p:nvSpPr>
        <p:spPr>
          <a:xfrm>
            <a:off x="642938" y="428625"/>
            <a:ext cx="7467600" cy="571500"/>
          </a:xfrm>
          <a:ln>
            <a:solidFill>
              <a:schemeClr val="accent6"/>
            </a:solidFill>
          </a:ln>
        </p:spPr>
        <p:txBody>
          <a:bodyPr/>
          <a:lstStyle/>
          <a:p>
            <a:pPr algn="ctr" fontAlgn="auto">
              <a:spcAft>
                <a:spcPts val="0"/>
              </a:spcAft>
              <a:defRPr/>
            </a:pPr>
            <a:r>
              <a:rPr lang="en-US" dirty="0" smtClean="0">
                <a:solidFill>
                  <a:schemeClr val="accent1">
                    <a:lumMod val="75000"/>
                  </a:schemeClr>
                </a:solidFill>
              </a:rPr>
              <a:t>I</a:t>
            </a:r>
            <a:r>
              <a:rPr lang="ru-RU" dirty="0" smtClean="0">
                <a:solidFill>
                  <a:schemeClr val="accent1">
                    <a:lumMod val="75000"/>
                  </a:schemeClr>
                </a:solidFill>
              </a:rPr>
              <a:t> этап</a:t>
            </a:r>
            <a:endParaRPr lang="ru-RU" dirty="0">
              <a:solidFill>
                <a:schemeClr val="accent1">
                  <a:lumMod val="7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75" y="214313"/>
            <a:ext cx="7467600" cy="654050"/>
          </a:xfrm>
          <a:ln>
            <a:solidFill>
              <a:schemeClr val="accent6"/>
            </a:solidFill>
          </a:ln>
        </p:spPr>
        <p:txBody>
          <a:bodyPr/>
          <a:lstStyle/>
          <a:p>
            <a:pPr algn="ctr" fontAlgn="auto">
              <a:spcAft>
                <a:spcPts val="0"/>
              </a:spcAft>
              <a:defRPr/>
            </a:pPr>
            <a:r>
              <a:rPr lang="en-US" dirty="0" smtClean="0">
                <a:solidFill>
                  <a:schemeClr val="accent1">
                    <a:lumMod val="75000"/>
                  </a:schemeClr>
                </a:solidFill>
              </a:rPr>
              <a:t>II</a:t>
            </a:r>
            <a:r>
              <a:rPr lang="ru-RU" dirty="0" smtClean="0">
                <a:solidFill>
                  <a:schemeClr val="accent1">
                    <a:lumMod val="75000"/>
                  </a:schemeClr>
                </a:solidFill>
              </a:rPr>
              <a:t> этап</a:t>
            </a:r>
            <a:endParaRPr lang="ru-RU" dirty="0">
              <a:solidFill>
                <a:schemeClr val="accent1">
                  <a:lumMod val="75000"/>
                </a:schemeClr>
              </a:solidFill>
            </a:endParaRPr>
          </a:p>
        </p:txBody>
      </p:sp>
      <p:sp>
        <p:nvSpPr>
          <p:cNvPr id="30722" name="Содержимое 2"/>
          <p:cNvSpPr>
            <a:spLocks noGrp="1"/>
          </p:cNvSpPr>
          <p:nvPr>
            <p:ph sz="quarter" idx="1"/>
          </p:nvPr>
        </p:nvSpPr>
        <p:spPr>
          <a:xfrm>
            <a:off x="457200" y="1428750"/>
            <a:ext cx="8115300" cy="5045075"/>
          </a:xfrm>
        </p:spPr>
        <p:txBody>
          <a:bodyPr/>
          <a:lstStyle/>
          <a:p>
            <a:r>
              <a:rPr lang="ru-RU" smtClean="0"/>
              <a:t>Цель - закрепить и обобщить навык подачи карточки коммуникативному партнеру, для того, что бы получить желаемый предмет. </a:t>
            </a:r>
          </a:p>
          <a:p>
            <a:r>
              <a:rPr lang="ru-RU" smtClean="0"/>
              <a:t>На этом этапе так же отсутствует выбор. То есть перед ребенком всего одна карточка, и всего один предмет. </a:t>
            </a:r>
          </a:p>
          <a:p>
            <a:r>
              <a:rPr lang="ru-RU" smtClean="0"/>
              <a:t>Но, если на первом этапе от ребенка требовалось всего лишь подать карточку, то на втором этапе от ребенка требуется более сложная реакция. </a:t>
            </a:r>
          </a:p>
          <a:p>
            <a:pPr>
              <a:buFont typeface="Wingdings" pitchFamily="2" charset="2"/>
              <a:buNone/>
            </a:pPr>
            <a:r>
              <a:rPr lang="ru-RU" smtClean="0"/>
              <a:t/>
            </a:r>
            <a:br>
              <a:rPr lang="ru-RU" smtClean="0"/>
            </a:br>
            <a:endParaRPr lang="ru-RU"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50" y="214313"/>
            <a:ext cx="8501063" cy="6429375"/>
          </a:xfrm>
        </p:spPr>
        <p:txBody>
          <a:bodyPr>
            <a:normAutofit/>
          </a:bodyPr>
          <a:lstStyle/>
          <a:p>
            <a:pPr marL="274320" indent="-274320" algn="ctr" fontAlgn="auto">
              <a:spcAft>
                <a:spcPts val="0"/>
              </a:spcAft>
              <a:buFont typeface="Wingdings"/>
              <a:buNone/>
              <a:defRPr/>
            </a:pPr>
            <a:r>
              <a:rPr lang="ru-RU" dirty="0" smtClean="0"/>
              <a:t>Работу на втором этапе можно разбить на следующие шаги: </a:t>
            </a:r>
          </a:p>
          <a:p>
            <a:pPr marL="274320" indent="-274320" algn="ctr" fontAlgn="auto">
              <a:spcAft>
                <a:spcPts val="0"/>
              </a:spcAft>
              <a:buFont typeface="Wingdings"/>
              <a:buNone/>
              <a:defRPr/>
            </a:pPr>
            <a:r>
              <a:rPr lang="ru-RU" dirty="0" smtClean="0"/>
              <a:t>Шаг 1. Снять картинку с доски (папки для карточек).</a:t>
            </a:r>
          </a:p>
          <a:p>
            <a:pPr marL="274320" indent="-274320" fontAlgn="auto">
              <a:spcAft>
                <a:spcPts val="0"/>
              </a:spcAft>
              <a:buFont typeface="Wingdings"/>
              <a:buNone/>
              <a:defRPr/>
            </a:pPr>
            <a:endParaRPr lang="ru-RU" dirty="0" smtClean="0"/>
          </a:p>
          <a:p>
            <a:pPr marL="274320" indent="-274320" algn="ctr" fontAlgn="auto">
              <a:spcAft>
                <a:spcPts val="0"/>
              </a:spcAft>
              <a:buFont typeface="Wingdings"/>
              <a:buNone/>
              <a:defRPr/>
            </a:pPr>
            <a:r>
              <a:rPr lang="ru-RU" dirty="0" smtClean="0"/>
              <a:t>Шаг 2. Постепенное увеличение расстояния между ребенком и учителем.</a:t>
            </a:r>
          </a:p>
          <a:p>
            <a:pPr marL="274320" indent="-274320" fontAlgn="auto">
              <a:spcAft>
                <a:spcPts val="0"/>
              </a:spcAft>
              <a:buFont typeface="Wingdings"/>
              <a:buNone/>
              <a:defRPr/>
            </a:pPr>
            <a:endParaRPr lang="ru-RU" dirty="0" smtClean="0"/>
          </a:p>
          <a:p>
            <a:pPr marL="274320" indent="-274320" algn="ctr" fontAlgn="auto">
              <a:spcAft>
                <a:spcPts val="0"/>
              </a:spcAft>
              <a:buFont typeface="Wingdings"/>
              <a:buNone/>
              <a:defRPr/>
            </a:pPr>
            <a:r>
              <a:rPr lang="ru-RU" dirty="0" smtClean="0"/>
              <a:t>Шаг 3. Постепенное увеличение расстояния между ребенком и доской. </a:t>
            </a:r>
          </a:p>
          <a:p>
            <a:pPr marL="274320" indent="-274320" algn="ctr" fontAlgn="auto">
              <a:spcAft>
                <a:spcPts val="0"/>
              </a:spcAft>
              <a:buFont typeface="Wingdings"/>
              <a:buNone/>
              <a:defRPr/>
            </a:pPr>
            <a:endParaRPr lang="ru-RU" dirty="0" smtClean="0"/>
          </a:p>
          <a:p>
            <a:pPr marL="274320" indent="-274320" algn="ctr" fontAlgn="auto">
              <a:spcAft>
                <a:spcPts val="0"/>
              </a:spcAft>
              <a:buFont typeface="Wingdings"/>
              <a:buNone/>
              <a:defRPr/>
            </a:pPr>
            <a:r>
              <a:rPr lang="ru-RU" dirty="0" smtClean="0"/>
              <a:t>Шаг 4. Постепенное прекращение использования подсказок.</a:t>
            </a:r>
          </a:p>
          <a:p>
            <a:pPr marL="90488" indent="1588" algn="just" fontAlgn="auto">
              <a:spcAft>
                <a:spcPts val="0"/>
              </a:spcAft>
              <a:buFont typeface="Wingdings"/>
              <a:buNone/>
              <a:defRPr/>
            </a:pPr>
            <a:r>
              <a:rPr lang="ru-RU" sz="2000" i="1" dirty="0" smtClean="0"/>
              <a:t>Второй этап обучения РЕСS не прекращается никогда. То есть, для любой нововведенной карточки нужно отработать все варианты, и удостоверится в том, что ребенок может принести эту карточку в любой ситуации. </a:t>
            </a:r>
          </a:p>
        </p:txBody>
      </p:sp>
      <p:sp>
        <p:nvSpPr>
          <p:cNvPr id="5" name="Стрелка вниз 4"/>
          <p:cNvSpPr/>
          <p:nvPr/>
        </p:nvSpPr>
        <p:spPr>
          <a:xfrm>
            <a:off x="4214813" y="1428750"/>
            <a:ext cx="500062"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6" name="Стрелка вниз 5"/>
          <p:cNvSpPr/>
          <p:nvPr/>
        </p:nvSpPr>
        <p:spPr>
          <a:xfrm>
            <a:off x="4214813" y="2714625"/>
            <a:ext cx="500062"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 name="Стрелка вниз 6"/>
          <p:cNvSpPr/>
          <p:nvPr/>
        </p:nvSpPr>
        <p:spPr>
          <a:xfrm>
            <a:off x="4214813" y="3929063"/>
            <a:ext cx="500062"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582613"/>
          </a:xfrm>
        </p:spPr>
        <p:txBody>
          <a:bodyPr>
            <a:noAutofit/>
          </a:bodyPr>
          <a:lstStyle/>
          <a:p>
            <a:pPr algn="ctr" fontAlgn="auto">
              <a:spcAft>
                <a:spcPts val="0"/>
              </a:spcAft>
              <a:defRPr/>
            </a:pPr>
            <a:r>
              <a:rPr lang="ru-RU" sz="3400" b="1" dirty="0" smtClean="0">
                <a:latin typeface="Times New Roman" pitchFamily="18" charset="0"/>
                <a:cs typeface="Times New Roman" pitchFamily="18" charset="0"/>
              </a:rPr>
              <a:t>Искаженное</a:t>
            </a:r>
            <a:endParaRPr lang="ru-RU" sz="3400" b="1" dirty="0">
              <a:latin typeface="Times New Roman" pitchFamily="18" charset="0"/>
              <a:cs typeface="Times New Roman" pitchFamily="18" charset="0"/>
            </a:endParaRPr>
          </a:p>
        </p:txBody>
      </p:sp>
      <p:sp>
        <p:nvSpPr>
          <p:cNvPr id="3" name="Содержимое 2"/>
          <p:cNvSpPr>
            <a:spLocks noGrp="1"/>
          </p:cNvSpPr>
          <p:nvPr>
            <p:ph sz="quarter" idx="1"/>
          </p:nvPr>
        </p:nvSpPr>
        <p:spPr>
          <a:xfrm>
            <a:off x="0" y="500063"/>
            <a:ext cx="8929688" cy="6357937"/>
          </a:xfrm>
        </p:spPr>
        <p:txBody>
          <a:bodyPr>
            <a:normAutofit/>
          </a:bodyPr>
          <a:lstStyle/>
          <a:p>
            <a:pPr marL="365760" indent="-256032" algn="just" fontAlgn="auto">
              <a:spcBef>
                <a:spcPts val="300"/>
              </a:spcBef>
              <a:spcAft>
                <a:spcPts val="0"/>
              </a:spcAft>
              <a:buClr>
                <a:schemeClr val="accent3"/>
              </a:buClr>
              <a:buFont typeface="Georgia"/>
              <a:buNone/>
              <a:defRPr/>
            </a:pPr>
            <a:r>
              <a:rPr lang="ru-RU" b="1" i="1" dirty="0" smtClean="0">
                <a:latin typeface="Times New Roman" pitchFamily="18" charset="0"/>
                <a:cs typeface="Times New Roman" pitchFamily="18" charset="0"/>
              </a:rPr>
              <a:t>Основной диагноз </a:t>
            </a:r>
            <a:r>
              <a:rPr lang="ru-RU" dirty="0" smtClean="0">
                <a:latin typeface="Times New Roman" pitchFamily="18" charset="0"/>
                <a:cs typeface="Times New Roman" pitchFamily="18" charset="0"/>
              </a:rPr>
              <a:t>- «аутизм» (</a:t>
            </a:r>
            <a:r>
              <a:rPr lang="en-US" dirty="0" smtClean="0">
                <a:latin typeface="Times New Roman" pitchFamily="18" charset="0"/>
                <a:cs typeface="Times New Roman" pitchFamily="18" charset="0"/>
              </a:rPr>
              <a:t>F 84.0</a:t>
            </a:r>
            <a:r>
              <a:rPr lang="ru-RU" dirty="0" smtClean="0">
                <a:latin typeface="Times New Roman" pitchFamily="18" charset="0"/>
                <a:cs typeface="Times New Roman" pitchFamily="18" charset="0"/>
              </a:rPr>
              <a:t> – </a:t>
            </a:r>
            <a:r>
              <a:rPr lang="en-US" dirty="0" smtClean="0">
                <a:latin typeface="Times New Roman" pitchFamily="18" charset="0"/>
                <a:cs typeface="Times New Roman" pitchFamily="18" charset="0"/>
              </a:rPr>
              <a:t>F 84.5</a:t>
            </a:r>
            <a:r>
              <a:rPr lang="ru-RU" dirty="0" smtClean="0">
                <a:latin typeface="Times New Roman" pitchFamily="18" charset="0"/>
                <a:cs typeface="Times New Roman" pitchFamily="18" charset="0"/>
              </a:rPr>
              <a:t>), «детский тип шизофрении»</a:t>
            </a:r>
            <a:r>
              <a:rPr lang="en-US" dirty="0" smtClean="0">
                <a:latin typeface="Times New Roman" pitchFamily="18" charset="0"/>
                <a:cs typeface="Times New Roman" pitchFamily="18" charset="0"/>
              </a:rPr>
              <a:t> (F 20.</a:t>
            </a:r>
            <a:r>
              <a:rPr lang="ru-RU" dirty="0" smtClean="0">
                <a:latin typeface="Times New Roman" pitchFamily="18" charset="0"/>
                <a:cs typeface="Times New Roman" pitchFamily="18" charset="0"/>
              </a:rPr>
              <a:t>8хх3</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marL="365760" indent="-256032" algn="just" fontAlgn="auto">
              <a:spcBef>
                <a:spcPts val="300"/>
              </a:spcBef>
              <a:spcAft>
                <a:spcPts val="0"/>
              </a:spcAft>
              <a:buClr>
                <a:schemeClr val="accent3"/>
              </a:buClr>
              <a:buFont typeface="Georgia"/>
              <a:buNone/>
              <a:defRPr/>
            </a:pPr>
            <a:endParaRPr lang="ru-RU" dirty="0" smtClean="0"/>
          </a:p>
          <a:p>
            <a:pPr marL="274320" indent="-274320" fontAlgn="auto">
              <a:spcAft>
                <a:spcPts val="0"/>
              </a:spcAft>
              <a:buFont typeface="Wingdings"/>
              <a:buChar char=""/>
              <a:defRPr/>
            </a:pPr>
            <a:endParaRPr lang="ru-RU" dirty="0"/>
          </a:p>
        </p:txBody>
      </p:sp>
      <p:sp>
        <p:nvSpPr>
          <p:cNvPr id="4" name="Содержимое 2"/>
          <p:cNvSpPr txBox="1">
            <a:spLocks/>
          </p:cNvSpPr>
          <p:nvPr/>
        </p:nvSpPr>
        <p:spPr>
          <a:xfrm>
            <a:off x="0" y="0"/>
            <a:ext cx="9144000" cy="6858000"/>
          </a:xfrm>
          <a:prstGeom prst="rect">
            <a:avLst/>
          </a:prstGeom>
        </p:spPr>
        <p:txBody>
          <a:bodyPr>
            <a:normAutofit/>
          </a:bodyPr>
          <a:lstStyle/>
          <a:p>
            <a:pPr marL="365760" indent="-256032" fontAlgn="auto">
              <a:spcBef>
                <a:spcPts val="300"/>
              </a:spcBef>
              <a:spcAft>
                <a:spcPts val="0"/>
              </a:spcAft>
              <a:buClr>
                <a:schemeClr val="accent3"/>
              </a:buClr>
              <a:buFont typeface="Georgia"/>
              <a:buNone/>
              <a:defRPr/>
            </a:pPr>
            <a:endParaRPr lang="ru-RU" sz="2800" dirty="0">
              <a:latin typeface="+mn-lt"/>
              <a:cs typeface="+mn-cs"/>
            </a:endParaRPr>
          </a:p>
          <a:p>
            <a:pPr marL="365760" indent="-256032" fontAlgn="auto">
              <a:spcBef>
                <a:spcPts val="300"/>
              </a:spcBef>
              <a:spcAft>
                <a:spcPts val="0"/>
              </a:spcAft>
              <a:buClr>
                <a:schemeClr val="accent3"/>
              </a:buClr>
              <a:buFont typeface="Georgia"/>
              <a:buNone/>
              <a:defRPr/>
            </a:pPr>
            <a:endParaRPr lang="ru-RU" sz="2800" i="1" dirty="0">
              <a:latin typeface="+mn-lt"/>
              <a:cs typeface="+mn-cs"/>
            </a:endParaRPr>
          </a:p>
          <a:p>
            <a:pPr marL="365760" indent="-256032" fontAlgn="auto">
              <a:spcBef>
                <a:spcPts val="300"/>
              </a:spcBef>
              <a:spcAft>
                <a:spcPts val="0"/>
              </a:spcAft>
              <a:buClr>
                <a:schemeClr val="accent3"/>
              </a:buClr>
              <a:buFont typeface="Georgia"/>
              <a:buNone/>
              <a:defRPr/>
            </a:pPr>
            <a:endParaRPr lang="ru-RU" sz="2800" i="1" dirty="0">
              <a:latin typeface="+mn-lt"/>
              <a:cs typeface="+mn-cs"/>
            </a:endParaRPr>
          </a:p>
          <a:p>
            <a:pPr marL="365760" indent="-256032" fontAlgn="auto">
              <a:spcBef>
                <a:spcPts val="300"/>
              </a:spcBef>
              <a:spcAft>
                <a:spcPts val="0"/>
              </a:spcAft>
              <a:buClr>
                <a:schemeClr val="accent3"/>
              </a:buClr>
              <a:buFont typeface="Georgia"/>
              <a:buNone/>
              <a:defRPr/>
            </a:pPr>
            <a:endParaRPr lang="ru-RU" sz="2800" i="1" dirty="0">
              <a:latin typeface="+mn-lt"/>
              <a:cs typeface="+mn-cs"/>
            </a:endParaRPr>
          </a:p>
          <a:p>
            <a:pPr marL="365760" indent="-256032" algn="just" fontAlgn="auto">
              <a:spcBef>
                <a:spcPts val="300"/>
              </a:spcBef>
              <a:spcAft>
                <a:spcPts val="0"/>
              </a:spcAft>
              <a:buClr>
                <a:schemeClr val="accent3"/>
              </a:buClr>
              <a:buFont typeface="Georgia"/>
              <a:buNone/>
              <a:defRPr/>
            </a:pPr>
            <a:endParaRPr lang="ru-RU" sz="2800" dirty="0">
              <a:latin typeface="+mn-lt"/>
              <a:cs typeface="+mn-cs"/>
            </a:endParaRPr>
          </a:p>
          <a:p>
            <a:pPr marL="365760" indent="-256032" algn="just" fontAlgn="auto">
              <a:spcBef>
                <a:spcPts val="300"/>
              </a:spcBef>
              <a:spcAft>
                <a:spcPts val="0"/>
              </a:spcAft>
              <a:buClr>
                <a:schemeClr val="accent3"/>
              </a:buClr>
              <a:buFont typeface="Georgia"/>
              <a:buNone/>
              <a:defRPr/>
            </a:pPr>
            <a:endParaRPr lang="ru-RU" sz="2800" dirty="0">
              <a:latin typeface="+mn-lt"/>
              <a:cs typeface="+mn-cs"/>
            </a:endParaRPr>
          </a:p>
          <a:p>
            <a:pPr marL="365760" indent="-256032" algn="just" fontAlgn="auto">
              <a:spcBef>
                <a:spcPts val="300"/>
              </a:spcBef>
              <a:spcAft>
                <a:spcPts val="0"/>
              </a:spcAft>
              <a:buClr>
                <a:schemeClr val="accent3"/>
              </a:buClr>
              <a:buFont typeface="Georgia"/>
              <a:buNone/>
              <a:defRPr/>
            </a:pPr>
            <a:endParaRPr lang="ru-RU" sz="2800" dirty="0">
              <a:latin typeface="+mn-lt"/>
              <a:cs typeface="+mn-cs"/>
            </a:endParaRPr>
          </a:p>
          <a:p>
            <a:pPr marL="365760" indent="-256032" algn="just" fontAlgn="auto">
              <a:spcBef>
                <a:spcPts val="300"/>
              </a:spcBef>
              <a:spcAft>
                <a:spcPts val="0"/>
              </a:spcAft>
              <a:buClr>
                <a:schemeClr val="accent3"/>
              </a:buClr>
              <a:buFont typeface="Georgia"/>
              <a:buNone/>
              <a:defRPr/>
            </a:pPr>
            <a:endParaRPr lang="ru-RU" sz="2800" dirty="0">
              <a:latin typeface="+mn-lt"/>
              <a:cs typeface="+mn-cs"/>
            </a:endParaRPr>
          </a:p>
        </p:txBody>
      </p:sp>
      <p:sp>
        <p:nvSpPr>
          <p:cNvPr id="5" name="Скругленный прямоугольник 4"/>
          <p:cNvSpPr/>
          <p:nvPr/>
        </p:nvSpPr>
        <p:spPr>
          <a:xfrm>
            <a:off x="3214688" y="1571625"/>
            <a:ext cx="2670175" cy="500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400" b="1" dirty="0"/>
              <a:t>Варианты искаженного развития</a:t>
            </a:r>
            <a:endParaRPr lang="ru-RU" sz="1400" b="1" dirty="0"/>
          </a:p>
        </p:txBody>
      </p:sp>
      <p:sp>
        <p:nvSpPr>
          <p:cNvPr id="6" name="Скругленный прямоугольник 5"/>
          <p:cNvSpPr/>
          <p:nvPr/>
        </p:nvSpPr>
        <p:spPr>
          <a:xfrm>
            <a:off x="357188" y="2571750"/>
            <a:ext cx="2593975" cy="642938"/>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ru-RU" sz="1200" i="1" dirty="0"/>
              <a:t>искажение преимущественно аффективно-эмоциональной сферы</a:t>
            </a:r>
            <a:endParaRPr lang="ru-RU" sz="1200" dirty="0"/>
          </a:p>
        </p:txBody>
      </p:sp>
      <p:sp>
        <p:nvSpPr>
          <p:cNvPr id="7" name="Скругленный прямоугольник 6"/>
          <p:cNvSpPr/>
          <p:nvPr/>
        </p:nvSpPr>
        <p:spPr>
          <a:xfrm>
            <a:off x="3214688" y="2643188"/>
            <a:ext cx="3071812" cy="642937"/>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ru-RU" sz="1400" i="1" dirty="0"/>
              <a:t>искажение преимущественно когнитивной сферы</a:t>
            </a:r>
            <a:endParaRPr lang="ru-RU" sz="1400" dirty="0"/>
          </a:p>
        </p:txBody>
      </p:sp>
      <p:sp>
        <p:nvSpPr>
          <p:cNvPr id="8" name="Скругленный прямоугольник 7"/>
          <p:cNvSpPr/>
          <p:nvPr/>
        </p:nvSpPr>
        <p:spPr>
          <a:xfrm>
            <a:off x="6429375" y="2571750"/>
            <a:ext cx="2211388" cy="500063"/>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ru-RU" sz="1400" i="1" dirty="0"/>
              <a:t>мозаичные варианты</a:t>
            </a:r>
            <a:endParaRPr lang="ru-RU" sz="1400" dirty="0"/>
          </a:p>
        </p:txBody>
      </p:sp>
      <p:cxnSp>
        <p:nvCxnSpPr>
          <p:cNvPr id="9" name="Прямая со стрелкой 8"/>
          <p:cNvCxnSpPr>
            <a:stCxn id="5" idx="2"/>
          </p:cNvCxnSpPr>
          <p:nvPr/>
        </p:nvCxnSpPr>
        <p:spPr>
          <a:xfrm rot="16200000" flipH="1">
            <a:off x="4275138" y="2346325"/>
            <a:ext cx="571500" cy="222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a:off x="5857875" y="2071688"/>
            <a:ext cx="1749425" cy="500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p:nvPr/>
        </p:nvCxnSpPr>
        <p:spPr>
          <a:xfrm rot="10800000" flipV="1">
            <a:off x="1643063" y="2000250"/>
            <a:ext cx="1571625"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Скругленный прямоугольник 11"/>
          <p:cNvSpPr/>
          <p:nvPr/>
        </p:nvSpPr>
        <p:spPr>
          <a:xfrm>
            <a:off x="642938" y="4071938"/>
            <a:ext cx="2214562" cy="3571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dirty="0">
                <a:latin typeface="Times New Roman" pitchFamily="18" charset="0"/>
                <a:cs typeface="Times New Roman" pitchFamily="18" charset="0"/>
              </a:rPr>
              <a:t>I </a:t>
            </a:r>
            <a:r>
              <a:rPr lang="ru-RU" sz="1400" b="1" dirty="0">
                <a:latin typeface="Times New Roman" pitchFamily="18" charset="0"/>
                <a:cs typeface="Times New Roman" pitchFamily="18" charset="0"/>
              </a:rPr>
              <a:t>группа </a:t>
            </a:r>
            <a:endParaRPr lang="ru-RU" sz="1400" b="1" dirty="0">
              <a:latin typeface="Times New Roman" pitchFamily="18" charset="0"/>
              <a:cs typeface="Times New Roman" pitchFamily="18" charset="0"/>
            </a:endParaRPr>
          </a:p>
        </p:txBody>
      </p:sp>
      <p:sp>
        <p:nvSpPr>
          <p:cNvPr id="13" name="Скругленный прямоугольник 12"/>
          <p:cNvSpPr/>
          <p:nvPr/>
        </p:nvSpPr>
        <p:spPr>
          <a:xfrm>
            <a:off x="642938" y="4714875"/>
            <a:ext cx="2214562" cy="3571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dirty="0">
                <a:latin typeface="Times New Roman" pitchFamily="18" charset="0"/>
                <a:cs typeface="Times New Roman" pitchFamily="18" charset="0"/>
              </a:rPr>
              <a:t>II </a:t>
            </a:r>
            <a:r>
              <a:rPr lang="ru-RU" sz="1400" b="1" dirty="0">
                <a:latin typeface="Times New Roman" pitchFamily="18" charset="0"/>
                <a:cs typeface="Times New Roman" pitchFamily="18" charset="0"/>
              </a:rPr>
              <a:t>группа </a:t>
            </a:r>
            <a:endParaRPr lang="ru-RU" sz="1400" b="1" dirty="0">
              <a:latin typeface="Times New Roman" pitchFamily="18" charset="0"/>
              <a:cs typeface="Times New Roman" pitchFamily="18" charset="0"/>
            </a:endParaRPr>
          </a:p>
        </p:txBody>
      </p:sp>
      <p:sp>
        <p:nvSpPr>
          <p:cNvPr id="14" name="Скругленный прямоугольник 13"/>
          <p:cNvSpPr/>
          <p:nvPr/>
        </p:nvSpPr>
        <p:spPr>
          <a:xfrm>
            <a:off x="642938" y="5286375"/>
            <a:ext cx="2214562" cy="3571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dirty="0">
                <a:latin typeface="Times New Roman" pitchFamily="18" charset="0"/>
                <a:cs typeface="Times New Roman" pitchFamily="18" charset="0"/>
              </a:rPr>
              <a:t>III </a:t>
            </a:r>
            <a:r>
              <a:rPr lang="ru-RU" sz="1400" b="1" dirty="0">
                <a:latin typeface="Times New Roman" pitchFamily="18" charset="0"/>
                <a:cs typeface="Times New Roman" pitchFamily="18" charset="0"/>
              </a:rPr>
              <a:t>группа </a:t>
            </a:r>
            <a:endParaRPr lang="ru-RU" sz="1400" b="1" dirty="0">
              <a:latin typeface="Times New Roman" pitchFamily="18" charset="0"/>
              <a:cs typeface="Times New Roman" pitchFamily="18" charset="0"/>
            </a:endParaRPr>
          </a:p>
        </p:txBody>
      </p:sp>
      <p:sp>
        <p:nvSpPr>
          <p:cNvPr id="15" name="Скругленный прямоугольник 14"/>
          <p:cNvSpPr/>
          <p:nvPr/>
        </p:nvSpPr>
        <p:spPr>
          <a:xfrm>
            <a:off x="642938" y="5929313"/>
            <a:ext cx="2214562" cy="3571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b="1" dirty="0">
                <a:latin typeface="Times New Roman" pitchFamily="18" charset="0"/>
                <a:cs typeface="Times New Roman" pitchFamily="18" charset="0"/>
              </a:rPr>
              <a:t>IV </a:t>
            </a:r>
            <a:r>
              <a:rPr lang="ru-RU" sz="1400" b="1" dirty="0">
                <a:latin typeface="Times New Roman" pitchFamily="18" charset="0"/>
                <a:cs typeface="Times New Roman" pitchFamily="18" charset="0"/>
              </a:rPr>
              <a:t>группа </a:t>
            </a:r>
            <a:endParaRPr lang="ru-RU" sz="1400" b="1" dirty="0">
              <a:latin typeface="Times New Roman" pitchFamily="18" charset="0"/>
              <a:cs typeface="Times New Roman" pitchFamily="18" charset="0"/>
            </a:endParaRPr>
          </a:p>
        </p:txBody>
      </p:sp>
      <p:sp>
        <p:nvSpPr>
          <p:cNvPr id="14351" name="Прямоугольник 15"/>
          <p:cNvSpPr>
            <a:spLocks noChangeArrowheads="1"/>
          </p:cNvSpPr>
          <p:nvPr/>
        </p:nvSpPr>
        <p:spPr bwMode="auto">
          <a:xfrm>
            <a:off x="1071563" y="3214688"/>
            <a:ext cx="1333500" cy="307975"/>
          </a:xfrm>
          <a:prstGeom prst="rect">
            <a:avLst/>
          </a:prstGeom>
          <a:noFill/>
          <a:ln w="9525">
            <a:noFill/>
            <a:miter lim="800000"/>
            <a:headEnd/>
            <a:tailEnd/>
          </a:ln>
        </p:spPr>
        <p:txBody>
          <a:bodyPr wrap="none">
            <a:spAutoFit/>
          </a:bodyPr>
          <a:lstStyle/>
          <a:p>
            <a:pPr algn="ctr"/>
            <a:r>
              <a:rPr lang="ru-RU" sz="1400" i="1">
                <a:latin typeface="Century Schoolbook" pitchFamily="18" charset="0"/>
              </a:rPr>
              <a:t>(модель РДА)</a:t>
            </a:r>
            <a:endParaRPr lang="ru-RU" sz="1400">
              <a:latin typeface="Century Schoolbook" pitchFamily="18" charset="0"/>
            </a:endParaRPr>
          </a:p>
        </p:txBody>
      </p:sp>
      <p:sp>
        <p:nvSpPr>
          <p:cNvPr id="17" name="Прямоугольник 16"/>
          <p:cNvSpPr/>
          <p:nvPr/>
        </p:nvSpPr>
        <p:spPr>
          <a:xfrm>
            <a:off x="571500" y="3571875"/>
            <a:ext cx="2425700" cy="369888"/>
          </a:xfrm>
          <a:prstGeom prst="rect">
            <a:avLst/>
          </a:prstGeom>
          <a:ln>
            <a:solidFill>
              <a:schemeClr val="accent1">
                <a:lumMod val="75000"/>
              </a:schemeClr>
            </a:solidFill>
          </a:ln>
        </p:spPr>
        <p:txBody>
          <a:bodyPr>
            <a:spAutoFit/>
          </a:bodyPr>
          <a:lstStyle/>
          <a:p>
            <a:pPr algn="ctr" fontAlgn="auto">
              <a:spcBef>
                <a:spcPts val="0"/>
              </a:spcBef>
              <a:spcAft>
                <a:spcPts val="0"/>
              </a:spcAft>
              <a:defRPr/>
            </a:pPr>
            <a:r>
              <a:rPr lang="ru-RU" i="1" dirty="0">
                <a:latin typeface="+mn-lt"/>
                <a:cs typeface="+mn-cs"/>
              </a:rPr>
              <a:t>По О.С. Никольской</a:t>
            </a:r>
            <a:endParaRPr lang="ru-RU" dirty="0">
              <a:latin typeface="+mn-lt"/>
              <a:cs typeface="+mn-cs"/>
            </a:endParaRPr>
          </a:p>
        </p:txBody>
      </p:sp>
      <p:sp>
        <p:nvSpPr>
          <p:cNvPr id="18" name="Прямоугольник 17"/>
          <p:cNvSpPr/>
          <p:nvPr/>
        </p:nvSpPr>
        <p:spPr>
          <a:xfrm>
            <a:off x="3286125" y="3571875"/>
            <a:ext cx="3133725" cy="369888"/>
          </a:xfrm>
          <a:prstGeom prst="rect">
            <a:avLst/>
          </a:prstGeom>
          <a:ln>
            <a:solidFill>
              <a:schemeClr val="accent1">
                <a:lumMod val="75000"/>
              </a:schemeClr>
            </a:solidFill>
          </a:ln>
        </p:spPr>
        <p:txBody>
          <a:bodyPr wrap="none">
            <a:spAutoFit/>
          </a:bodyPr>
          <a:lstStyle/>
          <a:p>
            <a:pPr fontAlgn="auto">
              <a:spcBef>
                <a:spcPts val="0"/>
              </a:spcBef>
              <a:spcAft>
                <a:spcPts val="0"/>
              </a:spcAft>
              <a:defRPr/>
            </a:pPr>
            <a:r>
              <a:rPr lang="ru-RU" dirty="0">
                <a:latin typeface="Times New Roman" pitchFamily="18" charset="0"/>
                <a:cs typeface="Times New Roman" pitchFamily="18" charset="0"/>
              </a:rPr>
              <a:t>Модель детской шизофрении</a:t>
            </a:r>
            <a:endParaRPr lang="ru-RU"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813" y="285750"/>
            <a:ext cx="7467600" cy="654050"/>
          </a:xfrm>
          <a:ln>
            <a:solidFill>
              <a:schemeClr val="accent6"/>
            </a:solidFill>
          </a:ln>
        </p:spPr>
        <p:txBody>
          <a:bodyPr/>
          <a:lstStyle/>
          <a:p>
            <a:pPr algn="ctr" fontAlgn="auto">
              <a:spcAft>
                <a:spcPts val="0"/>
              </a:spcAft>
              <a:defRPr/>
            </a:pPr>
            <a:r>
              <a:rPr lang="en-US" dirty="0" smtClean="0">
                <a:solidFill>
                  <a:schemeClr val="accent1">
                    <a:lumMod val="75000"/>
                  </a:schemeClr>
                </a:solidFill>
              </a:rPr>
              <a:t>III</a:t>
            </a:r>
            <a:r>
              <a:rPr lang="ru-RU" dirty="0" smtClean="0">
                <a:solidFill>
                  <a:schemeClr val="accent1">
                    <a:lumMod val="75000"/>
                  </a:schemeClr>
                </a:solidFill>
              </a:rPr>
              <a:t> этап</a:t>
            </a:r>
            <a:endParaRPr lang="ru-RU" dirty="0">
              <a:solidFill>
                <a:schemeClr val="accent1">
                  <a:lumMod val="75000"/>
                </a:schemeClr>
              </a:solidFill>
            </a:endParaRPr>
          </a:p>
        </p:txBody>
      </p:sp>
      <p:sp>
        <p:nvSpPr>
          <p:cNvPr id="3" name="Содержимое 2"/>
          <p:cNvSpPr>
            <a:spLocks noGrp="1"/>
          </p:cNvSpPr>
          <p:nvPr>
            <p:ph sz="quarter" idx="1"/>
          </p:nvPr>
        </p:nvSpPr>
        <p:spPr>
          <a:xfrm>
            <a:off x="457200" y="1143000"/>
            <a:ext cx="8043863" cy="5330825"/>
          </a:xfrm>
        </p:spPr>
        <p:txBody>
          <a:bodyPr>
            <a:normAutofit fontScale="92500" lnSpcReduction="10000"/>
          </a:bodyPr>
          <a:lstStyle/>
          <a:p>
            <a:pPr marL="274320" indent="-274320" algn="just" fontAlgn="auto">
              <a:spcAft>
                <a:spcPts val="0"/>
              </a:spcAft>
              <a:buFont typeface="Wingdings"/>
              <a:buChar char=""/>
              <a:defRPr/>
            </a:pPr>
            <a:r>
              <a:rPr lang="ru-RU" dirty="0" smtClean="0"/>
              <a:t>Цель – различение стимулов.</a:t>
            </a:r>
          </a:p>
          <a:p>
            <a:pPr marL="0" indent="274638" algn="just" fontAlgn="auto">
              <a:spcAft>
                <a:spcPts val="0"/>
              </a:spcAft>
              <a:buFont typeface="Wingdings"/>
              <a:buNone/>
              <a:defRPr/>
            </a:pPr>
            <a:r>
              <a:rPr lang="ru-RU" u="sng" dirty="0" smtClean="0"/>
              <a:t>Шаг 1:</a:t>
            </a:r>
            <a:r>
              <a:rPr lang="ru-RU" dirty="0" smtClean="0"/>
              <a:t> выбор из двух карточек (карточки желаемого предмета, и карточки предмета, который ребенок не хочет получить).</a:t>
            </a:r>
          </a:p>
          <a:p>
            <a:pPr marL="0" indent="274638" algn="just" fontAlgn="auto">
              <a:spcAft>
                <a:spcPts val="0"/>
              </a:spcAft>
              <a:buFont typeface="Wingdings"/>
              <a:buNone/>
              <a:defRPr/>
            </a:pPr>
            <a:r>
              <a:rPr lang="ru-RU" dirty="0" smtClean="0"/>
              <a:t>Во время обучения, важно постоянно менять карточки местами, для того, что бы ребенок был более внимательным, и не привык подавать только левую или только правую карточку.</a:t>
            </a:r>
          </a:p>
          <a:p>
            <a:pPr marL="0" indent="274638" algn="just" fontAlgn="auto">
              <a:spcAft>
                <a:spcPts val="0"/>
              </a:spcAft>
              <a:buFont typeface="Wingdings"/>
              <a:buNone/>
              <a:defRPr/>
            </a:pPr>
            <a:r>
              <a:rPr lang="ru-RU" u="sng" dirty="0" smtClean="0"/>
              <a:t>Шаг 2:</a:t>
            </a:r>
            <a:r>
              <a:rPr lang="ru-RU" dirty="0" smtClean="0"/>
              <a:t> выбор из двух желаемых предметов.</a:t>
            </a:r>
          </a:p>
          <a:p>
            <a:pPr marL="90488" indent="184150" algn="just" fontAlgn="auto">
              <a:spcAft>
                <a:spcPts val="0"/>
              </a:spcAft>
              <a:buFont typeface="Wingdings"/>
              <a:buNone/>
              <a:defRPr/>
            </a:pPr>
            <a:r>
              <a:rPr lang="ru-RU" dirty="0" smtClean="0"/>
              <a:t>Когда ребенок научился правильно различать карточки и выбирать соответствующие предметы, следует увеличивать уровень сложности, и добавлять дополнительные карточки. То есть, научить ребенка выбирать из 3-х предметов, 4-х, 5-ти, и так далее. </a:t>
            </a:r>
            <a:br>
              <a:rPr lang="ru-RU" dirty="0" smtClean="0"/>
            </a:b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Содержимое 2"/>
          <p:cNvSpPr>
            <a:spLocks noGrp="1"/>
          </p:cNvSpPr>
          <p:nvPr>
            <p:ph sz="quarter" idx="1"/>
          </p:nvPr>
        </p:nvSpPr>
        <p:spPr>
          <a:xfrm>
            <a:off x="457200" y="500063"/>
            <a:ext cx="8043863" cy="5973762"/>
          </a:xfrm>
        </p:spPr>
        <p:txBody>
          <a:bodyPr/>
          <a:lstStyle/>
          <a:p>
            <a:pPr algn="just"/>
            <a:r>
              <a:rPr lang="ru-RU" smtClean="0"/>
              <a:t>Окончательный этап в обучении различения карточек - обучение ребенка выбирать необходимую карточку из коммуникационной книги. </a:t>
            </a:r>
          </a:p>
          <a:p>
            <a:pPr algn="just"/>
            <a:r>
              <a:rPr lang="ru-RU" smtClean="0"/>
              <a:t>Для этого следует снять все карточки с обложки книги, и поместить одну или две карточки высоко-мотивационных стимулов на первую страницу. И потом книгу прикрыть. </a:t>
            </a:r>
          </a:p>
          <a:p>
            <a:pPr algn="just"/>
            <a:r>
              <a:rPr lang="ru-RU" smtClean="0"/>
              <a:t>После этого следует показать ребенку один из предметов. Ребенок должен открыть книгу, достать соответствующую карточку и протянуть.</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75" y="214313"/>
            <a:ext cx="7467600" cy="654050"/>
          </a:xfrm>
          <a:ln>
            <a:solidFill>
              <a:schemeClr val="accent6"/>
            </a:solidFill>
          </a:ln>
        </p:spPr>
        <p:txBody>
          <a:bodyPr/>
          <a:lstStyle/>
          <a:p>
            <a:pPr algn="ctr" fontAlgn="auto">
              <a:spcAft>
                <a:spcPts val="0"/>
              </a:spcAft>
              <a:defRPr/>
            </a:pPr>
            <a:r>
              <a:rPr lang="en-US" dirty="0" smtClean="0">
                <a:solidFill>
                  <a:schemeClr val="accent1">
                    <a:lumMod val="75000"/>
                  </a:schemeClr>
                </a:solidFill>
              </a:rPr>
              <a:t>IV </a:t>
            </a:r>
            <a:r>
              <a:rPr lang="ru-RU" dirty="0" smtClean="0">
                <a:solidFill>
                  <a:schemeClr val="accent1">
                    <a:lumMod val="75000"/>
                  </a:schemeClr>
                </a:solidFill>
              </a:rPr>
              <a:t>этап</a:t>
            </a:r>
            <a:endParaRPr lang="ru-RU" dirty="0">
              <a:solidFill>
                <a:schemeClr val="accent1">
                  <a:lumMod val="75000"/>
                </a:schemeClr>
              </a:solidFill>
            </a:endParaRPr>
          </a:p>
        </p:txBody>
      </p:sp>
      <p:sp>
        <p:nvSpPr>
          <p:cNvPr id="34818" name="Содержимое 2"/>
          <p:cNvSpPr>
            <a:spLocks noGrp="1"/>
          </p:cNvSpPr>
          <p:nvPr>
            <p:ph sz="quarter" idx="1"/>
          </p:nvPr>
        </p:nvSpPr>
        <p:spPr>
          <a:xfrm>
            <a:off x="357188" y="1071563"/>
            <a:ext cx="8286750" cy="5500687"/>
          </a:xfrm>
        </p:spPr>
        <p:txBody>
          <a:bodyPr/>
          <a:lstStyle/>
          <a:p>
            <a:pPr algn="just"/>
            <a:r>
              <a:rPr lang="ru-RU" smtClean="0"/>
              <a:t>Цель - усложнение реакции (учится складывать несколько карточек в предложение). </a:t>
            </a:r>
          </a:p>
          <a:p>
            <a:pPr algn="just"/>
            <a:r>
              <a:rPr lang="ru-RU" smtClean="0"/>
              <a:t>Прикрепить в нужном порядке несколько карточек на полоску со скотчем, и подать эту полоску коммуникативному партнёру. </a:t>
            </a:r>
          </a:p>
          <a:p>
            <a:pPr algn="just"/>
            <a:r>
              <a:rPr lang="ru-RU" smtClean="0"/>
              <a:t>Конечный результат: открывает книгу-</a:t>
            </a:r>
            <a:r>
              <a:rPr lang="en-US" smtClean="0"/>
              <a:t>&gt;</a:t>
            </a:r>
            <a:r>
              <a:rPr lang="ru-RU" smtClean="0"/>
              <a:t> находит символ «Я хочу»</a:t>
            </a:r>
            <a:r>
              <a:rPr lang="en-US" smtClean="0"/>
              <a:t> -&gt; </a:t>
            </a:r>
            <a:r>
              <a:rPr lang="ru-RU" smtClean="0"/>
              <a:t>наклеивает его на полоску -</a:t>
            </a:r>
            <a:r>
              <a:rPr lang="en-US" smtClean="0"/>
              <a:t>&gt;</a:t>
            </a:r>
            <a:r>
              <a:rPr lang="ru-RU" smtClean="0"/>
              <a:t> находит изображение предмета</a:t>
            </a:r>
            <a:r>
              <a:rPr lang="en-US" smtClean="0"/>
              <a:t> -&gt; </a:t>
            </a:r>
            <a:r>
              <a:rPr lang="ru-RU" smtClean="0"/>
              <a:t>наклеивает на полоску</a:t>
            </a:r>
            <a:r>
              <a:rPr lang="en-US" smtClean="0"/>
              <a:t> -&gt; </a:t>
            </a:r>
            <a:r>
              <a:rPr lang="ru-RU" smtClean="0"/>
              <a:t>отрывает полоску от книги</a:t>
            </a:r>
            <a:r>
              <a:rPr lang="en-US" smtClean="0"/>
              <a:t> -&gt; </a:t>
            </a:r>
            <a:r>
              <a:rPr lang="ru-RU" smtClean="0"/>
              <a:t>подходит к коммуникативному партнеру и подает эту полоску. </a:t>
            </a:r>
          </a:p>
          <a:p>
            <a:pPr algn="just"/>
            <a:r>
              <a:rPr lang="ru-RU" smtClean="0"/>
              <a:t>К концу данного этапа ребенок должен уметь использовать 20 или более различных карточек, и обращаться к различным партнерам.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625" y="142875"/>
            <a:ext cx="8115300" cy="725488"/>
          </a:xfrm>
          <a:ln>
            <a:solidFill>
              <a:schemeClr val="accent6"/>
            </a:solidFill>
          </a:ln>
        </p:spPr>
        <p:txBody>
          <a:bodyPr/>
          <a:lstStyle/>
          <a:p>
            <a:pPr algn="ctr" fontAlgn="auto">
              <a:spcAft>
                <a:spcPts val="0"/>
              </a:spcAft>
              <a:defRPr/>
            </a:pPr>
            <a:r>
              <a:rPr lang="en-US" dirty="0" smtClean="0">
                <a:solidFill>
                  <a:schemeClr val="accent1">
                    <a:lumMod val="75000"/>
                  </a:schemeClr>
                </a:solidFill>
              </a:rPr>
              <a:t>V</a:t>
            </a:r>
            <a:r>
              <a:rPr lang="ru-RU" dirty="0" smtClean="0">
                <a:solidFill>
                  <a:schemeClr val="accent1">
                    <a:lumMod val="75000"/>
                  </a:schemeClr>
                </a:solidFill>
              </a:rPr>
              <a:t> этап</a:t>
            </a:r>
            <a:endParaRPr lang="ru-RU" dirty="0">
              <a:solidFill>
                <a:schemeClr val="accent1">
                  <a:lumMod val="75000"/>
                </a:schemeClr>
              </a:solidFill>
            </a:endParaRPr>
          </a:p>
        </p:txBody>
      </p:sp>
      <p:sp>
        <p:nvSpPr>
          <p:cNvPr id="3" name="Содержимое 2"/>
          <p:cNvSpPr>
            <a:spLocks noGrp="1"/>
          </p:cNvSpPr>
          <p:nvPr>
            <p:ph sz="quarter" idx="1"/>
          </p:nvPr>
        </p:nvSpPr>
        <p:spPr>
          <a:xfrm>
            <a:off x="357188" y="1000125"/>
            <a:ext cx="8215312" cy="5715000"/>
          </a:xfrm>
        </p:spPr>
        <p:txBody>
          <a:bodyPr>
            <a:normAutofit fontScale="92500" lnSpcReduction="10000"/>
          </a:bodyPr>
          <a:lstStyle/>
          <a:p>
            <a:pPr marL="274320" indent="-274320" fontAlgn="auto">
              <a:spcAft>
                <a:spcPts val="0"/>
              </a:spcAft>
              <a:buFont typeface="Wingdings"/>
              <a:buChar char=""/>
              <a:defRPr/>
            </a:pPr>
            <a:r>
              <a:rPr lang="ru-RU" dirty="0" smtClean="0"/>
              <a:t>Цель - обучение ребенка реагировать на вопрос «Что ты хочешь?».</a:t>
            </a:r>
          </a:p>
          <a:p>
            <a:pPr marL="274320" indent="-274320" algn="ctr" fontAlgn="auto">
              <a:spcAft>
                <a:spcPts val="0"/>
              </a:spcAft>
              <a:buFont typeface="Wingdings"/>
              <a:buNone/>
              <a:defRPr/>
            </a:pPr>
            <a:r>
              <a:rPr lang="ru-RU" dirty="0" smtClean="0"/>
              <a:t>Учитель, держит в руках предмет, который хочет получить ребенок </a:t>
            </a:r>
          </a:p>
          <a:p>
            <a:pPr marL="274320" indent="-274320" fontAlgn="auto">
              <a:spcAft>
                <a:spcPts val="0"/>
              </a:spcAft>
              <a:buFont typeface="Wingdings"/>
              <a:buNone/>
              <a:defRPr/>
            </a:pPr>
            <a:endParaRPr lang="ru-RU" dirty="0" smtClean="0"/>
          </a:p>
          <a:p>
            <a:pPr marL="274320" indent="-274320" algn="ctr" fontAlgn="auto">
              <a:spcAft>
                <a:spcPts val="0"/>
              </a:spcAft>
              <a:buFont typeface="Wingdings"/>
              <a:buNone/>
              <a:defRPr/>
            </a:pPr>
            <a:r>
              <a:rPr lang="ru-RU" dirty="0" smtClean="0"/>
              <a:t>обращается к ребенку с вопросом и одновременно указывает пальцем на карточку в коммуникативной книге ребенка - на символ «Я хочу»</a:t>
            </a:r>
          </a:p>
          <a:p>
            <a:pPr marL="274320" indent="-274320" fontAlgn="auto">
              <a:spcAft>
                <a:spcPts val="0"/>
              </a:spcAft>
              <a:buFont typeface="Wingdings"/>
              <a:buNone/>
              <a:defRPr/>
            </a:pPr>
            <a:r>
              <a:rPr lang="ru-RU" dirty="0" smtClean="0"/>
              <a:t> </a:t>
            </a:r>
          </a:p>
          <a:p>
            <a:pPr marL="274320" indent="-274320" algn="ctr" fontAlgn="auto">
              <a:spcAft>
                <a:spcPts val="0"/>
              </a:spcAft>
              <a:buFont typeface="Wingdings"/>
              <a:buNone/>
              <a:defRPr/>
            </a:pPr>
            <a:r>
              <a:rPr lang="ru-RU" dirty="0" smtClean="0"/>
              <a:t>ребенок берет этот символ и прикрепляет его на полоску</a:t>
            </a:r>
          </a:p>
          <a:p>
            <a:pPr marL="274320" indent="-274320" fontAlgn="auto">
              <a:spcAft>
                <a:spcPts val="0"/>
              </a:spcAft>
              <a:buFont typeface="Wingdings"/>
              <a:buNone/>
              <a:defRPr/>
            </a:pPr>
            <a:endParaRPr lang="ru-RU" dirty="0" smtClean="0"/>
          </a:p>
          <a:p>
            <a:pPr marL="274320" indent="-274320" algn="ctr" fontAlgn="auto">
              <a:spcAft>
                <a:spcPts val="0"/>
              </a:spcAft>
              <a:buFont typeface="Wingdings"/>
              <a:buNone/>
              <a:defRPr/>
            </a:pPr>
            <a:r>
              <a:rPr lang="ru-RU" dirty="0" smtClean="0"/>
              <a:t>добавляет карточку желаемого предмета</a:t>
            </a:r>
          </a:p>
          <a:p>
            <a:pPr marL="274320" indent="-274320" fontAlgn="auto">
              <a:spcAft>
                <a:spcPts val="0"/>
              </a:spcAft>
              <a:buFont typeface="Wingdings"/>
              <a:buNone/>
              <a:defRPr/>
            </a:pPr>
            <a:endParaRPr lang="ru-RU" dirty="0" smtClean="0"/>
          </a:p>
          <a:p>
            <a:pPr marL="274320" indent="-274320" algn="ctr" fontAlgn="auto">
              <a:spcAft>
                <a:spcPts val="0"/>
              </a:spcAft>
              <a:buFont typeface="Wingdings"/>
              <a:buNone/>
              <a:defRPr/>
            </a:pPr>
            <a:r>
              <a:rPr lang="ru-RU" dirty="0" smtClean="0"/>
              <a:t>протягивает полоску учителю (просит таким образом предмет). </a:t>
            </a:r>
            <a:br>
              <a:rPr lang="ru-RU" dirty="0" smtClean="0"/>
            </a:br>
            <a:endParaRPr lang="ru-RU" dirty="0"/>
          </a:p>
        </p:txBody>
      </p:sp>
      <p:sp>
        <p:nvSpPr>
          <p:cNvPr id="4" name="Стрелка вниз 3"/>
          <p:cNvSpPr/>
          <p:nvPr/>
        </p:nvSpPr>
        <p:spPr>
          <a:xfrm>
            <a:off x="4357688" y="2357438"/>
            <a:ext cx="500062" cy="500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 name="Стрелка вниз 7"/>
          <p:cNvSpPr/>
          <p:nvPr/>
        </p:nvSpPr>
        <p:spPr>
          <a:xfrm>
            <a:off x="4357688" y="3714750"/>
            <a:ext cx="500062" cy="5000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9" name="Стрелка вниз 8"/>
          <p:cNvSpPr/>
          <p:nvPr/>
        </p:nvSpPr>
        <p:spPr>
          <a:xfrm>
            <a:off x="4357688" y="4500563"/>
            <a:ext cx="500062" cy="500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0" name="Стрелка вниз 9"/>
          <p:cNvSpPr/>
          <p:nvPr/>
        </p:nvSpPr>
        <p:spPr>
          <a:xfrm>
            <a:off x="4357688" y="5214938"/>
            <a:ext cx="500062" cy="500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813" y="285750"/>
            <a:ext cx="7472362" cy="654050"/>
          </a:xfrm>
          <a:ln>
            <a:solidFill>
              <a:schemeClr val="accent6"/>
            </a:solidFill>
          </a:ln>
        </p:spPr>
        <p:txBody>
          <a:bodyPr/>
          <a:lstStyle/>
          <a:p>
            <a:pPr algn="ctr" fontAlgn="auto">
              <a:spcAft>
                <a:spcPts val="0"/>
              </a:spcAft>
              <a:defRPr/>
            </a:pPr>
            <a:r>
              <a:rPr lang="en-US" dirty="0" smtClean="0">
                <a:solidFill>
                  <a:schemeClr val="accent1">
                    <a:lumMod val="75000"/>
                  </a:schemeClr>
                </a:solidFill>
              </a:rPr>
              <a:t>VI </a:t>
            </a:r>
            <a:r>
              <a:rPr lang="ru-RU" dirty="0" smtClean="0">
                <a:solidFill>
                  <a:schemeClr val="accent1">
                    <a:lumMod val="75000"/>
                  </a:schemeClr>
                </a:solidFill>
              </a:rPr>
              <a:t>этап</a:t>
            </a:r>
            <a:endParaRPr lang="ru-RU" dirty="0">
              <a:solidFill>
                <a:schemeClr val="accent1">
                  <a:lumMod val="75000"/>
                </a:schemeClr>
              </a:solidFill>
            </a:endParaRPr>
          </a:p>
        </p:txBody>
      </p:sp>
      <p:sp>
        <p:nvSpPr>
          <p:cNvPr id="3" name="Содержимое 2"/>
          <p:cNvSpPr>
            <a:spLocks noGrp="1"/>
          </p:cNvSpPr>
          <p:nvPr>
            <p:ph sz="quarter" idx="1"/>
          </p:nvPr>
        </p:nvSpPr>
        <p:spPr>
          <a:xfrm>
            <a:off x="214313" y="1143000"/>
            <a:ext cx="8501062" cy="5715000"/>
          </a:xfrm>
        </p:spPr>
        <p:txBody>
          <a:bodyPr>
            <a:normAutofit/>
          </a:bodyPr>
          <a:lstStyle/>
          <a:p>
            <a:pPr marL="274320" indent="-274320" algn="just" fontAlgn="auto">
              <a:spcAft>
                <a:spcPts val="0"/>
              </a:spcAft>
              <a:buFont typeface="Wingdings"/>
              <a:buChar char=""/>
              <a:defRPr/>
            </a:pPr>
            <a:r>
              <a:rPr lang="ru-RU" dirty="0" smtClean="0"/>
              <a:t>Цель - обучить ребенка комментировать происходящие в его окружающей среде события, и таким образом привлекать внимание окружающих.</a:t>
            </a:r>
          </a:p>
          <a:p>
            <a:pPr indent="1588" algn="just" fontAlgn="auto">
              <a:spcAft>
                <a:spcPts val="0"/>
              </a:spcAft>
              <a:buFont typeface="Wingdings"/>
              <a:buNone/>
              <a:defRPr/>
            </a:pPr>
            <a:r>
              <a:rPr lang="en-US" u="sng" dirty="0" smtClean="0"/>
              <a:t>I</a:t>
            </a:r>
            <a:r>
              <a:rPr lang="ru-RU" u="sng" dirty="0" smtClean="0"/>
              <a:t> этап</a:t>
            </a:r>
            <a:r>
              <a:rPr lang="ru-RU" dirty="0" smtClean="0"/>
              <a:t>: выбор соответствующих ситуаций и подготовка коммуникативной книги (оставить на поверхности только карточку: "Я вижу..." и подготовить те карточки, которые будут соответствовать предметам, которые видит ребенок).</a:t>
            </a:r>
          </a:p>
          <a:p>
            <a:pPr indent="1588" algn="ctr" fontAlgn="auto">
              <a:spcAft>
                <a:spcPts val="0"/>
              </a:spcAft>
              <a:buFont typeface="Wingdings"/>
              <a:buNone/>
              <a:defRPr/>
            </a:pPr>
            <a:r>
              <a:rPr lang="ru-RU" dirty="0" smtClean="0"/>
              <a:t>показ нового предмета</a:t>
            </a:r>
          </a:p>
          <a:p>
            <a:pPr indent="1588" algn="just" fontAlgn="auto">
              <a:spcAft>
                <a:spcPts val="0"/>
              </a:spcAft>
              <a:buFont typeface="Wingdings"/>
              <a:buNone/>
              <a:defRPr/>
            </a:pPr>
            <a:endParaRPr lang="ru-RU" dirty="0" smtClean="0"/>
          </a:p>
          <a:p>
            <a:pPr indent="1588" algn="ctr" fontAlgn="auto">
              <a:spcAft>
                <a:spcPts val="0"/>
              </a:spcAft>
              <a:buFont typeface="Wingdings"/>
              <a:buNone/>
              <a:defRPr/>
            </a:pPr>
            <a:r>
              <a:rPr lang="ru-RU" dirty="0" smtClean="0"/>
              <a:t>«Что ты видишь?»</a:t>
            </a:r>
          </a:p>
          <a:p>
            <a:pPr indent="1588" algn="just" fontAlgn="auto">
              <a:spcAft>
                <a:spcPts val="0"/>
              </a:spcAft>
              <a:buFont typeface="Wingdings"/>
              <a:buNone/>
              <a:defRPr/>
            </a:pPr>
            <a:endParaRPr lang="ru-RU" dirty="0" smtClean="0"/>
          </a:p>
          <a:p>
            <a:pPr indent="1588" algn="just" fontAlgn="auto">
              <a:spcAft>
                <a:spcPts val="0"/>
              </a:spcAft>
              <a:buFont typeface="Wingdings"/>
              <a:buNone/>
              <a:defRPr/>
            </a:pPr>
            <a:r>
              <a:rPr lang="ru-RU" dirty="0" smtClean="0"/>
              <a:t>Ребенок берет карточку "Я вижу..." и карточку с изображением нового предмета.</a:t>
            </a:r>
            <a:endParaRPr lang="ru-RU" dirty="0"/>
          </a:p>
        </p:txBody>
      </p:sp>
      <p:sp>
        <p:nvSpPr>
          <p:cNvPr id="4" name="Стрелка вниз 3"/>
          <p:cNvSpPr/>
          <p:nvPr/>
        </p:nvSpPr>
        <p:spPr>
          <a:xfrm>
            <a:off x="4357688" y="3857625"/>
            <a:ext cx="500062" cy="5000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 name="Стрелка вниз 4"/>
          <p:cNvSpPr/>
          <p:nvPr/>
        </p:nvSpPr>
        <p:spPr>
          <a:xfrm>
            <a:off x="4357688" y="4643438"/>
            <a:ext cx="500062" cy="500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6" name="Стрелка вниз 5"/>
          <p:cNvSpPr/>
          <p:nvPr/>
        </p:nvSpPr>
        <p:spPr>
          <a:xfrm>
            <a:off x="4357688" y="5500688"/>
            <a:ext cx="500062" cy="500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500"/>
            <a:ext cx="7829550" cy="5902325"/>
          </a:xfrm>
        </p:spPr>
        <p:txBody>
          <a:bodyPr>
            <a:normAutofit/>
          </a:bodyPr>
          <a:lstStyle/>
          <a:p>
            <a:pPr marL="182563" indent="92075" algn="just" fontAlgn="auto">
              <a:spcAft>
                <a:spcPts val="0"/>
              </a:spcAft>
              <a:buFont typeface="Wingdings"/>
              <a:buNone/>
              <a:defRPr/>
            </a:pPr>
            <a:r>
              <a:rPr lang="en-US" u="sng" dirty="0" smtClean="0"/>
              <a:t>II</a:t>
            </a:r>
            <a:r>
              <a:rPr lang="ru-RU" u="sng" dirty="0" smtClean="0"/>
              <a:t> этап</a:t>
            </a:r>
            <a:r>
              <a:rPr lang="ru-RU" dirty="0" smtClean="0"/>
              <a:t>: обучение ребенка различению карточек "Я хочу…" и "Я вижу…". </a:t>
            </a:r>
          </a:p>
          <a:p>
            <a:pPr marL="182563" indent="92075" algn="just" fontAlgn="auto">
              <a:spcAft>
                <a:spcPts val="0"/>
              </a:spcAft>
              <a:buFont typeface="Wingdings"/>
              <a:buNone/>
              <a:defRPr/>
            </a:pPr>
            <a:r>
              <a:rPr lang="ru-RU" dirty="0" smtClean="0"/>
              <a:t>На поверхности книги выложить эти две карточки, а также дополнительные карточки мотивационных предметов. </a:t>
            </a:r>
          </a:p>
          <a:p>
            <a:pPr marL="182563" indent="92075" algn="just" fontAlgn="auto">
              <a:spcAft>
                <a:spcPts val="0"/>
              </a:spcAft>
              <a:buFont typeface="Wingdings"/>
              <a:buNone/>
              <a:defRPr/>
            </a:pPr>
            <a:r>
              <a:rPr lang="ru-RU" dirty="0" smtClean="0"/>
              <a:t>Ребенок должен научиться правильно составлять предложение и правильно реагировать на вопросы «Что ты хочешь?» и «Что ты видишь?».</a:t>
            </a:r>
          </a:p>
          <a:p>
            <a:pPr marL="182563" indent="92075" algn="just" fontAlgn="auto">
              <a:spcAft>
                <a:spcPts val="0"/>
              </a:spcAft>
              <a:buFont typeface="Wingdings"/>
              <a:buNone/>
              <a:defRPr/>
            </a:pPr>
            <a:r>
              <a:rPr lang="ru-RU" dirty="0" smtClean="0"/>
              <a:t>Нужно обучить ребенка комментировать спонтанно, а не реагировать на вопрос, а также постоянно поддерживать спонтанные просьбы предметов или действий.</a:t>
            </a:r>
          </a:p>
          <a:p>
            <a:pPr marL="274320" indent="-274320" fontAlgn="auto">
              <a:spcAft>
                <a:spcPts val="0"/>
              </a:spcAft>
              <a:buFont typeface="Wingdings"/>
              <a:buNone/>
              <a:defRPr/>
            </a:pP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p:cNvSpPr>
          <p:nvPr>
            <p:ph type="body" idx="4294967295"/>
          </p:nvPr>
        </p:nvSpPr>
        <p:spPr>
          <a:xfrm>
            <a:off x="250825" y="1600200"/>
            <a:ext cx="8424863" cy="4873625"/>
          </a:xfrm>
        </p:spPr>
        <p:txBody>
          <a:bodyPr/>
          <a:lstStyle/>
          <a:p>
            <a:pPr marL="457200" indent="-457200">
              <a:buFont typeface="Wingdings" pitchFamily="2" charset="2"/>
              <a:buAutoNum type="arabicPeriod"/>
            </a:pPr>
            <a:r>
              <a:rPr lang="ru-RU" sz="2100" smtClean="0"/>
              <a:t>Фрост Л., Бонди Э. Система альтернативной коммуникации с помощью карточек (PECS): руководство для педагогов.М.: Теревининф, 2011.</a:t>
            </a:r>
            <a:endParaRPr lang="en-US" sz="2100" smtClean="0"/>
          </a:p>
          <a:p>
            <a:pPr marL="457200" indent="-457200">
              <a:buFont typeface="Wingdings" pitchFamily="2" charset="2"/>
              <a:buAutoNum type="arabicPeriod"/>
            </a:pPr>
            <a:r>
              <a:rPr lang="ru-RU" sz="2100" smtClean="0"/>
              <a:t>Баенская Е.Р. Помощь в воспитании ребенка с особым эмоциональным развитием. М.:</a:t>
            </a:r>
            <a:r>
              <a:rPr lang="en-US" sz="2100" smtClean="0"/>
              <a:t> </a:t>
            </a:r>
            <a:r>
              <a:rPr lang="ru-RU" sz="2100" smtClean="0"/>
              <a:t>Альманах ИКП РАО, 2000. Вып. 2.</a:t>
            </a:r>
            <a:endParaRPr lang="en-US" sz="2100" smtClean="0"/>
          </a:p>
          <a:p>
            <a:pPr marL="457200" indent="-457200">
              <a:buFont typeface="Wingdings" pitchFamily="2" charset="2"/>
              <a:buAutoNum type="arabicPeriod"/>
            </a:pPr>
            <a:r>
              <a:rPr lang="ru-RU" sz="2100" smtClean="0"/>
              <a:t>Эмоциональные нарушения в детском возрасте и их коррекция / В.В. Лебединский, О.С. Никольская, Е.Р. Баенская, М.М. Либлинг. М.: Изд-во Моск. ун-та, 1990.</a:t>
            </a:r>
            <a:endParaRPr lang="en-US" sz="2100" smtClean="0"/>
          </a:p>
          <a:p>
            <a:pPr marL="457200" indent="-457200">
              <a:buFont typeface="Wingdings" pitchFamily="2" charset="2"/>
              <a:buAutoNum type="arabicPeriod"/>
            </a:pPr>
            <a:r>
              <a:rPr lang="ru-RU" sz="2100" smtClean="0"/>
              <a:t>Никольская О.С. Аффективная сфера человека. Взгляд сквозь призму детского</a:t>
            </a:r>
            <a:r>
              <a:rPr lang="en-US" sz="2100" smtClean="0"/>
              <a:t> </a:t>
            </a:r>
            <a:r>
              <a:rPr lang="ru-RU" sz="2100" smtClean="0"/>
              <a:t>аутизма. М., 2000.</a:t>
            </a:r>
            <a:endParaRPr lang="en-US" sz="2100" smtClean="0"/>
          </a:p>
          <a:p>
            <a:pPr marL="457200" indent="-457200">
              <a:buFont typeface="Wingdings" pitchFamily="2" charset="2"/>
              <a:buAutoNum type="arabicPeriod"/>
            </a:pPr>
            <a:r>
              <a:rPr lang="ru-RU" sz="2100" smtClean="0"/>
              <a:t>Семаго Н.Я., Семаго М.М. Типология отклоняющегося развития. Модель анализа и ее</a:t>
            </a:r>
            <a:r>
              <a:rPr lang="en-US" sz="2100" smtClean="0"/>
              <a:t> </a:t>
            </a:r>
            <a:r>
              <a:rPr lang="ru-RU" sz="2100" smtClean="0"/>
              <a:t>использование в практической деятельности. М.: Генезис, 2011.</a:t>
            </a:r>
            <a:endParaRPr lang="ru-RU" sz="2100" b="1" smtClean="0"/>
          </a:p>
          <a:p>
            <a:pPr marL="457200" indent="-457200"/>
            <a:endParaRPr lang="ru-RU" sz="2100" smtClean="0"/>
          </a:p>
        </p:txBody>
      </p:sp>
      <p:sp>
        <p:nvSpPr>
          <p:cNvPr id="4" name="Заголовок 1"/>
          <p:cNvSpPr>
            <a:spLocks/>
          </p:cNvSpPr>
          <p:nvPr/>
        </p:nvSpPr>
        <p:spPr bwMode="auto">
          <a:xfrm>
            <a:off x="539750" y="476250"/>
            <a:ext cx="7858125" cy="714375"/>
          </a:xfrm>
          <a:prstGeom prst="rect">
            <a:avLst/>
          </a:prstGeom>
          <a:noFill/>
          <a:ln w="9525">
            <a:solidFill>
              <a:schemeClr val="accent1"/>
            </a:solidFill>
            <a:miter lim="800000"/>
            <a:headEnd/>
            <a:tailEnd/>
          </a:ln>
        </p:spPr>
        <p:txBody>
          <a:bodyPr anchor="b"/>
          <a:lstStyle/>
          <a:p>
            <a:pPr algn="ctr"/>
            <a:r>
              <a:rPr lang="ru-RU" sz="3400" b="1">
                <a:solidFill>
                  <a:schemeClr val="tx2"/>
                </a:solidFill>
                <a:latin typeface="Times New Roman" pitchFamily="18" charset="0"/>
                <a:cs typeface="Times New Roman" pitchFamily="18" charset="0"/>
              </a:rPr>
              <a:t>Список использованных источников</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p:cNvSpPr>
          <p:nvPr>
            <p:ph type="body" idx="4294967295"/>
          </p:nvPr>
        </p:nvSpPr>
        <p:spPr>
          <a:xfrm>
            <a:off x="457200" y="404813"/>
            <a:ext cx="8002588" cy="6069012"/>
          </a:xfrm>
        </p:spPr>
        <p:txBody>
          <a:bodyPr/>
          <a:lstStyle/>
          <a:p>
            <a:pPr>
              <a:buFont typeface="Wingdings" pitchFamily="2" charset="2"/>
              <a:buNone/>
            </a:pPr>
            <a:r>
              <a:rPr lang="ru-RU" sz="2100" smtClean="0">
                <a:solidFill>
                  <a:schemeClr val="accent1"/>
                </a:solidFill>
              </a:rPr>
              <a:t>6.</a:t>
            </a:r>
            <a:r>
              <a:rPr lang="ru-RU" sz="2100" smtClean="0"/>
              <a:t> Башина В.М. Аутизм в детстве. М.: Медицина, 1999.</a:t>
            </a:r>
          </a:p>
          <a:p>
            <a:pPr>
              <a:buFont typeface="Wingdings" pitchFamily="2" charset="2"/>
              <a:buNone/>
            </a:pPr>
            <a:r>
              <a:rPr lang="ru-RU" sz="2100" smtClean="0">
                <a:solidFill>
                  <a:schemeClr val="accent1"/>
                </a:solidFill>
              </a:rPr>
              <a:t>7.</a:t>
            </a:r>
            <a:r>
              <a:rPr lang="ru-RU" sz="2100" smtClean="0"/>
              <a:t> Башина В.М., Ранняя детская шизофрения. М., 1993.</a:t>
            </a:r>
          </a:p>
          <a:p>
            <a:pPr>
              <a:buFont typeface="Wingdings" pitchFamily="2" charset="2"/>
              <a:buNone/>
            </a:pPr>
            <a:r>
              <a:rPr lang="ru-RU" sz="2100" smtClean="0">
                <a:solidFill>
                  <a:schemeClr val="accent1"/>
                </a:solidFill>
              </a:rPr>
              <a:t>8.</a:t>
            </a:r>
            <a:r>
              <a:rPr lang="ru-RU" sz="2100" smtClean="0"/>
              <a:t> Баенская Е.Р. Особенности раннего аффективного развития аутичного ребенка в возрасте от 0 до 1,5 лет // Альманах ИКП РАО. 2001. № 3.</a:t>
            </a:r>
          </a:p>
          <a:p>
            <a:pPr>
              <a:buFont typeface="Wingdings" pitchFamily="2" charset="2"/>
              <a:buNone/>
            </a:pPr>
            <a:r>
              <a:rPr lang="ru-RU" sz="2100" smtClean="0">
                <a:solidFill>
                  <a:schemeClr val="accent1"/>
                </a:solidFill>
              </a:rPr>
              <a:t>9.</a:t>
            </a:r>
            <a:r>
              <a:rPr lang="ru-RU" sz="2100" smtClean="0"/>
              <a:t> Детский аутизм: Хрестоматия. СПб., 1997.</a:t>
            </a:r>
          </a:p>
          <a:p>
            <a:pPr>
              <a:buFont typeface="Wingdings" pitchFamily="2" charset="2"/>
              <a:buNone/>
            </a:pPr>
            <a:r>
              <a:rPr lang="ru-RU" sz="2100" smtClean="0">
                <a:solidFill>
                  <a:schemeClr val="accent1"/>
                </a:solidFill>
              </a:rPr>
              <a:t>10.</a:t>
            </a:r>
            <a:r>
              <a:rPr lang="ru-RU" sz="2100" smtClean="0"/>
              <a:t> Лебединская К.С., Никольская О.С. Диагностика раннего детского аутизма. М.: Просвещение, 1991.</a:t>
            </a:r>
          </a:p>
          <a:p>
            <a:pPr>
              <a:buFont typeface="Wingdings" pitchFamily="2" charset="2"/>
              <a:buNone/>
            </a:pPr>
            <a:r>
              <a:rPr lang="ru-RU" sz="2100" smtClean="0">
                <a:solidFill>
                  <a:schemeClr val="accent1"/>
                </a:solidFill>
              </a:rPr>
              <a:t>11.</a:t>
            </a:r>
            <a:r>
              <a:rPr lang="ru-RU" sz="2100" smtClean="0"/>
              <a:t> Лебединский В.В. Нарушения психического развития у детей. М.: МГУ, 1985.</a:t>
            </a:r>
          </a:p>
          <a:p>
            <a:pPr>
              <a:buFont typeface="Wingdings" pitchFamily="2" charset="2"/>
              <a:buNone/>
            </a:pPr>
            <a:r>
              <a:rPr lang="ru-RU" sz="2100" smtClean="0">
                <a:solidFill>
                  <a:schemeClr val="accent1"/>
                </a:solidFill>
              </a:rPr>
              <a:t>12.</a:t>
            </a:r>
            <a:r>
              <a:rPr lang="ru-RU" sz="2100" smtClean="0"/>
              <a:t> Никольская О.С. Особый ребенок: исследования и опыт помощи. М.: Теревинф, 1998. Вып. 1.</a:t>
            </a:r>
          </a:p>
          <a:p>
            <a:pPr>
              <a:buFont typeface="Wingdings" pitchFamily="2" charset="2"/>
              <a:buNone/>
            </a:pPr>
            <a:r>
              <a:rPr lang="ru-RU" sz="2100" smtClean="0">
                <a:solidFill>
                  <a:schemeClr val="accent1"/>
                </a:solidFill>
              </a:rPr>
              <a:t>13.</a:t>
            </a:r>
            <a:r>
              <a:rPr lang="ru-RU" sz="2100" smtClean="0"/>
              <a:t> Никольская О.С., Баенская Е.Р., Либлинг М.М., Костин И.А.и др. Дети и подростки с аутизмом. М.: Теревинф, 1997.</a:t>
            </a:r>
          </a:p>
          <a:p>
            <a:pPr>
              <a:buFont typeface="Wingdings" pitchFamily="2" charset="2"/>
              <a:buNone/>
            </a:pPr>
            <a:r>
              <a:rPr lang="ru-RU" sz="2100" smtClean="0">
                <a:solidFill>
                  <a:schemeClr val="accent1"/>
                </a:solidFill>
              </a:rPr>
              <a:t>14.</a:t>
            </a:r>
            <a:r>
              <a:rPr lang="ru-RU" sz="2100" smtClean="0"/>
              <a:t> Сатари П. Дети с аутизмом. СПб.: Питер, 2005.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Содержимое 2"/>
          <p:cNvSpPr>
            <a:spLocks noGrp="1"/>
          </p:cNvSpPr>
          <p:nvPr>
            <p:ph sz="quarter" idx="1"/>
          </p:nvPr>
        </p:nvSpPr>
        <p:spPr>
          <a:xfrm>
            <a:off x="428625" y="1428750"/>
            <a:ext cx="8115300" cy="5072063"/>
          </a:xfrm>
        </p:spPr>
        <p:txBody>
          <a:bodyPr/>
          <a:lstStyle/>
          <a:p>
            <a:pPr algn="just"/>
            <a:r>
              <a:rPr lang="ru-RU" sz="2800" u="sng" smtClean="0"/>
              <a:t>Аути́зм</a:t>
            </a:r>
            <a:r>
              <a:rPr lang="ru-RU" sz="2800" smtClean="0"/>
              <a:t> - расстройство, возникающее вследствие нарушения развития головного мозга и характеризующееся выраженным и всесторонним дефицитом социального взаимодействия и общения, а также ограниченными интересами и повторяющимися действиями. </a:t>
            </a:r>
          </a:p>
          <a:p>
            <a:pPr algn="just"/>
            <a:r>
              <a:rPr lang="ru-RU" sz="2800" smtClean="0"/>
              <a:t>Все указанные признаки проявляются в возрасте до трёх лет.</a:t>
            </a:r>
          </a:p>
          <a:p>
            <a:endParaRPr lang="ru-RU" smtClean="0"/>
          </a:p>
        </p:txBody>
      </p:sp>
      <p:sp>
        <p:nvSpPr>
          <p:cNvPr id="4" name="Заголовок 1"/>
          <p:cNvSpPr>
            <a:spLocks noGrp="1"/>
          </p:cNvSpPr>
          <p:nvPr>
            <p:ph type="title"/>
          </p:nvPr>
        </p:nvSpPr>
        <p:spPr>
          <a:xfrm>
            <a:off x="611188" y="476250"/>
            <a:ext cx="7858125" cy="714375"/>
          </a:xfrm>
          <a:ln>
            <a:solidFill>
              <a:schemeClr val="accent1"/>
            </a:solidFill>
          </a:ln>
        </p:spPr>
        <p:txBody>
          <a:bodyPr>
            <a:noAutofit/>
          </a:bodyPr>
          <a:lstStyle/>
          <a:p>
            <a:pPr algn="ctr" fontAlgn="auto">
              <a:spcAft>
                <a:spcPts val="0"/>
              </a:spcAft>
              <a:defRPr/>
            </a:pPr>
            <a:r>
              <a:rPr lang="ru-RU" sz="3400" b="1" dirty="0" smtClean="0">
                <a:latin typeface="Times New Roman" pitchFamily="18" charset="0"/>
                <a:cs typeface="Times New Roman" pitchFamily="18" charset="0"/>
              </a:rPr>
              <a:t>Определение</a:t>
            </a:r>
            <a:endParaRPr lang="ru-RU" sz="3400" b="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Содержимое 2"/>
          <p:cNvSpPr>
            <a:spLocks noGrp="1"/>
          </p:cNvSpPr>
          <p:nvPr>
            <p:ph sz="quarter" idx="1"/>
          </p:nvPr>
        </p:nvSpPr>
        <p:spPr>
          <a:xfrm>
            <a:off x="457200" y="1600200"/>
            <a:ext cx="8115300" cy="4873625"/>
          </a:xfrm>
        </p:spPr>
        <p:txBody>
          <a:bodyPr/>
          <a:lstStyle/>
          <a:p>
            <a:pPr algn="just">
              <a:buFont typeface="Wingdings" pitchFamily="2" charset="2"/>
              <a:buNone/>
            </a:pPr>
            <a:r>
              <a:rPr lang="ru-RU" sz="2800" smtClean="0"/>
              <a:t>Для определения аутизма, требуется наличие характерной триады:</a:t>
            </a:r>
          </a:p>
          <a:p>
            <a:pPr algn="just"/>
            <a:r>
              <a:rPr lang="ru-RU" sz="2800" smtClean="0"/>
              <a:t>недостаток социальных взаимодействий;</a:t>
            </a:r>
          </a:p>
          <a:p>
            <a:pPr algn="just"/>
            <a:r>
              <a:rPr lang="ru-RU" sz="2800" smtClean="0"/>
              <a:t>нарушение взаимной коммуникации;</a:t>
            </a:r>
          </a:p>
          <a:p>
            <a:pPr algn="just"/>
            <a:r>
              <a:rPr lang="ru-RU" sz="2800" smtClean="0"/>
              <a:t>ограниченность интересов и повторяющийся репертуар поведения.</a:t>
            </a:r>
          </a:p>
          <a:p>
            <a:pPr algn="just">
              <a:buFont typeface="Wingdings" pitchFamily="2" charset="2"/>
              <a:buNone/>
            </a:pPr>
            <a:r>
              <a:rPr lang="ru-RU" sz="2800" smtClean="0"/>
              <a:t>Схожие состояния, при которых отмечаются более мягкие признаки и симптомы, относят к расстройствам аутистического спектра.</a:t>
            </a:r>
          </a:p>
          <a:p>
            <a:endParaRPr lang="ru-RU" smtClean="0"/>
          </a:p>
        </p:txBody>
      </p:sp>
      <p:sp>
        <p:nvSpPr>
          <p:cNvPr id="4" name="Заголовок 1"/>
          <p:cNvSpPr>
            <a:spLocks noGrp="1"/>
          </p:cNvSpPr>
          <p:nvPr>
            <p:ph type="title"/>
          </p:nvPr>
        </p:nvSpPr>
        <p:spPr>
          <a:xfrm>
            <a:off x="571500" y="428625"/>
            <a:ext cx="7858125" cy="714375"/>
          </a:xfrm>
          <a:ln>
            <a:solidFill>
              <a:schemeClr val="accent1"/>
            </a:solidFill>
          </a:ln>
        </p:spPr>
        <p:txBody>
          <a:bodyPr>
            <a:noAutofit/>
          </a:bodyPr>
          <a:lstStyle/>
          <a:p>
            <a:pPr algn="ctr" fontAlgn="auto">
              <a:spcAft>
                <a:spcPts val="0"/>
              </a:spcAft>
              <a:defRPr/>
            </a:pPr>
            <a:r>
              <a:rPr lang="ru-RU" sz="3200" b="1" dirty="0" smtClean="0"/>
              <a:t>Триада </a:t>
            </a:r>
            <a:r>
              <a:rPr lang="ru-RU" sz="3200" b="1" dirty="0" err="1" smtClean="0"/>
              <a:t>Лоры</a:t>
            </a:r>
            <a:r>
              <a:rPr lang="ru-RU" sz="3200" b="1" dirty="0" smtClean="0"/>
              <a:t> </a:t>
            </a:r>
            <a:r>
              <a:rPr lang="ru-RU" sz="3200" b="1" dirty="0" err="1" smtClean="0"/>
              <a:t>Винг</a:t>
            </a:r>
            <a:endParaRPr lang="ru-RU" sz="3200" b="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86738" cy="1143000"/>
          </a:xfrm>
        </p:spPr>
        <p:txBody>
          <a:bodyPr>
            <a:noAutofit/>
          </a:bodyPr>
          <a:lstStyle/>
          <a:p>
            <a:pPr algn="ctr" fontAlgn="auto">
              <a:spcAft>
                <a:spcPts val="0"/>
              </a:spcAft>
              <a:defRPr/>
            </a:pPr>
            <a:r>
              <a:rPr lang="ru-RU" sz="2400" dirty="0" smtClean="0"/>
              <a:t>Рассмотрим наиболее характерные нарушения речи на примере классификации</a:t>
            </a:r>
            <a:br>
              <a:rPr lang="ru-RU" sz="2400" dirty="0" smtClean="0"/>
            </a:br>
            <a:r>
              <a:rPr lang="ru-RU" sz="2400" dirty="0" smtClean="0"/>
              <a:t>О.С. Никольской.</a:t>
            </a:r>
            <a:endParaRPr lang="ru-RU" sz="2400" dirty="0"/>
          </a:p>
        </p:txBody>
      </p:sp>
      <p:sp>
        <p:nvSpPr>
          <p:cNvPr id="3" name="Содержимое 2"/>
          <p:cNvSpPr>
            <a:spLocks noGrp="1"/>
          </p:cNvSpPr>
          <p:nvPr>
            <p:ph sz="quarter" idx="1"/>
          </p:nvPr>
        </p:nvSpPr>
        <p:spPr>
          <a:xfrm>
            <a:off x="457200" y="1428750"/>
            <a:ext cx="8186738" cy="5045075"/>
          </a:xfrm>
        </p:spPr>
        <p:txBody>
          <a:bodyPr>
            <a:normAutofit lnSpcReduction="10000"/>
          </a:bodyPr>
          <a:lstStyle/>
          <a:p>
            <a:pPr marL="274320" indent="-274320" algn="just" fontAlgn="auto">
              <a:spcAft>
                <a:spcPts val="0"/>
              </a:spcAft>
              <a:buFont typeface="Wingdings"/>
              <a:buChar char=""/>
              <a:defRPr/>
            </a:pPr>
            <a:r>
              <a:rPr lang="ru-RU" b="1" dirty="0" smtClean="0"/>
              <a:t>Для первой группы </a:t>
            </a:r>
            <a:r>
              <a:rPr lang="ru-RU" dirty="0" smtClean="0"/>
              <a:t>характерен </a:t>
            </a:r>
            <a:r>
              <a:rPr lang="ru-RU" dirty="0" err="1" smtClean="0"/>
              <a:t>мутизм</a:t>
            </a:r>
            <a:r>
              <a:rPr lang="ru-RU" dirty="0" smtClean="0"/>
              <a:t>. Отдельно изредка возникающие слова уходят и не возвращаются. Не используют невербальные средства общения. </a:t>
            </a:r>
            <a:r>
              <a:rPr lang="ru-RU" dirty="0" err="1" smtClean="0"/>
              <a:t>Гуление</a:t>
            </a:r>
            <a:r>
              <a:rPr lang="ru-RU" dirty="0" smtClean="0"/>
              <a:t> и лепет детей напоминают скрип, скрежет, бормотание, щебет, свист, часто </a:t>
            </a:r>
            <a:r>
              <a:rPr lang="ru-RU" dirty="0" err="1" smtClean="0"/>
              <a:t>звуковысотное</a:t>
            </a:r>
            <a:r>
              <a:rPr lang="ru-RU" dirty="0" smtClean="0"/>
              <a:t> интонирование, также не носят коммуникативной направленности. Отмечаются вокализации и эхолалии, как проявления пассивного полевого поведения. Несмотря на отсутствие внешней коммуникативной речи, внутренняя может сохраняться и даже развиваться. Дети могут самостоятельно овладеть чтением, что в дальнейшем может использоваться для установления коммуникации. </a:t>
            </a:r>
          </a:p>
          <a:p>
            <a:pPr marL="274320" indent="-274320" fontAlgn="auto">
              <a:spcAft>
                <a:spcPts val="0"/>
              </a:spcAft>
              <a:buFont typeface="Wingdings"/>
              <a:buChar char=""/>
              <a:defRPr/>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50"/>
            <a:ext cx="8258175" cy="6188075"/>
          </a:xfrm>
        </p:spPr>
        <p:txBody>
          <a:bodyPr>
            <a:normAutofit fontScale="92500"/>
          </a:bodyPr>
          <a:lstStyle/>
          <a:p>
            <a:pPr marL="274320" indent="-274320" algn="just" fontAlgn="auto">
              <a:spcAft>
                <a:spcPts val="0"/>
              </a:spcAft>
              <a:buFont typeface="Wingdings"/>
              <a:buChar char=""/>
              <a:defRPr/>
            </a:pPr>
            <a:r>
              <a:rPr lang="ru-RU" dirty="0" smtClean="0"/>
              <a:t>У представителей</a:t>
            </a:r>
            <a:r>
              <a:rPr lang="ru-RU" b="1" dirty="0" smtClean="0"/>
              <a:t> второй группы </a:t>
            </a:r>
            <a:r>
              <a:rPr lang="ru-RU" dirty="0" smtClean="0"/>
              <a:t>речь – эхолалична и стереотипна, со специфичной </a:t>
            </a:r>
            <a:r>
              <a:rPr lang="ru-RU" dirty="0" err="1" smtClean="0"/>
              <a:t>скандированностью</a:t>
            </a:r>
            <a:r>
              <a:rPr lang="ru-RU" dirty="0" smtClean="0"/>
              <a:t> или монотонностью, нередко «телеграфная», часто не связанная по смыслу с происходящим. Речевые стереотипии могут выглядеть и как повторение одного и того же фрагмента или выступать как </a:t>
            </a:r>
            <a:r>
              <a:rPr lang="ru-RU" dirty="0" err="1" smtClean="0"/>
              <a:t>аутостимуляция</a:t>
            </a:r>
            <a:r>
              <a:rPr lang="ru-RU" dirty="0" smtClean="0"/>
              <a:t> звуками («тики-тики», «</a:t>
            </a:r>
            <a:r>
              <a:rPr lang="ru-RU" dirty="0" err="1" smtClean="0"/>
              <a:t>диги-диги</a:t>
            </a:r>
            <a:r>
              <a:rPr lang="ru-RU" dirty="0" smtClean="0"/>
              <a:t>» и т.п.). Дети пользуются телеграфно свернутыми речевыми штампами, типичны </a:t>
            </a:r>
            <a:r>
              <a:rPr lang="ru-RU" dirty="0" err="1" smtClean="0"/>
              <a:t>эхолаличные</a:t>
            </a:r>
            <a:r>
              <a:rPr lang="ru-RU" dirty="0" smtClean="0"/>
              <a:t> ответы. Основными трудностями детей этой группы является то, что речевые навыки усваиваются и фиксируются ими в готовой, неизменной форме и используются только в определенной ситуации. </a:t>
            </a:r>
            <a:r>
              <a:rPr lang="ru-RU" dirty="0" err="1" smtClean="0"/>
              <a:t>Аутичные</a:t>
            </a:r>
            <a:r>
              <a:rPr lang="ru-RU" dirty="0" smtClean="0"/>
              <a:t> дети накапливают речевые штампы, это и объясняет склонность к эхолалии, телеграфному стилю речи, отсутствие местоимений первого лица, использование инфинитивов. Дети в своей речи используют высказывания окружающих, цитаты из мультфильмов, книг, рекламы.</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Содержимое 2"/>
          <p:cNvSpPr>
            <a:spLocks noGrp="1"/>
          </p:cNvSpPr>
          <p:nvPr>
            <p:ph sz="quarter" idx="1"/>
          </p:nvPr>
        </p:nvSpPr>
        <p:spPr>
          <a:xfrm>
            <a:off x="457200" y="500063"/>
            <a:ext cx="8115300" cy="5973762"/>
          </a:xfrm>
        </p:spPr>
        <p:txBody>
          <a:bodyPr/>
          <a:lstStyle/>
          <a:p>
            <a:pPr algn="just"/>
            <a:r>
              <a:rPr lang="ru-RU" smtClean="0"/>
              <a:t>Аутичный ребенок не отделяет себя от ситуации и использует речь как регулятор происходящего. Речь не используется для коммуникации, также как и невербальные средства общения: жесты, мимику, интонация. Для из речевого развития характерна асинхрония, при очень бедной бытовой речи отмечаются «задатки общей языковой одаренности», вызывающие появления «неологизмов». Дети могут самостоятельно овладеть глобальным типом чтения, не выполняющим, однако, коммуникативную функцию, а направленным на стереотипное воспроизведение аффективно значимых, слов, фраз, стихотворений и т.д.</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Содержимое 2"/>
          <p:cNvSpPr>
            <a:spLocks noGrp="1"/>
          </p:cNvSpPr>
          <p:nvPr>
            <p:ph sz="quarter" idx="1"/>
          </p:nvPr>
        </p:nvSpPr>
        <p:spPr>
          <a:xfrm>
            <a:off x="357188" y="357188"/>
            <a:ext cx="8286750" cy="6116637"/>
          </a:xfrm>
        </p:spPr>
        <p:txBody>
          <a:bodyPr/>
          <a:lstStyle/>
          <a:p>
            <a:pPr algn="just"/>
            <a:r>
              <a:rPr lang="ru-RU" smtClean="0"/>
              <a:t>В речевом развитии детеи</a:t>
            </a:r>
            <a:r>
              <a:rPr lang="ru-RU" b="1" smtClean="0"/>
              <a:t> третьей группы</a:t>
            </a:r>
            <a:r>
              <a:rPr lang="ru-RU" smtClean="0"/>
              <a:t> могут опережать сверстников. Так, первые слова нередко появляются до года, быстро растет словарь, фраза быстро становится правильной и сложной. Речь малыша удивляет своей взрослостью. Однако уже в этот период родители отмечают, что, несмотря на «развитую» речь, поговорить с ним невозможно. Речевая активность используется для аутостимуляции: они дразнят близких, произнося «плохие» слова. Речь остается эхолаличной и стереотипной. Уже в возрасте до трех лет для ребенка характерны длинные монологи на аффективно значимые для него темы, использование штампов и цитат. Характерно и повышенное внимание к собственно звуковой стороне слова.</a:t>
            </a:r>
          </a:p>
          <a:p>
            <a:endParaRPr lang="ru-RU"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50"/>
            <a:ext cx="8186738" cy="6188075"/>
          </a:xfrm>
        </p:spPr>
        <p:txBody>
          <a:bodyPr>
            <a:normAutofit fontScale="92500" lnSpcReduction="20000"/>
          </a:bodyPr>
          <a:lstStyle/>
          <a:p>
            <a:pPr marL="274320" indent="-274320" algn="just" fontAlgn="auto">
              <a:spcAft>
                <a:spcPts val="0"/>
              </a:spcAft>
              <a:buFont typeface="Wingdings"/>
              <a:buChar char=""/>
              <a:defRPr/>
            </a:pPr>
            <a:r>
              <a:rPr lang="ru-RU" dirty="0" smtClean="0"/>
              <a:t>Они</a:t>
            </a:r>
            <a:r>
              <a:rPr lang="ru-RU" b="1" i="1" dirty="0" smtClean="0"/>
              <a:t> </a:t>
            </a:r>
            <a:r>
              <a:rPr lang="ru-RU" dirty="0" smtClean="0"/>
              <a:t>демонстрируют </a:t>
            </a:r>
            <a:r>
              <a:rPr lang="ru-RU" dirty="0" err="1" smtClean="0"/>
              <a:t>псевдообращенность</a:t>
            </a:r>
            <a:r>
              <a:rPr lang="ru-RU" dirty="0" smtClean="0"/>
              <a:t> к собеседнику, выражение «энтузиазма» с высокой «…одухотворенностью на лице, утрированное оживление, которое носит несколько механистичный характер, но может оцениваться как высокое интеллектуальное развитие в силу того, что речь подчеркнуто взрослая, с большим запасом слов, «высоко интеллектуальными» интересами, которые демонстрирует ребенок» [</a:t>
            </a:r>
            <a:r>
              <a:rPr lang="ru-RU" dirty="0" err="1" smtClean="0"/>
              <a:t>Баенская</a:t>
            </a:r>
            <a:r>
              <a:rPr lang="ru-RU" dirty="0" smtClean="0"/>
              <a:t> Е.Р., 2001]. Но в то же время именно речевая деятельность привлекает внимание своей спецификой: оторванностью от конкретной ситуации, </a:t>
            </a:r>
            <a:r>
              <a:rPr lang="ru-RU" dirty="0" err="1" smtClean="0"/>
              <a:t>маломодулированностью</a:t>
            </a:r>
            <a:r>
              <a:rPr lang="ru-RU" dirty="0" smtClean="0"/>
              <a:t>, иногда своей </a:t>
            </a:r>
            <a:r>
              <a:rPr lang="ru-RU" dirty="0" err="1" smtClean="0"/>
              <a:t>скандированностью</a:t>
            </a:r>
            <a:r>
              <a:rPr lang="ru-RU" dirty="0" smtClean="0"/>
              <a:t>, как правило, на высоких тонах. Внешне обращает на себя внимание «горящий взор», блестящие глаза и выражение постоянного энтузиазма. При этом, по сути дела, для ребенка взрослый выступает не как субъект общения, а лишь как «реципиент» его интеллектуальной продукции. У этих детей феноменологическая картина порой ошибочно производит более благоприятное впечатление с точки зрения коммуникации ребенка и уровня его развития.</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988</TotalTime>
  <Words>1811</Words>
  <Application>Microsoft Office PowerPoint</Application>
  <PresentationFormat>Экран (4:3)</PresentationFormat>
  <Paragraphs>134</Paragraphs>
  <Slides>27</Slides>
  <Notes>0</Notes>
  <HiddenSlides>0</HiddenSlides>
  <MMClips>0</MMClips>
  <ScaleCrop>false</ScaleCrop>
  <HeadingPairs>
    <vt:vector size="6" baseType="variant">
      <vt:variant>
        <vt:lpstr>Использованные шрифты</vt:lpstr>
      </vt:variant>
      <vt:variant>
        <vt:i4>7</vt:i4>
      </vt:variant>
      <vt:variant>
        <vt:lpstr>Шаблон оформления</vt:lpstr>
      </vt:variant>
      <vt:variant>
        <vt:i4>7</vt:i4>
      </vt:variant>
      <vt:variant>
        <vt:lpstr>Заголовки слайдов</vt:lpstr>
      </vt:variant>
      <vt:variant>
        <vt:i4>27</vt:i4>
      </vt:variant>
    </vt:vector>
  </HeadingPairs>
  <TitlesOfParts>
    <vt:vector size="41" baseType="lpstr">
      <vt:lpstr>Century Schoolbook</vt:lpstr>
      <vt:lpstr>Arial</vt:lpstr>
      <vt:lpstr>Wingdings</vt:lpstr>
      <vt:lpstr>Wingdings 2</vt:lpstr>
      <vt:lpstr>Calibri</vt:lpstr>
      <vt:lpstr>Times New Roman</vt:lpstr>
      <vt:lpstr>Georgia</vt:lpstr>
      <vt:lpstr>Эркер</vt:lpstr>
      <vt:lpstr>Эркер</vt:lpstr>
      <vt:lpstr>Эркер</vt:lpstr>
      <vt:lpstr>Эркер</vt:lpstr>
      <vt:lpstr>Эркер</vt:lpstr>
      <vt:lpstr>Эркер</vt:lpstr>
      <vt:lpstr>Эркер</vt:lpstr>
      <vt:lpstr>КЛИНИКО-ПСИХОЛОГИЧЕСКИЕ АСПЕКТЫ РЕЧЕВОГО РАЗВИТИЯ ДЕТЕЙ С ИСКАЖЁННЫМ ВАРИАНТОМ ДИЗОНТОГЕНЕЗА Презентация ШИРИНКИНА ЕКАТЕРИНА ВЯЧЕСЛАВОВНА ГКОУ «ВОЛГОГРАДСКИЙ ППМС-ЦЕНТР» Г. ВОЛГОГРАД ПЕДАГОГ-ПСИХОЛОГ ЦПМПК Аутизм, дизонтогенез, речь, PECS </vt:lpstr>
      <vt:lpstr>ИСКАЖЕННОЕ</vt:lpstr>
      <vt:lpstr>ОПРЕДЕЛЕНИЕ</vt:lpstr>
      <vt:lpstr>ТРИАДА ЛОРЫ ВИНГ</vt:lpstr>
      <vt:lpstr>РАССМОТРИМ НАИБОЛЕЕ ХАРАКТЕРНЫЕ НАРУШЕНИЯ РЕЧИ НА ПРИМЕРЕ КЛАССИФИКАЦИИ О.С. НИКОЛЬСКОЙ.</vt:lpstr>
      <vt:lpstr>Слайд 6</vt:lpstr>
      <vt:lpstr>Слайд 7</vt:lpstr>
      <vt:lpstr>Слайд 8</vt:lpstr>
      <vt:lpstr>Слайд 9</vt:lpstr>
      <vt:lpstr>Слайд 10</vt:lpstr>
      <vt:lpstr>Слайд 11</vt:lpstr>
      <vt:lpstr>Слайд 12</vt:lpstr>
      <vt:lpstr>ПРИМЕНЕНИЕ АЛЬТЕРНАТИВНОЙ КОММУНИКАЦИИ С ПОМОЩЬЮ КАРТОЧЕК (PECS) У ДЕТЕЙ С ИСКАЖЁННЫМ ВАРИАНТОМ ДИЗОНТОГЕНЕЗА</vt:lpstr>
      <vt:lpstr>ПОДГОТОВИТЕЛЬНЫЙ ЭТАП:</vt:lpstr>
      <vt:lpstr>Слайд 15</vt:lpstr>
      <vt:lpstr>Слайд 16</vt:lpstr>
      <vt:lpstr>I ЭТАП</vt:lpstr>
      <vt:lpstr>II ЭТАП</vt:lpstr>
      <vt:lpstr>Слайд 19</vt:lpstr>
      <vt:lpstr>III ЭТАП</vt:lpstr>
      <vt:lpstr>Слайд 21</vt:lpstr>
      <vt:lpstr>IV ЭТАП</vt:lpstr>
      <vt:lpstr>V ЭТАП</vt:lpstr>
      <vt:lpstr>VI ЭТАП</vt:lpstr>
      <vt:lpstr>Слайд 25</vt:lpstr>
      <vt:lpstr>Слайд 26</vt:lpstr>
      <vt:lpstr>Слайд 27</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Критерии определения образовательного маршрута</dc:title>
  <dc:creator>user</dc:creator>
  <cp:lastModifiedBy>Ширинкина</cp:lastModifiedBy>
  <cp:revision>88</cp:revision>
  <dcterms:created xsi:type="dcterms:W3CDTF">2012-03-12T07:09:11Z</dcterms:created>
  <dcterms:modified xsi:type="dcterms:W3CDTF">2015-10-17T11:41:03Z</dcterms:modified>
</cp:coreProperties>
</file>