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96" r:id="rId4"/>
    <p:sldId id="282" r:id="rId5"/>
    <p:sldId id="257" r:id="rId6"/>
    <p:sldId id="294" r:id="rId7"/>
    <p:sldId id="274" r:id="rId8"/>
    <p:sldId id="262" r:id="rId9"/>
    <p:sldId id="283" r:id="rId10"/>
    <p:sldId id="284" r:id="rId11"/>
    <p:sldId id="295" r:id="rId12"/>
    <p:sldId id="289" r:id="rId13"/>
    <p:sldId id="269" r:id="rId14"/>
    <p:sldId id="278" r:id="rId15"/>
    <p:sldId id="287" r:id="rId16"/>
    <p:sldId id="288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713" autoAdjust="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 с ТНР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УО</c:v>
                </c:pt>
                <c:pt idx="1">
                  <c:v>ЗПР</c:v>
                </c:pt>
                <c:pt idx="2">
                  <c:v>Сочетанные деффекты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80</c:v>
                </c:pt>
                <c:pt idx="2">
                  <c:v>85</c:v>
                </c:pt>
              </c:numCache>
            </c:numRef>
          </c:val>
        </c:ser>
        <c:overlap val="100"/>
        <c:axId val="66734336"/>
        <c:axId val="66735488"/>
      </c:barChart>
      <c:catAx>
        <c:axId val="66734336"/>
        <c:scaling>
          <c:orientation val="minMax"/>
        </c:scaling>
        <c:axPos val="b"/>
        <c:tickLblPos val="nextTo"/>
        <c:crossAx val="66735488"/>
        <c:crosses val="autoZero"/>
        <c:auto val="1"/>
        <c:lblAlgn val="ctr"/>
        <c:lblOffset val="100"/>
      </c:catAx>
      <c:valAx>
        <c:axId val="66735488"/>
        <c:scaling>
          <c:orientation val="minMax"/>
        </c:scaling>
        <c:axPos val="l"/>
        <c:majorGridlines/>
        <c:numFmt formatCode="General" sourceLinked="1"/>
        <c:tickLblPos val="nextTo"/>
        <c:crossAx val="667343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683152887139112"/>
          <c:y val="2.4394118876733355E-2"/>
          <c:w val="0.26233513779527556"/>
          <c:h val="0.16972754511880708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144726-5CEC-46E6-9C8E-B0802CC149C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F5B030-0884-43A9-BEF4-BF3FB48190B8}">
      <dgm:prSet phldrT="[Текст]" phldr="1"/>
      <dgm:spPr/>
      <dgm:t>
        <a:bodyPr/>
        <a:lstStyle/>
        <a:p>
          <a:endParaRPr lang="ru-RU" dirty="0"/>
        </a:p>
      </dgm:t>
    </dgm:pt>
    <dgm:pt modelId="{C26EBD49-34C6-471E-A73C-1528B14F2DE1}" type="parTrans" cxnId="{F647CB7A-E9D9-491F-A9F2-CB6E9F071FD7}">
      <dgm:prSet/>
      <dgm:spPr/>
      <dgm:t>
        <a:bodyPr/>
        <a:lstStyle/>
        <a:p>
          <a:endParaRPr lang="ru-RU"/>
        </a:p>
      </dgm:t>
    </dgm:pt>
    <dgm:pt modelId="{C781D578-CC9C-4BFC-82E4-F324DC8746C0}" type="sibTrans" cxnId="{F647CB7A-E9D9-491F-A9F2-CB6E9F071FD7}">
      <dgm:prSet/>
      <dgm:spPr/>
      <dgm:t>
        <a:bodyPr/>
        <a:lstStyle/>
        <a:p>
          <a:endParaRPr lang="ru-RU"/>
        </a:p>
      </dgm:t>
    </dgm:pt>
    <dgm:pt modelId="{633CA7E9-C04D-4577-A6D6-87AFFF93C619}">
      <dgm:prSet phldrT="[Текст]" custT="1"/>
      <dgm:spPr/>
      <dgm:t>
        <a:bodyPr/>
        <a:lstStyle/>
        <a:p>
          <a:r>
            <a:rPr lang="ru-RU" sz="1800" dirty="0" smtClean="0"/>
            <a:t>расширяет общий кругозор человека;</a:t>
          </a:r>
          <a:endParaRPr lang="ru-RU" sz="1800" dirty="0"/>
        </a:p>
      </dgm:t>
    </dgm:pt>
    <dgm:pt modelId="{E6CAE939-FBA3-442C-9381-267A5B63ED03}" type="parTrans" cxnId="{0FC71A53-FD00-4932-8BF8-4B84E428A76F}">
      <dgm:prSet/>
      <dgm:spPr/>
      <dgm:t>
        <a:bodyPr/>
        <a:lstStyle/>
        <a:p>
          <a:endParaRPr lang="ru-RU"/>
        </a:p>
      </dgm:t>
    </dgm:pt>
    <dgm:pt modelId="{0DF95FF2-A706-464A-B140-F3CAD061F934}" type="sibTrans" cxnId="{0FC71A53-FD00-4932-8BF8-4B84E428A76F}">
      <dgm:prSet/>
      <dgm:spPr/>
      <dgm:t>
        <a:bodyPr/>
        <a:lstStyle/>
        <a:p>
          <a:endParaRPr lang="ru-RU"/>
        </a:p>
      </dgm:t>
    </dgm:pt>
    <dgm:pt modelId="{E31D3544-25D8-43FB-98D2-A0743EC490F5}">
      <dgm:prSet phldrT="[Текст]" phldr="1"/>
      <dgm:spPr/>
      <dgm:t>
        <a:bodyPr/>
        <a:lstStyle/>
        <a:p>
          <a:endParaRPr lang="ru-RU" dirty="0"/>
        </a:p>
      </dgm:t>
    </dgm:pt>
    <dgm:pt modelId="{CC540514-AC5E-47FA-8A2E-8E94BBBCBBEF}" type="parTrans" cxnId="{9F9B1AF0-E633-4402-AE2B-8E46B659938A}">
      <dgm:prSet/>
      <dgm:spPr/>
      <dgm:t>
        <a:bodyPr/>
        <a:lstStyle/>
        <a:p>
          <a:endParaRPr lang="ru-RU"/>
        </a:p>
      </dgm:t>
    </dgm:pt>
    <dgm:pt modelId="{9FBBA75A-B3AD-4641-B98D-03EC86AE9E4E}" type="sibTrans" cxnId="{9F9B1AF0-E633-4402-AE2B-8E46B659938A}">
      <dgm:prSet/>
      <dgm:spPr/>
      <dgm:t>
        <a:bodyPr/>
        <a:lstStyle/>
        <a:p>
          <a:endParaRPr lang="ru-RU"/>
        </a:p>
      </dgm:t>
    </dgm:pt>
    <dgm:pt modelId="{817170EB-11C3-463F-90A2-C19EF71DF573}">
      <dgm:prSet phldrT="[Текст]" custT="1"/>
      <dgm:spPr/>
      <dgm:t>
        <a:bodyPr/>
        <a:lstStyle/>
        <a:p>
          <a:r>
            <a:rPr lang="ru-RU" sz="1800" dirty="0" smtClean="0"/>
            <a:t>развитие эмоциональной сферы человека;</a:t>
          </a:r>
          <a:endParaRPr lang="ru-RU" sz="1800" dirty="0"/>
        </a:p>
      </dgm:t>
    </dgm:pt>
    <dgm:pt modelId="{621361AB-8BF3-4FC1-B81C-DE160E1D02AF}" type="parTrans" cxnId="{8097A4E8-A43D-4AB6-8515-BEEEA8956AD2}">
      <dgm:prSet/>
      <dgm:spPr/>
      <dgm:t>
        <a:bodyPr/>
        <a:lstStyle/>
        <a:p>
          <a:endParaRPr lang="ru-RU"/>
        </a:p>
      </dgm:t>
    </dgm:pt>
    <dgm:pt modelId="{324A3EAE-3125-43FE-B00E-5BE0C507772E}" type="sibTrans" cxnId="{8097A4E8-A43D-4AB6-8515-BEEEA8956AD2}">
      <dgm:prSet/>
      <dgm:spPr/>
      <dgm:t>
        <a:bodyPr/>
        <a:lstStyle/>
        <a:p>
          <a:endParaRPr lang="ru-RU"/>
        </a:p>
      </dgm:t>
    </dgm:pt>
    <dgm:pt modelId="{4B69B5BA-69D7-4AE9-8F5F-10A9C7A1B76B}">
      <dgm:prSet phldrT="[Текст]" phldr="1"/>
      <dgm:spPr/>
      <dgm:t>
        <a:bodyPr/>
        <a:lstStyle/>
        <a:p>
          <a:endParaRPr lang="ru-RU" dirty="0"/>
        </a:p>
      </dgm:t>
    </dgm:pt>
    <dgm:pt modelId="{A45C2415-C95A-4545-ACA6-BA0F088C01E7}" type="parTrans" cxnId="{8803D04A-696B-4D5E-AF84-0ADD1AB6920E}">
      <dgm:prSet/>
      <dgm:spPr/>
      <dgm:t>
        <a:bodyPr/>
        <a:lstStyle/>
        <a:p>
          <a:endParaRPr lang="ru-RU"/>
        </a:p>
      </dgm:t>
    </dgm:pt>
    <dgm:pt modelId="{2E5721BF-2504-4A2D-AD7D-8CFA567DFBA9}" type="sibTrans" cxnId="{8803D04A-696B-4D5E-AF84-0ADD1AB6920E}">
      <dgm:prSet/>
      <dgm:spPr/>
      <dgm:t>
        <a:bodyPr/>
        <a:lstStyle/>
        <a:p>
          <a:endParaRPr lang="ru-RU"/>
        </a:p>
      </dgm:t>
    </dgm:pt>
    <dgm:pt modelId="{B18CE1F6-4876-4437-9953-D3A0EC2F9D3E}">
      <dgm:prSet phldrT="[Текст]" custT="1"/>
      <dgm:spPr/>
      <dgm:t>
        <a:bodyPr/>
        <a:lstStyle/>
        <a:p>
          <a:r>
            <a:rPr lang="ru-RU" sz="1800" dirty="0" smtClean="0"/>
            <a:t>волевое развитие человека</a:t>
          </a:r>
          <a:r>
            <a:rPr lang="ru-RU" sz="3500" dirty="0" smtClean="0"/>
            <a:t>.</a:t>
          </a:r>
          <a:endParaRPr lang="ru-RU" sz="3500" dirty="0"/>
        </a:p>
      </dgm:t>
    </dgm:pt>
    <dgm:pt modelId="{41BED085-49C3-4E81-8487-0F0035E265C7}" type="parTrans" cxnId="{28C26AEA-8F45-4169-B83D-163CBD08AA1C}">
      <dgm:prSet/>
      <dgm:spPr/>
      <dgm:t>
        <a:bodyPr/>
        <a:lstStyle/>
        <a:p>
          <a:endParaRPr lang="ru-RU"/>
        </a:p>
      </dgm:t>
    </dgm:pt>
    <dgm:pt modelId="{B113C8C8-0517-40F6-BC3B-4D422131A5BF}" type="sibTrans" cxnId="{28C26AEA-8F45-4169-B83D-163CBD08AA1C}">
      <dgm:prSet/>
      <dgm:spPr/>
      <dgm:t>
        <a:bodyPr/>
        <a:lstStyle/>
        <a:p>
          <a:endParaRPr lang="ru-RU"/>
        </a:p>
      </dgm:t>
    </dgm:pt>
    <dgm:pt modelId="{E3EA1EDA-0E86-4309-B2E7-8C3B6DFB3467}">
      <dgm:prSet phldrT="[Текст]" custT="1"/>
      <dgm:spPr/>
      <dgm:t>
        <a:bodyPr/>
        <a:lstStyle/>
        <a:p>
          <a:r>
            <a:rPr lang="ru-RU" sz="1800" dirty="0" smtClean="0"/>
            <a:t>способствует развитию психических образований;</a:t>
          </a:r>
          <a:endParaRPr lang="ru-RU" sz="1800" dirty="0"/>
        </a:p>
      </dgm:t>
    </dgm:pt>
    <dgm:pt modelId="{08BBD975-9792-4319-89F6-E771DDE5907B}" type="parTrans" cxnId="{D8C85B30-D28C-4A60-B432-4329FC08B015}">
      <dgm:prSet/>
      <dgm:spPr/>
      <dgm:t>
        <a:bodyPr/>
        <a:lstStyle/>
        <a:p>
          <a:endParaRPr lang="ru-RU"/>
        </a:p>
      </dgm:t>
    </dgm:pt>
    <dgm:pt modelId="{48F69514-02AE-4762-8BE5-40A31A90E632}" type="sibTrans" cxnId="{D8C85B30-D28C-4A60-B432-4329FC08B015}">
      <dgm:prSet/>
      <dgm:spPr/>
      <dgm:t>
        <a:bodyPr/>
        <a:lstStyle/>
        <a:p>
          <a:endParaRPr lang="ru-RU"/>
        </a:p>
      </dgm:t>
    </dgm:pt>
    <dgm:pt modelId="{FFBBF4EB-53DF-4AE8-B452-0E47FA77B1A0}">
      <dgm:prSet phldrT="[Текст]" custT="1"/>
      <dgm:spPr/>
      <dgm:t>
        <a:bodyPr/>
        <a:lstStyle/>
        <a:p>
          <a:r>
            <a:rPr lang="ru-RU" sz="1800" dirty="0" smtClean="0"/>
            <a:t> является обязательным условием формирования общего интеллекта человека,  его </a:t>
          </a:r>
          <a:r>
            <a:rPr lang="ru-RU" sz="1800" dirty="0" err="1" smtClean="0"/>
            <a:t>перцептивных</a:t>
          </a:r>
          <a:r>
            <a:rPr lang="ru-RU" sz="1800" dirty="0" smtClean="0"/>
            <a:t>, </a:t>
          </a:r>
          <a:r>
            <a:rPr lang="ru-RU" sz="1800" dirty="0" err="1" smtClean="0"/>
            <a:t>мнемических</a:t>
          </a:r>
          <a:r>
            <a:rPr lang="ru-RU" sz="1800" dirty="0" smtClean="0"/>
            <a:t> и мыслительных характеристик. </a:t>
          </a:r>
          <a:endParaRPr lang="ru-RU" sz="1800" dirty="0"/>
        </a:p>
      </dgm:t>
    </dgm:pt>
    <dgm:pt modelId="{3C4CFE64-26F1-4204-BE55-DEE21DD854A7}" type="parTrans" cxnId="{4555D2B6-A7D4-4B9D-8B4F-BD6D46551493}">
      <dgm:prSet/>
      <dgm:spPr/>
      <dgm:t>
        <a:bodyPr/>
        <a:lstStyle/>
        <a:p>
          <a:endParaRPr lang="ru-RU"/>
        </a:p>
      </dgm:t>
    </dgm:pt>
    <dgm:pt modelId="{A6990DFB-1D8F-401E-852E-01E6347211A4}" type="sibTrans" cxnId="{4555D2B6-A7D4-4B9D-8B4F-BD6D46551493}">
      <dgm:prSet/>
      <dgm:spPr/>
      <dgm:t>
        <a:bodyPr/>
        <a:lstStyle/>
        <a:p>
          <a:endParaRPr lang="ru-RU"/>
        </a:p>
      </dgm:t>
    </dgm:pt>
    <dgm:pt modelId="{C54F1358-511E-4A97-83CC-128C9893D370}">
      <dgm:prSet phldrT="[Текст]" custT="1"/>
      <dgm:spPr/>
      <dgm:t>
        <a:bodyPr/>
        <a:lstStyle/>
        <a:p>
          <a:r>
            <a:rPr lang="ru-RU" sz="1800" dirty="0" smtClean="0"/>
            <a:t>формирование его чувств. </a:t>
          </a:r>
          <a:endParaRPr lang="ru-RU" sz="1800" dirty="0"/>
        </a:p>
      </dgm:t>
    </dgm:pt>
    <dgm:pt modelId="{52622363-9079-40CF-B955-97C82963DDAF}" type="parTrans" cxnId="{3F696093-5C18-4C20-B1AB-DED8E1AE033C}">
      <dgm:prSet/>
      <dgm:spPr/>
      <dgm:t>
        <a:bodyPr/>
        <a:lstStyle/>
        <a:p>
          <a:endParaRPr lang="ru-RU"/>
        </a:p>
      </dgm:t>
    </dgm:pt>
    <dgm:pt modelId="{0AE9EF50-F838-4401-AD64-89CCE01A9318}" type="sibTrans" cxnId="{3F696093-5C18-4C20-B1AB-DED8E1AE033C}">
      <dgm:prSet/>
      <dgm:spPr/>
      <dgm:t>
        <a:bodyPr/>
        <a:lstStyle/>
        <a:p>
          <a:endParaRPr lang="ru-RU"/>
        </a:p>
      </dgm:t>
    </dgm:pt>
    <dgm:pt modelId="{66E0852D-A14B-4238-9986-627C97A10CB0}" type="pres">
      <dgm:prSet presAssocID="{D3144726-5CEC-46E6-9C8E-B0802CC149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2A7E49-A073-4250-966F-DA3D51FD6588}" type="pres">
      <dgm:prSet presAssocID="{97F5B030-0884-43A9-BEF4-BF3FB48190B8}" presName="composite" presStyleCnt="0"/>
      <dgm:spPr/>
    </dgm:pt>
    <dgm:pt modelId="{62DA67E2-FADB-4D70-92A7-2E908A30AF84}" type="pres">
      <dgm:prSet presAssocID="{97F5B030-0884-43A9-BEF4-BF3FB48190B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3CB198-C68A-46B5-800A-1BEC376B03A0}" type="pres">
      <dgm:prSet presAssocID="{97F5B030-0884-43A9-BEF4-BF3FB48190B8}" presName="descendantText" presStyleLbl="alignAcc1" presStyleIdx="0" presStyleCnt="3" custScaleY="168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5F5375-6053-4C73-BF17-0B1E81C5AD66}" type="pres">
      <dgm:prSet presAssocID="{C781D578-CC9C-4BFC-82E4-F324DC8746C0}" presName="sp" presStyleCnt="0"/>
      <dgm:spPr/>
    </dgm:pt>
    <dgm:pt modelId="{DDD14938-1311-4D95-94F0-7C48EAB40A03}" type="pres">
      <dgm:prSet presAssocID="{E31D3544-25D8-43FB-98D2-A0743EC490F5}" presName="composite" presStyleCnt="0"/>
      <dgm:spPr/>
    </dgm:pt>
    <dgm:pt modelId="{CB59A329-61D4-4BD7-8990-915E33328E64}" type="pres">
      <dgm:prSet presAssocID="{E31D3544-25D8-43FB-98D2-A0743EC490F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362B1-FAB6-45F3-8B35-B90398BE16D2}" type="pres">
      <dgm:prSet presAssocID="{E31D3544-25D8-43FB-98D2-A0743EC490F5}" presName="descendantText" presStyleLbl="alignAcc1" presStyleIdx="1" presStyleCnt="3" custScaleY="711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1F852-8A2D-4883-94C2-6FA3815A5A79}" type="pres">
      <dgm:prSet presAssocID="{9FBBA75A-B3AD-4641-B98D-03EC86AE9E4E}" presName="sp" presStyleCnt="0"/>
      <dgm:spPr/>
    </dgm:pt>
    <dgm:pt modelId="{4962CD2B-CBBB-4C63-9A4A-C2FDA52E86AA}" type="pres">
      <dgm:prSet presAssocID="{4B69B5BA-69D7-4AE9-8F5F-10A9C7A1B76B}" presName="composite" presStyleCnt="0"/>
      <dgm:spPr/>
    </dgm:pt>
    <dgm:pt modelId="{63199670-CC97-484F-9D5B-1E67B8F38945}" type="pres">
      <dgm:prSet presAssocID="{4B69B5BA-69D7-4AE9-8F5F-10A9C7A1B76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B053B-AD2A-425F-948A-12C50F98CD99}" type="pres">
      <dgm:prSet presAssocID="{4B69B5BA-69D7-4AE9-8F5F-10A9C7A1B76B}" presName="descendantText" presStyleLbl="alignAcc1" presStyleIdx="2" presStyleCnt="3" custScaleY="99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ABC560-6BE6-45DF-ACA6-2B4F9BA8C97E}" type="presOf" srcId="{633CA7E9-C04D-4577-A6D6-87AFFF93C619}" destId="{593CB198-C68A-46B5-800A-1BEC376B03A0}" srcOrd="0" destOrd="0" presId="urn:microsoft.com/office/officeart/2005/8/layout/chevron2"/>
    <dgm:cxn modelId="{A8AA1D25-353A-4730-A9E0-82D1C66269AB}" type="presOf" srcId="{4B69B5BA-69D7-4AE9-8F5F-10A9C7A1B76B}" destId="{63199670-CC97-484F-9D5B-1E67B8F38945}" srcOrd="0" destOrd="0" presId="urn:microsoft.com/office/officeart/2005/8/layout/chevron2"/>
    <dgm:cxn modelId="{66030A43-BB3A-4107-9EF0-D1FED0416899}" type="presOf" srcId="{C54F1358-511E-4A97-83CC-128C9893D370}" destId="{E28362B1-FAB6-45F3-8B35-B90398BE16D2}" srcOrd="0" destOrd="1" presId="urn:microsoft.com/office/officeart/2005/8/layout/chevron2"/>
    <dgm:cxn modelId="{8C0D13AE-3FE0-4C86-8DC9-5B0FA5D36890}" type="presOf" srcId="{817170EB-11C3-463F-90A2-C19EF71DF573}" destId="{E28362B1-FAB6-45F3-8B35-B90398BE16D2}" srcOrd="0" destOrd="0" presId="urn:microsoft.com/office/officeart/2005/8/layout/chevron2"/>
    <dgm:cxn modelId="{33FA5E44-E70A-4BB5-8FC4-947A59A12621}" type="presOf" srcId="{D3144726-5CEC-46E6-9C8E-B0802CC149C0}" destId="{66E0852D-A14B-4238-9986-627C97A10CB0}" srcOrd="0" destOrd="0" presId="urn:microsoft.com/office/officeart/2005/8/layout/chevron2"/>
    <dgm:cxn modelId="{9F9B1AF0-E633-4402-AE2B-8E46B659938A}" srcId="{D3144726-5CEC-46E6-9C8E-B0802CC149C0}" destId="{E31D3544-25D8-43FB-98D2-A0743EC490F5}" srcOrd="1" destOrd="0" parTransId="{CC540514-AC5E-47FA-8A2E-8E94BBBCBBEF}" sibTransId="{9FBBA75A-B3AD-4641-B98D-03EC86AE9E4E}"/>
    <dgm:cxn modelId="{28C26AEA-8F45-4169-B83D-163CBD08AA1C}" srcId="{4B69B5BA-69D7-4AE9-8F5F-10A9C7A1B76B}" destId="{B18CE1F6-4876-4437-9953-D3A0EC2F9D3E}" srcOrd="0" destOrd="0" parTransId="{41BED085-49C3-4E81-8487-0F0035E265C7}" sibTransId="{B113C8C8-0517-40F6-BC3B-4D422131A5BF}"/>
    <dgm:cxn modelId="{D8C85B30-D28C-4A60-B432-4329FC08B015}" srcId="{97F5B030-0884-43A9-BEF4-BF3FB48190B8}" destId="{E3EA1EDA-0E86-4309-B2E7-8C3B6DFB3467}" srcOrd="1" destOrd="0" parTransId="{08BBD975-9792-4319-89F6-E771DDE5907B}" sibTransId="{48F69514-02AE-4762-8BE5-40A31A90E632}"/>
    <dgm:cxn modelId="{483A5FEB-7AAA-4792-ABDA-6055A5DEE9BD}" type="presOf" srcId="{E3EA1EDA-0E86-4309-B2E7-8C3B6DFB3467}" destId="{593CB198-C68A-46B5-800A-1BEC376B03A0}" srcOrd="0" destOrd="1" presId="urn:microsoft.com/office/officeart/2005/8/layout/chevron2"/>
    <dgm:cxn modelId="{21C8004B-389E-46C7-AF1B-85B83A0253DE}" type="presOf" srcId="{97F5B030-0884-43A9-BEF4-BF3FB48190B8}" destId="{62DA67E2-FADB-4D70-92A7-2E908A30AF84}" srcOrd="0" destOrd="0" presId="urn:microsoft.com/office/officeart/2005/8/layout/chevron2"/>
    <dgm:cxn modelId="{0FC71A53-FD00-4932-8BF8-4B84E428A76F}" srcId="{97F5B030-0884-43A9-BEF4-BF3FB48190B8}" destId="{633CA7E9-C04D-4577-A6D6-87AFFF93C619}" srcOrd="0" destOrd="0" parTransId="{E6CAE939-FBA3-442C-9381-267A5B63ED03}" sibTransId="{0DF95FF2-A706-464A-B140-F3CAD061F934}"/>
    <dgm:cxn modelId="{F647CB7A-E9D9-491F-A9F2-CB6E9F071FD7}" srcId="{D3144726-5CEC-46E6-9C8E-B0802CC149C0}" destId="{97F5B030-0884-43A9-BEF4-BF3FB48190B8}" srcOrd="0" destOrd="0" parTransId="{C26EBD49-34C6-471E-A73C-1528B14F2DE1}" sibTransId="{C781D578-CC9C-4BFC-82E4-F324DC8746C0}"/>
    <dgm:cxn modelId="{3F696093-5C18-4C20-B1AB-DED8E1AE033C}" srcId="{E31D3544-25D8-43FB-98D2-A0743EC490F5}" destId="{C54F1358-511E-4A97-83CC-128C9893D370}" srcOrd="1" destOrd="0" parTransId="{52622363-9079-40CF-B955-97C82963DDAF}" sibTransId="{0AE9EF50-F838-4401-AD64-89CCE01A9318}"/>
    <dgm:cxn modelId="{9964BA22-4651-4E4C-9DF6-DED7CAE3CA84}" type="presOf" srcId="{B18CE1F6-4876-4437-9953-D3A0EC2F9D3E}" destId="{18DB053B-AD2A-425F-948A-12C50F98CD99}" srcOrd="0" destOrd="0" presId="urn:microsoft.com/office/officeart/2005/8/layout/chevron2"/>
    <dgm:cxn modelId="{C790F5AD-06EB-4193-96E2-AF7783F4AAD7}" type="presOf" srcId="{FFBBF4EB-53DF-4AE8-B452-0E47FA77B1A0}" destId="{593CB198-C68A-46B5-800A-1BEC376B03A0}" srcOrd="0" destOrd="2" presId="urn:microsoft.com/office/officeart/2005/8/layout/chevron2"/>
    <dgm:cxn modelId="{4555D2B6-A7D4-4B9D-8B4F-BD6D46551493}" srcId="{97F5B030-0884-43A9-BEF4-BF3FB48190B8}" destId="{FFBBF4EB-53DF-4AE8-B452-0E47FA77B1A0}" srcOrd="2" destOrd="0" parTransId="{3C4CFE64-26F1-4204-BE55-DEE21DD854A7}" sibTransId="{A6990DFB-1D8F-401E-852E-01E6347211A4}"/>
    <dgm:cxn modelId="{8097A4E8-A43D-4AB6-8515-BEEEA8956AD2}" srcId="{E31D3544-25D8-43FB-98D2-A0743EC490F5}" destId="{817170EB-11C3-463F-90A2-C19EF71DF573}" srcOrd="0" destOrd="0" parTransId="{621361AB-8BF3-4FC1-B81C-DE160E1D02AF}" sibTransId="{324A3EAE-3125-43FE-B00E-5BE0C507772E}"/>
    <dgm:cxn modelId="{E9365D18-C312-4CED-B12A-4C87B781BAE2}" type="presOf" srcId="{E31D3544-25D8-43FB-98D2-A0743EC490F5}" destId="{CB59A329-61D4-4BD7-8990-915E33328E64}" srcOrd="0" destOrd="0" presId="urn:microsoft.com/office/officeart/2005/8/layout/chevron2"/>
    <dgm:cxn modelId="{8803D04A-696B-4D5E-AF84-0ADD1AB6920E}" srcId="{D3144726-5CEC-46E6-9C8E-B0802CC149C0}" destId="{4B69B5BA-69D7-4AE9-8F5F-10A9C7A1B76B}" srcOrd="2" destOrd="0" parTransId="{A45C2415-C95A-4545-ACA6-BA0F088C01E7}" sibTransId="{2E5721BF-2504-4A2D-AD7D-8CFA567DFBA9}"/>
    <dgm:cxn modelId="{FFF140BF-71CF-429F-8A1D-D124B7E81323}" type="presParOf" srcId="{66E0852D-A14B-4238-9986-627C97A10CB0}" destId="{A62A7E49-A073-4250-966F-DA3D51FD6588}" srcOrd="0" destOrd="0" presId="urn:microsoft.com/office/officeart/2005/8/layout/chevron2"/>
    <dgm:cxn modelId="{92DC71D8-343A-4287-AF23-FE5E0DC7320B}" type="presParOf" srcId="{A62A7E49-A073-4250-966F-DA3D51FD6588}" destId="{62DA67E2-FADB-4D70-92A7-2E908A30AF84}" srcOrd="0" destOrd="0" presId="urn:microsoft.com/office/officeart/2005/8/layout/chevron2"/>
    <dgm:cxn modelId="{136E7232-3F30-4CA0-9F8D-C3FD2F1E3FAD}" type="presParOf" srcId="{A62A7E49-A073-4250-966F-DA3D51FD6588}" destId="{593CB198-C68A-46B5-800A-1BEC376B03A0}" srcOrd="1" destOrd="0" presId="urn:microsoft.com/office/officeart/2005/8/layout/chevron2"/>
    <dgm:cxn modelId="{3753065C-F4A7-49A1-B0EE-F2CE2FA54355}" type="presParOf" srcId="{66E0852D-A14B-4238-9986-627C97A10CB0}" destId="{605F5375-6053-4C73-BF17-0B1E81C5AD66}" srcOrd="1" destOrd="0" presId="urn:microsoft.com/office/officeart/2005/8/layout/chevron2"/>
    <dgm:cxn modelId="{38AFCF63-FC48-4A4F-9FBA-CC5863B47440}" type="presParOf" srcId="{66E0852D-A14B-4238-9986-627C97A10CB0}" destId="{DDD14938-1311-4D95-94F0-7C48EAB40A03}" srcOrd="2" destOrd="0" presId="urn:microsoft.com/office/officeart/2005/8/layout/chevron2"/>
    <dgm:cxn modelId="{538548B9-BFEA-492B-9CFF-34B4078385CF}" type="presParOf" srcId="{DDD14938-1311-4D95-94F0-7C48EAB40A03}" destId="{CB59A329-61D4-4BD7-8990-915E33328E64}" srcOrd="0" destOrd="0" presId="urn:microsoft.com/office/officeart/2005/8/layout/chevron2"/>
    <dgm:cxn modelId="{A86FA6D8-3227-4D7A-A258-79F02B25D162}" type="presParOf" srcId="{DDD14938-1311-4D95-94F0-7C48EAB40A03}" destId="{E28362B1-FAB6-45F3-8B35-B90398BE16D2}" srcOrd="1" destOrd="0" presId="urn:microsoft.com/office/officeart/2005/8/layout/chevron2"/>
    <dgm:cxn modelId="{69ED555B-B224-4BDE-B774-5998C3878B7B}" type="presParOf" srcId="{66E0852D-A14B-4238-9986-627C97A10CB0}" destId="{AE11F852-8A2D-4883-94C2-6FA3815A5A79}" srcOrd="3" destOrd="0" presId="urn:microsoft.com/office/officeart/2005/8/layout/chevron2"/>
    <dgm:cxn modelId="{2F7FE58C-2D38-4687-8D82-0AC58DA7AFCF}" type="presParOf" srcId="{66E0852D-A14B-4238-9986-627C97A10CB0}" destId="{4962CD2B-CBBB-4C63-9A4A-C2FDA52E86AA}" srcOrd="4" destOrd="0" presId="urn:microsoft.com/office/officeart/2005/8/layout/chevron2"/>
    <dgm:cxn modelId="{ABA52A86-A1DD-488A-8D48-C7BBCA7D91A8}" type="presParOf" srcId="{4962CD2B-CBBB-4C63-9A4A-C2FDA52E86AA}" destId="{63199670-CC97-484F-9D5B-1E67B8F38945}" srcOrd="0" destOrd="0" presId="urn:microsoft.com/office/officeart/2005/8/layout/chevron2"/>
    <dgm:cxn modelId="{21FF2379-7BA5-4A8F-B43C-CD8875ADDE91}" type="presParOf" srcId="{4962CD2B-CBBB-4C63-9A4A-C2FDA52E86AA}" destId="{18DB053B-AD2A-425F-948A-12C50F98CD99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2BE002-A701-4F00-BFF4-DA59C28A3510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27C66C-4E95-4FE2-850A-D59450DA7F44}">
      <dgm:prSet phldrT="[Текст]" custT="1"/>
      <dgm:spPr/>
      <dgm:t>
        <a:bodyPr/>
        <a:lstStyle/>
        <a:p>
          <a:r>
            <a:rPr lang="ru-RU" sz="1600" dirty="0" smtClean="0"/>
            <a:t>Развитие личности и межличностного развития ребенка</a:t>
          </a:r>
          <a:endParaRPr lang="ru-RU" sz="1600" dirty="0"/>
        </a:p>
      </dgm:t>
    </dgm:pt>
    <dgm:pt modelId="{DDEE415A-B587-4337-9169-0A2A3F259CCD}" type="parTrans" cxnId="{6C23545D-5009-4F46-AA6D-BE887893A6C2}">
      <dgm:prSet/>
      <dgm:spPr/>
      <dgm:t>
        <a:bodyPr/>
        <a:lstStyle/>
        <a:p>
          <a:endParaRPr lang="ru-RU"/>
        </a:p>
      </dgm:t>
    </dgm:pt>
    <dgm:pt modelId="{27ED6C2E-4785-4A5E-888B-2526E965BA62}" type="sibTrans" cxnId="{6C23545D-5009-4F46-AA6D-BE887893A6C2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baseline="0">
            <a:solidFill>
              <a:schemeClr val="tx2"/>
            </a:solidFill>
          </a:endParaRPr>
        </a:p>
      </dgm:t>
    </dgm:pt>
    <dgm:pt modelId="{1A7588AE-1915-4BF1-95E9-30F441645401}">
      <dgm:prSet phldrT="[Текст]" custT="1"/>
      <dgm:spPr/>
      <dgm:t>
        <a:bodyPr/>
        <a:lstStyle/>
        <a:p>
          <a:r>
            <a:rPr lang="ru-RU" sz="1800" dirty="0" smtClean="0"/>
            <a:t>Подготовка к самостоятельной жизни</a:t>
          </a:r>
        </a:p>
        <a:p>
          <a:endParaRPr lang="ru-RU" sz="800" dirty="0"/>
        </a:p>
      </dgm:t>
    </dgm:pt>
    <dgm:pt modelId="{0CED9437-437C-47AA-9FA6-5BF05D3F4F8A}" type="parTrans" cxnId="{D864CEE3-27C7-4466-B4A5-C8A97FBBFC33}">
      <dgm:prSet/>
      <dgm:spPr/>
      <dgm:t>
        <a:bodyPr/>
        <a:lstStyle/>
        <a:p>
          <a:endParaRPr lang="ru-RU"/>
        </a:p>
      </dgm:t>
    </dgm:pt>
    <dgm:pt modelId="{EF95C2A0-9DDC-4F61-97FD-2A6F27A1B270}" type="sibTrans" cxnId="{D864CEE3-27C7-4466-B4A5-C8A97FBBFC33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03EB82C-ADB9-47E7-9916-3B7D98FCD421}">
      <dgm:prSet phldrT="[Текст]" custT="1"/>
      <dgm:spPr/>
      <dgm:t>
        <a:bodyPr/>
        <a:lstStyle/>
        <a:p>
          <a:r>
            <a:rPr lang="ru-RU" sz="1800" dirty="0" smtClean="0"/>
            <a:t>Профессиональная подготовка</a:t>
          </a:r>
          <a:endParaRPr lang="ru-RU" sz="1800" dirty="0"/>
        </a:p>
      </dgm:t>
    </dgm:pt>
    <dgm:pt modelId="{F0ADC3F9-B707-425E-8467-1896C5D99519}" type="parTrans" cxnId="{B124A5F2-C8C2-4BCC-8FB0-7AC052F64004}">
      <dgm:prSet/>
      <dgm:spPr/>
      <dgm:t>
        <a:bodyPr/>
        <a:lstStyle/>
        <a:p>
          <a:endParaRPr lang="ru-RU"/>
        </a:p>
      </dgm:t>
    </dgm:pt>
    <dgm:pt modelId="{7BACB97F-EC35-4464-9DA4-DA1DCE83756E}" type="sibTrans" cxnId="{B124A5F2-C8C2-4BCC-8FB0-7AC052F64004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79851A53-5A21-4079-B396-D1DB47BE2C92}">
      <dgm:prSet/>
      <dgm:spPr/>
      <dgm:t>
        <a:bodyPr/>
        <a:lstStyle/>
        <a:p>
          <a:r>
            <a:rPr lang="ru-RU" dirty="0" smtClean="0"/>
            <a:t>Социализация и речевая коммуникация</a:t>
          </a:r>
          <a:endParaRPr lang="ru-RU" dirty="0"/>
        </a:p>
      </dgm:t>
    </dgm:pt>
    <dgm:pt modelId="{D095D6A8-2C06-48F6-8313-313CCD62A36E}" type="parTrans" cxnId="{5EE32BAD-AFFA-4BC3-9F44-462524168DBC}">
      <dgm:prSet/>
      <dgm:spPr/>
      <dgm:t>
        <a:bodyPr/>
        <a:lstStyle/>
        <a:p>
          <a:endParaRPr lang="ru-RU"/>
        </a:p>
      </dgm:t>
    </dgm:pt>
    <dgm:pt modelId="{8F0DB376-2629-45CF-A893-1B3A6DB1FE8B}" type="sibTrans" cxnId="{5EE32BAD-AFFA-4BC3-9F44-462524168DBC}">
      <dgm:prSet/>
      <dgm:spPr/>
      <dgm:t>
        <a:bodyPr/>
        <a:lstStyle/>
        <a:p>
          <a:endParaRPr lang="ru-RU"/>
        </a:p>
      </dgm:t>
    </dgm:pt>
    <dgm:pt modelId="{7A8F4DA5-5779-41F8-9E8E-2BDDB40F7C88}" type="pres">
      <dgm:prSet presAssocID="{922BE002-A701-4F00-BFF4-DA59C28A35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F25C52-097D-44DC-B4AF-4862BF798C96}" type="pres">
      <dgm:prSet presAssocID="{922BE002-A701-4F00-BFF4-DA59C28A3510}" presName="vNodes" presStyleCnt="0"/>
      <dgm:spPr/>
    </dgm:pt>
    <dgm:pt modelId="{790AA9E8-1FEA-443F-BAB1-C4CC3C4C0CB5}" type="pres">
      <dgm:prSet presAssocID="{0727C66C-4E95-4FE2-850A-D59450DA7F44}" presName="node" presStyleLbl="node1" presStyleIdx="0" presStyleCnt="4" custScaleX="205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DB891-E8C0-483F-AC92-980FFA734B59}" type="pres">
      <dgm:prSet presAssocID="{27ED6C2E-4785-4A5E-888B-2526E965BA62}" presName="spacerT" presStyleCnt="0"/>
      <dgm:spPr/>
    </dgm:pt>
    <dgm:pt modelId="{643323A8-F043-4D19-B3C9-976C76B5AE93}" type="pres">
      <dgm:prSet presAssocID="{27ED6C2E-4785-4A5E-888B-2526E965BA62}" presName="sibTrans" presStyleLbl="sibTrans2D1" presStyleIdx="0" presStyleCnt="3"/>
      <dgm:spPr/>
      <dgm:t>
        <a:bodyPr/>
        <a:lstStyle/>
        <a:p>
          <a:endParaRPr lang="ru-RU"/>
        </a:p>
      </dgm:t>
    </dgm:pt>
    <dgm:pt modelId="{43DC4EF0-A136-410C-9F74-BC5426AFDE1E}" type="pres">
      <dgm:prSet presAssocID="{27ED6C2E-4785-4A5E-888B-2526E965BA62}" presName="spacerB" presStyleCnt="0"/>
      <dgm:spPr/>
    </dgm:pt>
    <dgm:pt modelId="{F52EDE4A-D18B-4695-8DB0-CF3CB6ABFED6}" type="pres">
      <dgm:prSet presAssocID="{1A7588AE-1915-4BF1-95E9-30F441645401}" presName="node" presStyleLbl="node1" presStyleIdx="1" presStyleCnt="4" custScaleX="205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6AE9C-DD75-422B-A4BD-93AE57AEDBAD}" type="pres">
      <dgm:prSet presAssocID="{EF95C2A0-9DDC-4F61-97FD-2A6F27A1B270}" presName="spacerT" presStyleCnt="0"/>
      <dgm:spPr/>
    </dgm:pt>
    <dgm:pt modelId="{57C34745-811B-4AA6-9A43-2A0FBB42DEB9}" type="pres">
      <dgm:prSet presAssocID="{EF95C2A0-9DDC-4F61-97FD-2A6F27A1B270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F75E625-F6C6-4FEE-AC4F-7F3F74333AC3}" type="pres">
      <dgm:prSet presAssocID="{EF95C2A0-9DDC-4F61-97FD-2A6F27A1B270}" presName="spacerB" presStyleCnt="0"/>
      <dgm:spPr/>
    </dgm:pt>
    <dgm:pt modelId="{332A5C61-94B2-4D28-85B0-3BDF3A26EF68}" type="pres">
      <dgm:prSet presAssocID="{003EB82C-ADB9-47E7-9916-3B7D98FCD421}" presName="node" presStyleLbl="node1" presStyleIdx="2" presStyleCnt="4" custScaleX="211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427EC-B53A-4538-9275-6830E0650562}" type="pres">
      <dgm:prSet presAssocID="{922BE002-A701-4F00-BFF4-DA59C28A3510}" presName="sibTransLast" presStyleLbl="sibTrans2D1" presStyleIdx="2" presStyleCnt="3"/>
      <dgm:spPr/>
      <dgm:t>
        <a:bodyPr/>
        <a:lstStyle/>
        <a:p>
          <a:endParaRPr lang="ru-RU"/>
        </a:p>
      </dgm:t>
    </dgm:pt>
    <dgm:pt modelId="{3E764EEC-8532-41A3-9B5D-194269F32A73}" type="pres">
      <dgm:prSet presAssocID="{922BE002-A701-4F00-BFF4-DA59C28A3510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DC4B1A69-B354-430F-82CC-C6DF4D4C9C82}" type="pres">
      <dgm:prSet presAssocID="{922BE002-A701-4F00-BFF4-DA59C28A3510}" presName="las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24A5F2-C8C2-4BCC-8FB0-7AC052F64004}" srcId="{922BE002-A701-4F00-BFF4-DA59C28A3510}" destId="{003EB82C-ADB9-47E7-9916-3B7D98FCD421}" srcOrd="2" destOrd="0" parTransId="{F0ADC3F9-B707-425E-8467-1896C5D99519}" sibTransId="{7BACB97F-EC35-4464-9DA4-DA1DCE83756E}"/>
    <dgm:cxn modelId="{5EE32BAD-AFFA-4BC3-9F44-462524168DBC}" srcId="{922BE002-A701-4F00-BFF4-DA59C28A3510}" destId="{79851A53-5A21-4079-B396-D1DB47BE2C92}" srcOrd="3" destOrd="0" parTransId="{D095D6A8-2C06-48F6-8313-313CCD62A36E}" sibTransId="{8F0DB376-2629-45CF-A893-1B3A6DB1FE8B}"/>
    <dgm:cxn modelId="{85C23AA0-D401-4A06-BEB9-CF5CBDE222C7}" type="presOf" srcId="{7BACB97F-EC35-4464-9DA4-DA1DCE83756E}" destId="{FA0427EC-B53A-4538-9275-6830E0650562}" srcOrd="0" destOrd="0" presId="urn:microsoft.com/office/officeart/2005/8/layout/equation2"/>
    <dgm:cxn modelId="{20ABD3A9-D3A2-426E-BBBD-FC239047B401}" type="presOf" srcId="{27ED6C2E-4785-4A5E-888B-2526E965BA62}" destId="{643323A8-F043-4D19-B3C9-976C76B5AE93}" srcOrd="0" destOrd="0" presId="urn:microsoft.com/office/officeart/2005/8/layout/equation2"/>
    <dgm:cxn modelId="{A1D720FD-2A6D-4968-A98D-61DA7870FA65}" type="presOf" srcId="{79851A53-5A21-4079-B396-D1DB47BE2C92}" destId="{DC4B1A69-B354-430F-82CC-C6DF4D4C9C82}" srcOrd="0" destOrd="0" presId="urn:microsoft.com/office/officeart/2005/8/layout/equation2"/>
    <dgm:cxn modelId="{D9A3837E-29EB-4D56-B328-7D3E2CE3573B}" type="presOf" srcId="{922BE002-A701-4F00-BFF4-DA59C28A3510}" destId="{7A8F4DA5-5779-41F8-9E8E-2BDDB40F7C88}" srcOrd="0" destOrd="0" presId="urn:microsoft.com/office/officeart/2005/8/layout/equation2"/>
    <dgm:cxn modelId="{6C23545D-5009-4F46-AA6D-BE887893A6C2}" srcId="{922BE002-A701-4F00-BFF4-DA59C28A3510}" destId="{0727C66C-4E95-4FE2-850A-D59450DA7F44}" srcOrd="0" destOrd="0" parTransId="{DDEE415A-B587-4337-9169-0A2A3F259CCD}" sibTransId="{27ED6C2E-4785-4A5E-888B-2526E965BA62}"/>
    <dgm:cxn modelId="{D0D25CBA-8FD5-4CCD-8D45-C7DA7D08D9D8}" type="presOf" srcId="{EF95C2A0-9DDC-4F61-97FD-2A6F27A1B270}" destId="{57C34745-811B-4AA6-9A43-2A0FBB42DEB9}" srcOrd="0" destOrd="0" presId="urn:microsoft.com/office/officeart/2005/8/layout/equation2"/>
    <dgm:cxn modelId="{E88CA6D1-086F-4F25-BDED-2C6E2C012FC2}" type="presOf" srcId="{7BACB97F-EC35-4464-9DA4-DA1DCE83756E}" destId="{3E764EEC-8532-41A3-9B5D-194269F32A73}" srcOrd="1" destOrd="0" presId="urn:microsoft.com/office/officeart/2005/8/layout/equation2"/>
    <dgm:cxn modelId="{E7796921-B31B-4F2D-AE5F-40B9359BED35}" type="presOf" srcId="{0727C66C-4E95-4FE2-850A-D59450DA7F44}" destId="{790AA9E8-1FEA-443F-BAB1-C4CC3C4C0CB5}" srcOrd="0" destOrd="0" presId="urn:microsoft.com/office/officeart/2005/8/layout/equation2"/>
    <dgm:cxn modelId="{E1E1E79C-8855-4BE0-AA67-56ACEEAA5683}" type="presOf" srcId="{003EB82C-ADB9-47E7-9916-3B7D98FCD421}" destId="{332A5C61-94B2-4D28-85B0-3BDF3A26EF68}" srcOrd="0" destOrd="0" presId="urn:microsoft.com/office/officeart/2005/8/layout/equation2"/>
    <dgm:cxn modelId="{5AFE5234-52FB-4471-9A7F-CAC99A0784AA}" type="presOf" srcId="{1A7588AE-1915-4BF1-95E9-30F441645401}" destId="{F52EDE4A-D18B-4695-8DB0-CF3CB6ABFED6}" srcOrd="0" destOrd="0" presId="urn:microsoft.com/office/officeart/2005/8/layout/equation2"/>
    <dgm:cxn modelId="{D864CEE3-27C7-4466-B4A5-C8A97FBBFC33}" srcId="{922BE002-A701-4F00-BFF4-DA59C28A3510}" destId="{1A7588AE-1915-4BF1-95E9-30F441645401}" srcOrd="1" destOrd="0" parTransId="{0CED9437-437C-47AA-9FA6-5BF05D3F4F8A}" sibTransId="{EF95C2A0-9DDC-4F61-97FD-2A6F27A1B270}"/>
    <dgm:cxn modelId="{A5B13AEF-FF69-4DB5-A7F7-051E0E557663}" type="presParOf" srcId="{7A8F4DA5-5779-41F8-9E8E-2BDDB40F7C88}" destId="{A2F25C52-097D-44DC-B4AF-4862BF798C96}" srcOrd="0" destOrd="0" presId="urn:microsoft.com/office/officeart/2005/8/layout/equation2"/>
    <dgm:cxn modelId="{622E172A-5D83-4ED0-889D-22C8446F36BB}" type="presParOf" srcId="{A2F25C52-097D-44DC-B4AF-4862BF798C96}" destId="{790AA9E8-1FEA-443F-BAB1-C4CC3C4C0CB5}" srcOrd="0" destOrd="0" presId="urn:microsoft.com/office/officeart/2005/8/layout/equation2"/>
    <dgm:cxn modelId="{FFD39D74-0FAD-40ED-95DF-47ED61E6E79D}" type="presParOf" srcId="{A2F25C52-097D-44DC-B4AF-4862BF798C96}" destId="{73FDB891-E8C0-483F-AC92-980FFA734B59}" srcOrd="1" destOrd="0" presId="urn:microsoft.com/office/officeart/2005/8/layout/equation2"/>
    <dgm:cxn modelId="{B806A79D-FA32-43B9-8B28-7C6ED918709E}" type="presParOf" srcId="{A2F25C52-097D-44DC-B4AF-4862BF798C96}" destId="{643323A8-F043-4D19-B3C9-976C76B5AE93}" srcOrd="2" destOrd="0" presId="urn:microsoft.com/office/officeart/2005/8/layout/equation2"/>
    <dgm:cxn modelId="{6D6A8539-C47A-4FE6-8CFF-9A15C8B87764}" type="presParOf" srcId="{A2F25C52-097D-44DC-B4AF-4862BF798C96}" destId="{43DC4EF0-A136-410C-9F74-BC5426AFDE1E}" srcOrd="3" destOrd="0" presId="urn:microsoft.com/office/officeart/2005/8/layout/equation2"/>
    <dgm:cxn modelId="{03EED74C-6426-4851-B91F-B65F68C2EB10}" type="presParOf" srcId="{A2F25C52-097D-44DC-B4AF-4862BF798C96}" destId="{F52EDE4A-D18B-4695-8DB0-CF3CB6ABFED6}" srcOrd="4" destOrd="0" presId="urn:microsoft.com/office/officeart/2005/8/layout/equation2"/>
    <dgm:cxn modelId="{08EAA7E2-5E57-41F7-880E-7678ECB22DC0}" type="presParOf" srcId="{A2F25C52-097D-44DC-B4AF-4862BF798C96}" destId="{7FA6AE9C-DD75-422B-A4BD-93AE57AEDBAD}" srcOrd="5" destOrd="0" presId="urn:microsoft.com/office/officeart/2005/8/layout/equation2"/>
    <dgm:cxn modelId="{095FE78D-99AD-49FE-9D11-57DAD6D9A659}" type="presParOf" srcId="{A2F25C52-097D-44DC-B4AF-4862BF798C96}" destId="{57C34745-811B-4AA6-9A43-2A0FBB42DEB9}" srcOrd="6" destOrd="0" presId="urn:microsoft.com/office/officeart/2005/8/layout/equation2"/>
    <dgm:cxn modelId="{5DC42AE3-81F9-43F9-8313-6A4043D66038}" type="presParOf" srcId="{A2F25C52-097D-44DC-B4AF-4862BF798C96}" destId="{CF75E625-F6C6-4FEE-AC4F-7F3F74333AC3}" srcOrd="7" destOrd="0" presId="urn:microsoft.com/office/officeart/2005/8/layout/equation2"/>
    <dgm:cxn modelId="{A1E25899-1A4E-4ECF-8B56-701AB9F18A76}" type="presParOf" srcId="{A2F25C52-097D-44DC-B4AF-4862BF798C96}" destId="{332A5C61-94B2-4D28-85B0-3BDF3A26EF68}" srcOrd="8" destOrd="0" presId="urn:microsoft.com/office/officeart/2005/8/layout/equation2"/>
    <dgm:cxn modelId="{B2AFC32C-A689-497A-9ED3-610CF4043582}" type="presParOf" srcId="{7A8F4DA5-5779-41F8-9E8E-2BDDB40F7C88}" destId="{FA0427EC-B53A-4538-9275-6830E0650562}" srcOrd="1" destOrd="0" presId="urn:microsoft.com/office/officeart/2005/8/layout/equation2"/>
    <dgm:cxn modelId="{48FC2600-99C0-47D5-98DD-1EB6D7B6CFF6}" type="presParOf" srcId="{FA0427EC-B53A-4538-9275-6830E0650562}" destId="{3E764EEC-8532-41A3-9B5D-194269F32A73}" srcOrd="0" destOrd="0" presId="urn:microsoft.com/office/officeart/2005/8/layout/equation2"/>
    <dgm:cxn modelId="{B516F6F1-B979-43E4-9BAE-B718AE275F07}" type="presParOf" srcId="{7A8F4DA5-5779-41F8-9E8E-2BDDB40F7C88}" destId="{DC4B1A69-B354-430F-82CC-C6DF4D4C9C82}" srcOrd="2" destOrd="0" presId="urn:microsoft.com/office/officeart/2005/8/layout/equati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19.10.2015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Социализация детей с тяжелыми нарушениями речи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25720" cy="4507894"/>
          </a:xfrm>
        </p:spPr>
        <p:txBody>
          <a:bodyPr>
            <a:normAutofit lnSpcReduction="10000"/>
          </a:bodyPr>
          <a:lstStyle/>
          <a:p>
            <a:pPr algn="ctr"/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Презентация</a:t>
            </a: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Акимова Светлана Анатольевна</a:t>
            </a: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ГКОУ «Волгоградский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</a:rPr>
              <a:t>ППМС-центр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»</a:t>
            </a:r>
          </a:p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Социальный педагог, педагог-психолог</a:t>
            </a:r>
          </a:p>
          <a:p>
            <a:endParaRPr lang="ru-RU" dirty="0" smtClean="0"/>
          </a:p>
          <a:p>
            <a:pPr algn="r"/>
            <a:r>
              <a:rPr lang="ru-RU" sz="1600" dirty="0" smtClean="0"/>
              <a:t>Теги (ключевые слова):</a:t>
            </a:r>
          </a:p>
          <a:p>
            <a:pPr algn="r" fontAlgn="t"/>
            <a:r>
              <a:rPr lang="ru-RU" sz="1600" dirty="0" smtClean="0"/>
              <a:t> ОБЩЕНИЕ , </a:t>
            </a:r>
          </a:p>
          <a:p>
            <a:pPr algn="r" fontAlgn="t"/>
            <a:r>
              <a:rPr lang="ru-RU" sz="1600" dirty="0" smtClean="0"/>
              <a:t> ДЕТИ-СИРОТЫ ,  </a:t>
            </a:r>
          </a:p>
          <a:p>
            <a:pPr algn="r" fontAlgn="t"/>
            <a:r>
              <a:rPr lang="ru-RU" sz="1600" dirty="0" smtClean="0"/>
              <a:t> ПОДРОСТКОВЫЙ ВОЗРАСТ, </a:t>
            </a:r>
          </a:p>
          <a:p>
            <a:pPr algn="r" fontAlgn="t"/>
            <a:r>
              <a:rPr lang="ru-RU" sz="1600" dirty="0" smtClean="0"/>
              <a:t>КОММУНИКАТИВНЫЕ СПОСОБНОСТИ </a:t>
            </a:r>
          </a:p>
          <a:p>
            <a:pPr algn="r" fontAlgn="t"/>
            <a:r>
              <a:rPr lang="ru-RU" sz="1600" dirty="0" smtClean="0"/>
              <a:t> </a:t>
            </a:r>
          </a:p>
          <a:p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Расстройства и нарушения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Ограниченность эмоциональной жизни в учреждениях для детей-сирот и детей, оставшихся без попечения родителей в старшем возрасте может вызвать различные психические расстройства и </a:t>
            </a:r>
            <a:r>
              <a:rPr lang="ru-RU" u="sng" dirty="0" smtClean="0"/>
              <a:t>нарушения социальной адаптации</a:t>
            </a:r>
            <a:r>
              <a:rPr lang="ru-RU" dirty="0" smtClean="0"/>
              <a:t>: у одних это может спровоцировать тенденцию к понижению активности, ведущую к апатии и большему интересу к вещам, чем к людям; у других - </a:t>
            </a:r>
            <a:r>
              <a:rPr lang="ru-RU" dirty="0" err="1" smtClean="0"/>
              <a:t>гиперактивность</a:t>
            </a:r>
            <a:r>
              <a:rPr lang="ru-RU" dirty="0" smtClean="0"/>
              <a:t> с уходом в асоциальную и криминальную деятельность; у многих наблюдается тенденция вести себя вызывающе в обществе, пытаясь привлечь к себе внимание при неумении создавать прочные эмоциональные привязанности.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524000" y="428604"/>
          <a:ext cx="733428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435608" y="285728"/>
            <a:ext cx="7498080" cy="5962672"/>
          </a:xfrm>
        </p:spPr>
        <p:txBody>
          <a:bodyPr/>
          <a:lstStyle/>
          <a:p>
            <a:pPr lvl="0"/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43306" y="2143116"/>
            <a:ext cx="285752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низкая коммуникативная компетенция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71736" y="5143512"/>
            <a:ext cx="2428892" cy="1071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Вынужденность общения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42976" y="3643314"/>
            <a:ext cx="2643206" cy="11430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Недостаточная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социально-бытовой</a:t>
            </a:r>
          </a:p>
          <a:p>
            <a:pPr algn="ctr"/>
            <a:r>
              <a:rPr lang="ru-RU" dirty="0" smtClean="0"/>
              <a:t>ориентации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00826" y="3571876"/>
            <a:ext cx="2500330" cy="11430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Ограниченность и постоянство среды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357166"/>
            <a:ext cx="3143272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Трудности социализации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86380" y="5143512"/>
            <a:ext cx="2857520" cy="1071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Перегруженность отрицательным </a:t>
            </a:r>
            <a:r>
              <a:rPr lang="ru-RU" dirty="0" smtClean="0"/>
              <a:t>опытом,</a:t>
            </a:r>
          </a:p>
          <a:p>
            <a:pPr algn="ctr"/>
            <a:r>
              <a:rPr lang="ru-RU" dirty="0" smtClean="0"/>
              <a:t>  </a:t>
            </a:r>
            <a:r>
              <a:rPr lang="ru-RU" dirty="0" smtClean="0"/>
              <a:t>негативными ценностями и образцами поведения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>
            <a:off x="4786314" y="1285860"/>
            <a:ext cx="484632" cy="85725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>
            <a:stCxn id="7" idx="2"/>
            <a:endCxn id="9" idx="0"/>
          </p:cNvCxnSpPr>
          <p:nvPr/>
        </p:nvCxnSpPr>
        <p:spPr>
          <a:xfrm rot="5400000">
            <a:off x="3475424" y="2046672"/>
            <a:ext cx="585798" cy="2607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7" idx="2"/>
            <a:endCxn id="10" idx="0"/>
          </p:cNvCxnSpPr>
          <p:nvPr/>
        </p:nvCxnSpPr>
        <p:spPr>
          <a:xfrm rot="16200000" flipH="1">
            <a:off x="6154348" y="1975233"/>
            <a:ext cx="514360" cy="2678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7" idx="2"/>
            <a:endCxn id="8" idx="0"/>
          </p:cNvCxnSpPr>
          <p:nvPr/>
        </p:nvCxnSpPr>
        <p:spPr>
          <a:xfrm rot="5400000">
            <a:off x="3386126" y="3457572"/>
            <a:ext cx="2085996" cy="12858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7" idx="2"/>
            <a:endCxn id="12" idx="0"/>
          </p:cNvCxnSpPr>
          <p:nvPr/>
        </p:nvCxnSpPr>
        <p:spPr>
          <a:xfrm rot="16200000" flipH="1">
            <a:off x="4850605" y="3278977"/>
            <a:ext cx="2085996" cy="1643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Повышение уровня социальной компетентности через развитие коммуникативных навыков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     Для изменения ситуации и обеспечении повышения уровня социальной компетентности необходимо:</a:t>
            </a:r>
          </a:p>
          <a:p>
            <a:r>
              <a:rPr lang="ru-RU" sz="3600" dirty="0" smtClean="0"/>
              <a:t> сформировать уважительное отношение к себе, другим и миру в целом;</a:t>
            </a:r>
          </a:p>
          <a:p>
            <a:r>
              <a:rPr lang="ru-RU" sz="3600" dirty="0" smtClean="0"/>
              <a:t> развивать рефлексию и способности к эмпатии;</a:t>
            </a:r>
          </a:p>
          <a:p>
            <a:r>
              <a:rPr lang="ru-RU" sz="3600" dirty="0" smtClean="0"/>
              <a:t>оказывать помощь в освоении коммуникативных навыков в партнерском взаимодействии;</a:t>
            </a:r>
          </a:p>
          <a:p>
            <a:r>
              <a:rPr lang="ru-RU" sz="3600" dirty="0" smtClean="0"/>
              <a:t> отрабатывать навыки общения и развивать навыки активного слушания;</a:t>
            </a:r>
          </a:p>
          <a:p>
            <a:r>
              <a:rPr lang="ru-RU" sz="3600" dirty="0" smtClean="0"/>
              <a:t>отрабатывать техники снижения эмоционального напряжения в общении;</a:t>
            </a:r>
          </a:p>
          <a:p>
            <a:r>
              <a:rPr lang="ru-RU" sz="3600" dirty="0" smtClean="0"/>
              <a:t>предоставлять необходимые знания и формировать умения, необходимые для эффективного общения;</a:t>
            </a:r>
          </a:p>
          <a:p>
            <a:r>
              <a:rPr lang="ru-RU" sz="3600" dirty="0" smtClean="0"/>
              <a:t>обучать формам поведения и поиску конструктивных путей решения в конфликтных ситуациях.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Анкетирование</a:t>
            </a:r>
            <a:endParaRPr lang="ru-RU" dirty="0" smtClean="0"/>
          </a:p>
          <a:p>
            <a:pPr lvl="0"/>
            <a:r>
              <a:rPr lang="ru-RU" b="1" dirty="0" smtClean="0"/>
              <a:t>Тестирование («</a:t>
            </a:r>
            <a:r>
              <a:rPr lang="ru-RU" dirty="0" smtClean="0"/>
              <a:t>Какой у вас темперамент»)</a:t>
            </a:r>
          </a:p>
          <a:p>
            <a:r>
              <a:rPr lang="ru-RU" b="1" dirty="0" smtClean="0"/>
              <a:t>Беседы: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- Беседа – диалог </a:t>
            </a:r>
            <a:r>
              <a:rPr lang="ru-RU" dirty="0" smtClean="0"/>
              <a:t>(«Дерево жизни или Моя семья»)</a:t>
            </a:r>
          </a:p>
          <a:p>
            <a:pPr>
              <a:buNone/>
            </a:pPr>
            <a:r>
              <a:rPr lang="ru-RU" b="1" dirty="0" smtClean="0"/>
              <a:t>    - Беседа – рассуждение («</a:t>
            </a:r>
            <a:r>
              <a:rPr lang="ru-RU" dirty="0" smtClean="0"/>
              <a:t>Декларация прав ребенка», «Сленг: дань моде? Культура? Стиль самовыражения?»)</a:t>
            </a:r>
          </a:p>
          <a:p>
            <a:pPr>
              <a:buNone/>
            </a:pPr>
            <a:r>
              <a:rPr lang="ru-RU" b="1" dirty="0" smtClean="0"/>
              <a:t>    - Беседа с элементами практикума («</a:t>
            </a:r>
            <a:r>
              <a:rPr lang="ru-RU" dirty="0" smtClean="0"/>
              <a:t>Секреты хорошего настроения», «Конфликты и их разрешение»)</a:t>
            </a:r>
          </a:p>
          <a:p>
            <a:pPr>
              <a:buNone/>
            </a:pPr>
            <a:r>
              <a:rPr lang="ru-RU" b="1" dirty="0" smtClean="0"/>
              <a:t>    - Беседа — размышление </a:t>
            </a:r>
            <a:r>
              <a:rPr lang="ru-RU" dirty="0" smtClean="0"/>
              <a:t>(«Основы безопасности»)</a:t>
            </a:r>
          </a:p>
          <a:p>
            <a:pPr lvl="0"/>
            <a:r>
              <a:rPr lang="ru-RU" b="1" dirty="0" smtClean="0"/>
              <a:t>Круглый стол («</a:t>
            </a:r>
            <a:r>
              <a:rPr lang="ru-RU" dirty="0" smtClean="0"/>
              <a:t>Как научиться быть умным», «Можно. Нельзя. Нужно». «Мой характер – мои поступки»)</a:t>
            </a:r>
          </a:p>
          <a:p>
            <a:pPr lvl="0"/>
            <a:r>
              <a:rPr lang="ru-RU" b="1" dirty="0" smtClean="0"/>
              <a:t>Дискуссия («</a:t>
            </a:r>
            <a:r>
              <a:rPr lang="ru-RU" dirty="0" smtClean="0"/>
              <a:t>Виртуальный портрет современного молодого человека»)</a:t>
            </a:r>
          </a:p>
          <a:p>
            <a:r>
              <a:rPr lang="ru-RU" b="1" dirty="0" smtClean="0"/>
              <a:t>Обсуждение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Чтение и обсуждение литературных произведений</a:t>
            </a:r>
            <a:endParaRPr lang="ru-RU" dirty="0" smtClean="0"/>
          </a:p>
          <a:p>
            <a:pPr lvl="0"/>
            <a:r>
              <a:rPr lang="ru-RU" b="1" dirty="0" smtClean="0"/>
              <a:t>Работа с пословицами и поговорками, обсуждение притч (</a:t>
            </a:r>
            <a:r>
              <a:rPr lang="ru-RU" dirty="0" smtClean="0"/>
              <a:t>«Красна птица пером, а человек – умом»,«Ученье – свет, а не ученье – тьма»)</a:t>
            </a:r>
          </a:p>
          <a:p>
            <a:r>
              <a:rPr lang="ru-RU" b="1" dirty="0" smtClean="0"/>
              <a:t>Мини-сочинения («</a:t>
            </a:r>
            <a:r>
              <a:rPr lang="ru-RU" dirty="0" smtClean="0"/>
              <a:t>Что такое разумные потребности?»)</a:t>
            </a:r>
          </a:p>
          <a:p>
            <a:r>
              <a:rPr lang="ru-RU" b="1" dirty="0" smtClean="0"/>
              <a:t>Психотехнические игры и упражнения</a:t>
            </a:r>
            <a:endParaRPr lang="ru-RU" dirty="0" smtClean="0"/>
          </a:p>
          <a:p>
            <a:r>
              <a:rPr lang="ru-RU" b="1" dirty="0" smtClean="0"/>
              <a:t>Проигрывание ситуаций </a:t>
            </a:r>
            <a:r>
              <a:rPr lang="ru-RU" dirty="0" smtClean="0"/>
              <a:t>(обращение в поликлинику и др.соц.службы)</a:t>
            </a:r>
          </a:p>
          <a:p>
            <a:pPr lvl="0"/>
            <a:r>
              <a:rPr lang="ru-RU" b="1" dirty="0" smtClean="0"/>
              <a:t>Рисование («</a:t>
            </a:r>
            <a:r>
              <a:rPr lang="ru-RU" dirty="0" smtClean="0"/>
              <a:t>Мое место в большом мире»)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Проекты</a:t>
            </a:r>
            <a:endParaRPr lang="ru-RU" dirty="0" smtClean="0"/>
          </a:p>
          <a:p>
            <a:r>
              <a:rPr lang="ru-RU" b="1" dirty="0" smtClean="0"/>
              <a:t>Практическое занятие («</a:t>
            </a:r>
            <a:r>
              <a:rPr lang="ru-RU" dirty="0" smtClean="0"/>
              <a:t>Как уберечься от грабежа или мошенничества», «От предосторожности к безопасной жизнедеятельности»)</a:t>
            </a:r>
          </a:p>
          <a:p>
            <a:r>
              <a:rPr lang="ru-RU" b="1" dirty="0" smtClean="0"/>
              <a:t>Моделирование ситуации («</a:t>
            </a:r>
            <a:r>
              <a:rPr lang="ru-RU" dirty="0" smtClean="0"/>
              <a:t>Счастливое состояние души: как оно проявляется?»)</a:t>
            </a:r>
          </a:p>
          <a:p>
            <a:r>
              <a:rPr lang="ru-RU" b="1" dirty="0" smtClean="0"/>
              <a:t>Создание презентаций («</a:t>
            </a:r>
            <a:r>
              <a:rPr lang="ru-RU" dirty="0" smtClean="0"/>
              <a:t>Мы за ЗОЖ!», «Экономный бюджет»)</a:t>
            </a:r>
          </a:p>
          <a:p>
            <a:r>
              <a:rPr lang="ru-RU" b="1" dirty="0" smtClean="0"/>
              <a:t>Акции </a:t>
            </a:r>
            <a:r>
              <a:rPr lang="ru-RU" dirty="0" smtClean="0"/>
              <a:t>(«Нет наркотикам»)</a:t>
            </a:r>
          </a:p>
          <a:p>
            <a:r>
              <a:rPr lang="ru-RU" b="1" dirty="0" smtClean="0"/>
              <a:t>Практикум («</a:t>
            </a:r>
            <a:r>
              <a:rPr lang="ru-RU" dirty="0" smtClean="0"/>
              <a:t>Речь и этикет»)</a:t>
            </a:r>
          </a:p>
          <a:p>
            <a:r>
              <a:rPr lang="ru-RU" b="1" dirty="0" smtClean="0"/>
              <a:t>Экскурсии </a:t>
            </a:r>
            <a:r>
              <a:rPr lang="ru-RU" dirty="0" smtClean="0"/>
              <a:t>(в  ЖКХ,  </a:t>
            </a:r>
            <a:r>
              <a:rPr lang="ru-RU" dirty="0" err="1" smtClean="0"/>
              <a:t>энергосбыт</a:t>
            </a:r>
            <a:r>
              <a:rPr lang="ru-RU" dirty="0" smtClean="0"/>
              <a:t> и др.социально-значимые места)</a:t>
            </a:r>
          </a:p>
          <a:p>
            <a:r>
              <a:rPr lang="ru-RU" b="1" dirty="0" smtClean="0"/>
              <a:t>Рефлексия («</a:t>
            </a:r>
            <a:r>
              <a:rPr lang="ru-RU" dirty="0" smtClean="0"/>
              <a:t>Как протекает моя жизнь?», «Кажется, мне нужна помощь…»)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Актуальные проблемы социальной работы в России. // Педагогика, 1993, № 6.</a:t>
            </a:r>
          </a:p>
          <a:p>
            <a:r>
              <a:rPr lang="ru-RU" dirty="0" err="1" smtClean="0"/>
              <a:t>Арамов</a:t>
            </a:r>
            <a:r>
              <a:rPr lang="ru-RU" dirty="0" smtClean="0"/>
              <a:t> И. А. Изучение ребенка в детском доме. // Детский дом, 1928, № 1.</a:t>
            </a:r>
          </a:p>
          <a:p>
            <a:r>
              <a:rPr lang="ru-RU" dirty="0" err="1" smtClean="0"/>
              <a:t>Байбородова</a:t>
            </a:r>
            <a:r>
              <a:rPr lang="ru-RU" dirty="0" smtClean="0"/>
              <a:t> Л. В. Преодоление трудностей социализации детей-сирот. — Ярославль, 1997.</a:t>
            </a:r>
          </a:p>
          <a:p>
            <a:r>
              <a:rPr lang="ru-RU" dirty="0" smtClean="0"/>
              <a:t>Виноградова Е. В. Особенности межличностных отношений в детских домах и школах-интернатах: диссертация. М., 1992.</a:t>
            </a:r>
          </a:p>
          <a:p>
            <a:r>
              <a:rPr lang="ru-RU" dirty="0" smtClean="0"/>
              <a:t>Воспитание и развитие детей в детском доме. Хрестоматия. Ред. –сост. Н.П. Иванова. М.: АПО.</a:t>
            </a:r>
          </a:p>
          <a:p>
            <a:r>
              <a:rPr lang="ru-RU" dirty="0" smtClean="0"/>
              <a:t>Комплексное сопровождение и коррекция развития детей-сирот: социально-эмоциональные проблемы / Под ред. Л.М. </a:t>
            </a:r>
            <a:r>
              <a:rPr lang="ru-RU" dirty="0" err="1" smtClean="0"/>
              <a:t>Шипициной</a:t>
            </a:r>
            <a:r>
              <a:rPr lang="ru-RU" dirty="0" smtClean="0"/>
              <a:t>, Е.И.Казаковой. СПб.: Институт специальной педагогики и психологии, 2000.</a:t>
            </a:r>
          </a:p>
          <a:p>
            <a:r>
              <a:rPr lang="ru-RU" dirty="0" err="1" smtClean="0"/>
              <a:t>Шипицина</a:t>
            </a:r>
            <a:r>
              <a:rPr lang="ru-RU" dirty="0" smtClean="0"/>
              <a:t> Л.М. Психология детей-сирот: учебное пособие. - СПб.: </a:t>
            </a:r>
            <a:r>
              <a:rPr lang="ru-RU" dirty="0" err="1" smtClean="0"/>
              <a:t>СпбГУ</a:t>
            </a:r>
            <a:r>
              <a:rPr lang="ru-RU" dirty="0" smtClean="0"/>
              <a:t>, 2005.</a:t>
            </a:r>
          </a:p>
          <a:p>
            <a:r>
              <a:rPr lang="ru-RU" dirty="0" smtClean="0"/>
              <a:t>Психическое развитие воспитанников детского дома. Под ред. И.В.Дубровиной, А.Г.Рузской. М., «Педагогика», 1990.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речь?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Речь – важное условие и средство коммуникации. </a:t>
            </a:r>
          </a:p>
          <a:p>
            <a:r>
              <a:rPr lang="ru-RU" dirty="0" smtClean="0"/>
              <a:t>Речь является важным механизмом </a:t>
            </a:r>
          </a:p>
          <a:p>
            <a:pPr>
              <a:buNone/>
            </a:pPr>
            <a:r>
              <a:rPr lang="ru-RU" dirty="0" smtClean="0"/>
              <a:t>    интеллектуальной деятельности, </a:t>
            </a:r>
          </a:p>
          <a:p>
            <a:pPr>
              <a:buNone/>
            </a:pPr>
            <a:r>
              <a:rPr lang="ru-RU" dirty="0" smtClean="0"/>
              <a:t>   формой общения людей и способом существования сознания.</a:t>
            </a:r>
          </a:p>
          <a:p>
            <a:r>
              <a:rPr lang="ru-RU" dirty="0" smtClean="0"/>
              <a:t>Коммуникации – смысловой аспект социального взаимодействия: контакты, общение, обмен информацией между людьми.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Психологическое значение общения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524000" y="1397000"/>
          <a:ext cx="7191404" cy="481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Процесс овладения речью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Ребёнок постепенно овладевает речью, развиваясь в социальной по своей природе и многоплановой по своему характеру совместной деятельности со взрослыми и сверстниками. Однако не у всех процесс овладения речью происходит одинаково. В ряде случаев он может быть замедленным, и тогда у детей отмечаются различные отклонения, нарушающие нормальный ход речевого развития.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Нарушения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400" dirty="0" smtClean="0"/>
              <a:t>        В современной специальной педагогике и психологии утвердилось положение о необходимости раннего выявления и преодоления речевых нарушений, которые являются общей закономерностью аномального развития, т. е. встречаются у большинства детей с различными отклонениями в развитии и могут затрагивать различные компоненты речи. Нарушения речи многообразны. Они имеют различную выраженность и зависят от причины и структуры дефекта. </a:t>
            </a:r>
          </a:p>
          <a:p>
            <a:r>
              <a:rPr lang="ru-RU" sz="6400" dirty="0" smtClean="0"/>
              <a:t>Одни из них касаются только </a:t>
            </a:r>
            <a:r>
              <a:rPr lang="ru-RU" sz="6400" u="sng" dirty="0" smtClean="0"/>
              <a:t>процессов произношения и обнаруживаются в снижении внятности речи без сопутствующих проявлений.</a:t>
            </a:r>
            <a:r>
              <a:rPr lang="ru-RU" sz="6400" dirty="0" smtClean="0"/>
              <a:t> </a:t>
            </a:r>
          </a:p>
          <a:p>
            <a:r>
              <a:rPr lang="ru-RU" sz="6400" dirty="0" smtClean="0"/>
              <a:t>Другие затрагивают фонематическую сторону языка и выражаются не только в дефектах  произношения, но </a:t>
            </a:r>
            <a:r>
              <a:rPr lang="ru-RU" sz="6400" u="sng" dirty="0" smtClean="0"/>
              <a:t>и в недостаточном овладении звуковым составом слова</a:t>
            </a:r>
            <a:r>
              <a:rPr lang="ru-RU" sz="6400" dirty="0" smtClean="0"/>
              <a:t>, влекущим за собой нарушения чтения и письма. </a:t>
            </a:r>
          </a:p>
          <a:p>
            <a:r>
              <a:rPr lang="ru-RU" sz="6400" dirty="0" smtClean="0"/>
              <a:t>Третьи представляют собой</a:t>
            </a:r>
            <a:r>
              <a:rPr lang="ru-RU" sz="6400" b="1" dirty="0" smtClean="0"/>
              <a:t> </a:t>
            </a:r>
            <a:r>
              <a:rPr lang="ru-RU" sz="6400" b="1" u="sng" dirty="0" smtClean="0"/>
              <a:t>коммуникативные нарушения</a:t>
            </a:r>
            <a:r>
              <a:rPr lang="ru-RU" sz="6400" u="sng" dirty="0" smtClean="0"/>
              <a:t>,</a:t>
            </a:r>
            <a:r>
              <a:rPr lang="ru-RU" sz="6400" dirty="0" smtClean="0"/>
              <a:t> которые могут препятствовать обучению ребёнка в школе и его социальной адаптации.</a:t>
            </a:r>
          </a:p>
          <a:p>
            <a:pPr>
              <a:buNone/>
            </a:pPr>
            <a:r>
              <a:rPr lang="ru-RU" sz="6400" dirty="0" smtClean="0"/>
              <a:t>       У детей с тяжёлыми речевыми расстройствами отмечаются отклонения в эмоционально-волевой сфере. Им присущи нестойкость интересов, пониженная наблюдательность, сниженная мотивация, негативизм, неуверенность в себе, повышенная раздражительность, агрессивность, обидчивость, </a:t>
            </a:r>
            <a:r>
              <a:rPr lang="ru-RU" sz="6400" b="1" u="sng" dirty="0" smtClean="0"/>
              <a:t>трудности в общении с окружающими, в налаживании контактов со своими сверстниками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 статистическим данным ЦПМПК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1428728" y="1785926"/>
          <a:ext cx="3657600" cy="466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Среди </a:t>
            </a:r>
            <a:r>
              <a:rPr lang="ru-RU" dirty="0" smtClean="0"/>
              <a:t>детей с </a:t>
            </a:r>
            <a:r>
              <a:rPr lang="ru-RU" dirty="0" smtClean="0"/>
              <a:t>ОВЗ  большое количество воспитанников </a:t>
            </a:r>
            <a:r>
              <a:rPr lang="ru-RU" dirty="0" smtClean="0"/>
              <a:t>детских </a:t>
            </a:r>
            <a:r>
              <a:rPr lang="ru-RU" dirty="0" smtClean="0"/>
              <a:t>домов. И более 50 % из них имеют ТНР</a:t>
            </a:r>
            <a:r>
              <a:rPr lang="ru-RU" dirty="0" smtClean="0"/>
              <a:t> 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/>
              <a:t>Особенности развития коммуникативных навыков у детей и подростков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sz="5600" dirty="0" smtClean="0"/>
              <a:t>        По уровню сформированности коммуникативных навыков дети, воспитывающиеся без попечения родителей, существенно отличаются от своих ровесников, растущие в семье. </a:t>
            </a:r>
          </a:p>
          <a:p>
            <a:pPr lvl="0"/>
            <a:r>
              <a:rPr lang="ru-RU" sz="5600" b="1" dirty="0" smtClean="0"/>
              <a:t>Дошкольники, воспитывающиеся в детском доме,</a:t>
            </a:r>
            <a:r>
              <a:rPr lang="ru-RU" sz="5600" dirty="0" smtClean="0"/>
              <a:t> как правило, отличаются низкой </a:t>
            </a:r>
            <a:r>
              <a:rPr lang="ru-RU" sz="5600" dirty="0" err="1" smtClean="0"/>
              <a:t>сформированностью</a:t>
            </a:r>
            <a:r>
              <a:rPr lang="ru-RU" sz="5600" dirty="0" smtClean="0"/>
              <a:t> коммуникативных умений и навыков. Это объясняется в первую очередь состоянием детей, характеризующимся </a:t>
            </a:r>
            <a:r>
              <a:rPr lang="ru-RU" sz="5600" b="1" dirty="0" smtClean="0"/>
              <a:t>задержками психического развития и тяжелыми нарушениями речи.</a:t>
            </a:r>
            <a:r>
              <a:rPr lang="ru-RU" sz="5600" dirty="0" smtClean="0"/>
              <a:t> Овладение техникой общения у данной категории детей происходит в значительно поздние сроки, по сравнению со сверстниками.</a:t>
            </a:r>
          </a:p>
          <a:p>
            <a:pPr lvl="0"/>
            <a:r>
              <a:rPr lang="ru-RU" sz="5600" b="1" dirty="0" smtClean="0"/>
              <a:t>Младшие школьники также обнаруживают низкий уровень сформированности коммуникативных умений</a:t>
            </a:r>
            <a:r>
              <a:rPr lang="ru-RU" sz="5600" dirty="0" smtClean="0"/>
              <a:t>. Им свойственны невнимательность к сообщению другого, отсюда смысл сообщения ускользает от них, они могут выразить мысль только при помощи наводящих вопросов; предстоящее сообщение не планируют, высказывания носят ситуативно-импровизационный характер. Во взаимодействии не обращают внимания на партнера, либо отказываются работать совместно; из конфликтов, которые часто вспыхивают, выходят с помощью взрослого, </a:t>
            </a:r>
            <a:r>
              <a:rPr lang="ru-RU" sz="5600" dirty="0" err="1" smtClean="0"/>
              <a:t>перцептивная</a:t>
            </a:r>
            <a:r>
              <a:rPr lang="ru-RU" sz="5600" dirty="0" smtClean="0"/>
              <a:t> сторона общения не развита: дети неадекватно оценивают эмоции другого.</a:t>
            </a:r>
          </a:p>
          <a:p>
            <a:r>
              <a:rPr lang="ru-RU" sz="5600" dirty="0" smtClean="0"/>
              <a:t>Особенности психического развития воспитанников детских домов и интернатов в </a:t>
            </a:r>
            <a:r>
              <a:rPr lang="ru-RU" sz="5600" b="1" dirty="0" smtClean="0"/>
              <a:t>подростковом возрасте</a:t>
            </a:r>
            <a:r>
              <a:rPr lang="ru-RU" sz="5600" dirty="0" smtClean="0"/>
              <a:t> проявляются в первую очередь в системе их взаимоотношений с окружающими людьми. Отношение к взрослым и сверстникам, основано на их практической полезности для ребенка, которое сформировалось на основе проявления и закрепления поверхностных чувств, моральном иждивенчестве (привычка жить по указке), осложнения в становлении самосознания (переживание своей ущербности) и т.д. В общении таких детей с окружающими бросается в глаза назойливость и неутолимая потребность в любви и внимании.</a:t>
            </a:r>
          </a:p>
          <a:p>
            <a:r>
              <a:rPr lang="ru-RU" sz="5600" dirty="0" smtClean="0"/>
              <a:t>Дефицит адекватного общения приводит к тому, что ребенок не способен устанавливать конструктивные, эмоционально адекватные отношения с другими людьми.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Общение со сверстниками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447800"/>
            <a:ext cx="7504960" cy="5124472"/>
          </a:xfrm>
        </p:spPr>
        <p:txBody>
          <a:bodyPr>
            <a:noAutofit/>
          </a:bodyPr>
          <a:lstStyle/>
          <a:p>
            <a:r>
              <a:rPr lang="ru-RU" sz="1400" dirty="0" smtClean="0"/>
              <a:t>Межличностное общение воспитанников детского дома друг с другом также очень отличается от общения детей, воспитывающихся в семье. Конфликт с другими детьми чаще всего вызывает обвиняющие реакции, причем в основном это реакции </a:t>
            </a:r>
            <a:r>
              <a:rPr lang="ru-RU" sz="1400" dirty="0" err="1" smtClean="0"/>
              <a:t>самозащитного</a:t>
            </a:r>
            <a:r>
              <a:rPr lang="ru-RU" sz="1400" dirty="0" smtClean="0"/>
              <a:t> типа «сам </a:t>
            </a:r>
            <a:r>
              <a:rPr lang="ru-RU" sz="1400" dirty="0" err="1" smtClean="0"/>
              <a:t>дурак</a:t>
            </a:r>
            <a:r>
              <a:rPr lang="ru-RU" sz="1400" dirty="0" smtClean="0"/>
              <a:t>». У детей-сирот такие реакции абсолютно преобладают, а все остальные буквально единичны. При конфликтах с другими детьми практически не встречаются такие реакции </a:t>
            </a:r>
            <a:r>
              <a:rPr lang="ru-RU" sz="1400" dirty="0" err="1" smtClean="0"/>
              <a:t>самозащитного</a:t>
            </a:r>
            <a:r>
              <a:rPr lang="ru-RU" sz="1400" dirty="0" smtClean="0"/>
              <a:t> типа как: «Извини меня, пожалуйста, я больше так не буду».</a:t>
            </a:r>
          </a:p>
          <a:p>
            <a:r>
              <a:rPr lang="ru-RU" sz="1400" dirty="0" smtClean="0"/>
              <a:t>И в то же время, наблюдается обостренная потребность во внимании и доброжелательности взрослого, которое свидетельствует о том, что они открыты для взрослого, охотно идут на любые контакты с ним, напряженно ждут его одобрения и участия. Открытость, чувствительность воспитанников ко всякому обращению взрослого может стать залогом эффективности психолого-педагогических воздействий .</a:t>
            </a:r>
          </a:p>
          <a:p>
            <a:r>
              <a:rPr lang="ru-RU" sz="1400" dirty="0" smtClean="0"/>
              <a:t>У ребенка, воспитывающегося в детском доме, как и у любого другого, возникает потребность в чувстве защищенности, которая реализуется через идентификацию с другими детьми, находящимися рядом. Таким образом, складывается детдомовское «мы». Это особое психологическое образование, сутью которого является разделения мира на «своих» и «чужих». У таких детей особое отношение ко всем «чужим» и к «своим» детдомовцам, чаще всего не соответствующее социальным нормам. От «чужих» дети стремятся получать свои выгоды. Принадлежность к определенной группе сверстников становится как бы безусловной, т.к. живя в условиях детского дома, ребенок вынужден общаться с одними и теми же сверстниками и сам он не способен выбрать себе другую группу. Это ведет к тому, что отношения между сверстниками складываются не как приятельские, дружеские, а на подобии родственных.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Общение со сверстниками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Каждый ребенок, живущий в детском доме, вынужден  адаптироваться к большему числу сверстников. Его контакты с ними поверхностны, нервозны и поспешны: он одновременно домогается внимания и отторгает его, переходя на агрессию или пассивное отчуждение. Нуждаясь в любви и внимании, он не умеет вести себя таким образом, чтобы с ним общались в соответствии с этой потребностью. Неправильно формирующийся опыт общения приводит к тому, что ребенок занимает по отношению к другим негативную позицию. А если группа оценивает его негативно (ниже, чем он себя), то ребенок испытывает разочарование, неудовлетворенность.</a:t>
            </a:r>
          </a:p>
          <a:p>
            <a:r>
              <a:rPr lang="ru-RU" dirty="0" smtClean="0"/>
              <a:t>Таким образом, у детей-сирот трудности общения со сверстниками обусловлены неудовлетворительным уровнем общения с взрослыми, </a:t>
            </a:r>
            <a:r>
              <a:rPr lang="ru-RU" dirty="0" err="1" smtClean="0"/>
              <a:t>несформированностью</a:t>
            </a:r>
            <a:r>
              <a:rPr lang="ru-RU" dirty="0" smtClean="0"/>
              <a:t> навыков практической и речевой коммуникации, неадекватностью эмоциональных реакций, ситуативностью поведения, неспособностью к конструктивному решению проблем.</a:t>
            </a:r>
          </a:p>
          <a:p>
            <a:r>
              <a:rPr lang="ru-RU" dirty="0" smtClean="0"/>
              <a:t>Нарушения в сфере общения сказываются на развитии личности ребенка-сироты, искажая его представления о себе, отношение к самому себе, затрудняя осознание себя как личности.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Другая 1">
      <a:dk1>
        <a:srgbClr val="296C7D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1008</TotalTime>
  <Words>1560</Words>
  <PresentationFormat>Экран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Социализация детей с тяжелыми нарушениями речи</vt:lpstr>
      <vt:lpstr>Что такое речь?</vt:lpstr>
      <vt:lpstr>Психологическое значение общения</vt:lpstr>
      <vt:lpstr>Процесс овладения речью</vt:lpstr>
      <vt:lpstr>Нарушения речи</vt:lpstr>
      <vt:lpstr>По статистическим данным ЦПМПК</vt:lpstr>
      <vt:lpstr>Особенности развития коммуникативных навыков у детей и подростков</vt:lpstr>
      <vt:lpstr>Общение со сверстниками</vt:lpstr>
      <vt:lpstr>Общение со сверстниками</vt:lpstr>
      <vt:lpstr>Расстройства и нарушения</vt:lpstr>
      <vt:lpstr>Слайд 11</vt:lpstr>
      <vt:lpstr>Слайд 12</vt:lpstr>
      <vt:lpstr>Повышение уровня социальной компетентности через развитие коммуникативных навыков</vt:lpstr>
      <vt:lpstr>Формы работы</vt:lpstr>
      <vt:lpstr>Формы работы</vt:lpstr>
      <vt:lpstr>Формы работы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Социализация детей с тяжелыми нарушениями речи</dc:title>
  <dc:creator>Кэп</dc:creator>
  <cp:lastModifiedBy>Кэп</cp:lastModifiedBy>
  <cp:revision>101</cp:revision>
  <dcterms:created xsi:type="dcterms:W3CDTF">2015-10-16T17:40:10Z</dcterms:created>
  <dcterms:modified xsi:type="dcterms:W3CDTF">2015-10-19T18:35:42Z</dcterms:modified>
</cp:coreProperties>
</file>