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media/media1.gif" ContentType="video/unknown"/>
  <Override PartName="/ppt/media/media2.gif" ContentType="video/unknown"/>
  <Override PartName="/ppt/media/media3.gif" ContentType="vide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2" r:id="rId4"/>
    <p:sldId id="273" r:id="rId5"/>
    <p:sldId id="274" r:id="rId6"/>
    <p:sldId id="275" r:id="rId7"/>
    <p:sldId id="262" r:id="rId8"/>
    <p:sldId id="257" r:id="rId9"/>
    <p:sldId id="258" r:id="rId10"/>
    <p:sldId id="259" r:id="rId11"/>
    <p:sldId id="260" r:id="rId12"/>
    <p:sldId id="263" r:id="rId13"/>
    <p:sldId id="270" r:id="rId14"/>
    <p:sldId id="271" r:id="rId15"/>
    <p:sldId id="265" r:id="rId16"/>
    <p:sldId id="269" r:id="rId17"/>
    <p:sldId id="276" r:id="rId18"/>
    <p:sldId id="277" r:id="rId19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6" name="Рисунок 45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7" name="Рисунок 4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8" name="Рисунок 8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457200" y="0"/>
            <a:ext cx="1121400" cy="5328000"/>
          </a:xfrm>
          <a:prstGeom prst="rect">
            <a:avLst/>
          </a:prstGeom>
          <a:solidFill>
            <a:srgbClr val="30ACEC"/>
          </a:solidFill>
          <a:ln>
            <a:noFill/>
          </a:ln>
        </p:spPr>
      </p:sp>
      <p:sp>
        <p:nvSpPr>
          <p:cNvPr id="15" name="CustomShape 2"/>
          <p:cNvSpPr/>
          <p:nvPr/>
        </p:nvSpPr>
        <p:spPr>
          <a:xfrm>
            <a:off x="150840" y="0"/>
            <a:ext cx="1116360" cy="5275800"/>
          </a:xfrm>
          <a:prstGeom prst="rect">
            <a:avLst/>
          </a:prstGeom>
          <a:solidFill>
            <a:srgbClr val="595959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150840" y="5238720"/>
            <a:ext cx="1227600" cy="1618200"/>
          </a:xfrm>
          <a:prstGeom prst="rect">
            <a:avLst/>
          </a:prstGeom>
          <a:solidFill>
            <a:srgbClr val="262626"/>
          </a:solidFill>
          <a:ln>
            <a:noFill/>
          </a:ln>
        </p:spPr>
      </p:sp>
      <p:sp>
        <p:nvSpPr>
          <p:cNvPr id="3" name="CustomShape 4"/>
          <p:cNvSpPr/>
          <p:nvPr/>
        </p:nvSpPr>
        <p:spPr>
          <a:xfrm>
            <a:off x="457200" y="5291280"/>
            <a:ext cx="1494360" cy="1565640"/>
          </a:xfrm>
          <a:prstGeom prst="rect">
            <a:avLst/>
          </a:prstGeom>
          <a:solidFill>
            <a:srgbClr val="0C5A82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457200" y="5286240"/>
            <a:ext cx="2129400" cy="1570680"/>
          </a:xfrm>
          <a:prstGeom prst="rect">
            <a:avLst/>
          </a:prstGeom>
          <a:solidFill>
            <a:srgbClr val="1287C3"/>
          </a:solidFill>
          <a:ln>
            <a:noFill/>
          </a:ln>
        </p:spPr>
      </p:sp>
      <p:sp>
        <p:nvSpPr>
          <p:cNvPr id="5" name="CustomShape 6"/>
          <p:cNvSpPr/>
          <p:nvPr/>
        </p:nvSpPr>
        <p:spPr>
          <a:xfrm>
            <a:off x="150840" y="5238720"/>
            <a:ext cx="1694520" cy="1618200"/>
          </a:xfrm>
          <a:prstGeom prst="rect">
            <a:avLst/>
          </a:prstGeom>
          <a:solidFill>
            <a:srgbClr val="404040"/>
          </a:solidFill>
          <a:ln>
            <a:noFill/>
          </a:ln>
        </p:spPr>
      </p:sp>
      <p:sp>
        <p:nvSpPr>
          <p:cNvPr id="6" name="CustomShape 7"/>
          <p:cNvSpPr/>
          <p:nvPr/>
        </p:nvSpPr>
        <p:spPr>
          <a:xfrm>
            <a:off x="984240" y="-4680"/>
            <a:ext cx="1062720" cy="2781720"/>
          </a:xfrm>
          <a:prstGeom prst="rect">
            <a:avLst/>
          </a:prstGeom>
          <a:solidFill>
            <a:srgbClr val="30ACEC"/>
          </a:solidFill>
          <a:ln>
            <a:noFill/>
          </a:ln>
        </p:spPr>
      </p:sp>
      <p:sp>
        <p:nvSpPr>
          <p:cNvPr id="7" name="CustomShape 8"/>
          <p:cNvSpPr/>
          <p:nvPr/>
        </p:nvSpPr>
        <p:spPr>
          <a:xfrm>
            <a:off x="546120" y="-4680"/>
            <a:ext cx="1033920" cy="2672280"/>
          </a:xfrm>
          <a:prstGeom prst="rect">
            <a:avLst/>
          </a:prstGeom>
          <a:solidFill>
            <a:srgbClr val="595959"/>
          </a:solidFill>
          <a:ln>
            <a:noFill/>
          </a:ln>
        </p:spPr>
      </p:sp>
      <p:sp>
        <p:nvSpPr>
          <p:cNvPr id="8" name="CustomShape 9"/>
          <p:cNvSpPr/>
          <p:nvPr/>
        </p:nvSpPr>
        <p:spPr>
          <a:xfrm>
            <a:off x="546120" y="2583000"/>
            <a:ext cx="2692800" cy="4273920"/>
          </a:xfrm>
          <a:prstGeom prst="rect">
            <a:avLst/>
          </a:prstGeom>
          <a:solidFill>
            <a:srgbClr val="262626"/>
          </a:solidFill>
          <a:ln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88920" y="2692440"/>
            <a:ext cx="3331080" cy="4164480"/>
          </a:xfrm>
          <a:prstGeom prst="rect">
            <a:avLst/>
          </a:prstGeom>
          <a:solidFill>
            <a:srgbClr val="0C5A82"/>
          </a:solidFill>
          <a:ln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984240" y="2687760"/>
            <a:ext cx="4575600" cy="4169160"/>
          </a:xfrm>
          <a:prstGeom prst="rect">
            <a:avLst/>
          </a:prstGeom>
          <a:solidFill>
            <a:srgbClr val="1287C3"/>
          </a:solidFill>
          <a:ln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546120" y="2577960"/>
            <a:ext cx="3583440" cy="4278960"/>
          </a:xfrm>
          <a:prstGeom prst="rect">
            <a:avLst/>
          </a:prstGeom>
          <a:solidFill>
            <a:srgbClr val="404040"/>
          </a:solidFill>
          <a:ln>
            <a:noFill/>
          </a:ln>
        </p:spPr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57200" y="0"/>
            <a:ext cx="1121400" cy="5328000"/>
          </a:xfrm>
          <a:prstGeom prst="rect">
            <a:avLst/>
          </a:prstGeom>
          <a:solidFill>
            <a:srgbClr val="30ACEC"/>
          </a:solidFill>
          <a:ln>
            <a:noFill/>
          </a:ln>
        </p:spPr>
      </p:sp>
      <p:sp>
        <p:nvSpPr>
          <p:cNvPr id="49" name="CustomShape 2"/>
          <p:cNvSpPr/>
          <p:nvPr/>
        </p:nvSpPr>
        <p:spPr>
          <a:xfrm>
            <a:off x="150840" y="0"/>
            <a:ext cx="1116360" cy="5275800"/>
          </a:xfrm>
          <a:prstGeom prst="rect">
            <a:avLst/>
          </a:prstGeom>
          <a:solidFill>
            <a:srgbClr val="595959"/>
          </a:solidFill>
          <a:ln>
            <a:noFill/>
          </a:ln>
        </p:spPr>
      </p:sp>
      <p:sp>
        <p:nvSpPr>
          <p:cNvPr id="50" name="CustomShape 3"/>
          <p:cNvSpPr/>
          <p:nvPr/>
        </p:nvSpPr>
        <p:spPr>
          <a:xfrm>
            <a:off x="150840" y="5238720"/>
            <a:ext cx="1227600" cy="1618200"/>
          </a:xfrm>
          <a:prstGeom prst="rect">
            <a:avLst/>
          </a:prstGeom>
          <a:solidFill>
            <a:srgbClr val="262626"/>
          </a:solidFill>
          <a:ln>
            <a:noFill/>
          </a:ln>
        </p:spPr>
      </p:sp>
      <p:sp>
        <p:nvSpPr>
          <p:cNvPr id="51" name="CustomShape 4"/>
          <p:cNvSpPr/>
          <p:nvPr/>
        </p:nvSpPr>
        <p:spPr>
          <a:xfrm>
            <a:off x="457200" y="5291280"/>
            <a:ext cx="1494360" cy="1565640"/>
          </a:xfrm>
          <a:prstGeom prst="rect">
            <a:avLst/>
          </a:prstGeom>
          <a:solidFill>
            <a:srgbClr val="0C5A82"/>
          </a:solidFill>
          <a:ln>
            <a:noFill/>
          </a:ln>
        </p:spPr>
      </p:sp>
      <p:sp>
        <p:nvSpPr>
          <p:cNvPr id="52" name="CustomShape 5"/>
          <p:cNvSpPr/>
          <p:nvPr/>
        </p:nvSpPr>
        <p:spPr>
          <a:xfrm>
            <a:off x="457200" y="5286240"/>
            <a:ext cx="2129400" cy="1570680"/>
          </a:xfrm>
          <a:prstGeom prst="rect">
            <a:avLst/>
          </a:prstGeom>
          <a:solidFill>
            <a:srgbClr val="1287C3"/>
          </a:solidFill>
          <a:ln>
            <a:noFill/>
          </a:ln>
        </p:spPr>
      </p:sp>
      <p:sp>
        <p:nvSpPr>
          <p:cNvPr id="53" name="CustomShape 6"/>
          <p:cNvSpPr/>
          <p:nvPr/>
        </p:nvSpPr>
        <p:spPr>
          <a:xfrm>
            <a:off x="150840" y="5238720"/>
            <a:ext cx="1694520" cy="1618200"/>
          </a:xfrm>
          <a:prstGeom prst="rect">
            <a:avLst/>
          </a:prstGeom>
          <a:solidFill>
            <a:srgbClr val="404040"/>
          </a:solidFill>
          <a:ln>
            <a:noFill/>
          </a:ln>
        </p:spPr>
      </p:sp>
      <p:sp>
        <p:nvSpPr>
          <p:cNvPr id="54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g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4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microsoft.com/office/2007/relationships/media" Target="../media/media2.gif"/><Relationship Id="rId7" Type="http://schemas.openxmlformats.org/officeDocument/2006/relationships/image" Target="../media/image8.png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3.xml"/><Relationship Id="rId4" Type="http://schemas.openxmlformats.org/officeDocument/2006/relationships/video" Target="../media/media2.gif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../media/media3.gif"/><Relationship Id="rId1" Type="http://schemas.microsoft.com/office/2007/relationships/media" Target="../media/media3.gif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Рисунок 90"/>
          <p:cNvPicPr/>
          <p:nvPr/>
        </p:nvPicPr>
        <p:blipFill>
          <a:blip r:embed="rId2"/>
          <a:stretch>
            <a:fillRect/>
          </a:stretch>
        </p:blipFill>
        <p:spPr>
          <a:xfrm>
            <a:off x="720000" y="2685240"/>
            <a:ext cx="3312000" cy="40107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685280" y="2647600"/>
            <a:ext cx="5161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«Сила тяжести. Явление всемирного тяготения»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386080"/>
            <a:ext cx="9916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Урок по физике для 7 класса по теме:</a:t>
            </a:r>
            <a:endParaRPr lang="ru-RU" sz="4400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10732135" y="5694588"/>
            <a:ext cx="1114425" cy="1001412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2661920" y="4706620"/>
            <a:ext cx="9281440" cy="1808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Когда массы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тел значительные, то силы притяжения начинают себя проявлять. Солнце притягивает планеты, образуя Солнечную систему. </a:t>
            </a:r>
            <a:endParaRPr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5" t="-526" r="957" b="-2103"/>
          <a:stretch/>
        </p:blipFill>
        <p:spPr>
          <a:xfrm>
            <a:off x="7579360" y="306535"/>
            <a:ext cx="4364000" cy="4052285"/>
          </a:xfrm>
          <a:prstGeom prst="rect">
            <a:avLst/>
          </a:prstGeom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342900" y="5400676"/>
            <a:ext cx="1257300" cy="74295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342900" y="608330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81" y="306535"/>
            <a:ext cx="5494160" cy="3962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159360" y="321120"/>
            <a:ext cx="4819680" cy="48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На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полюсе сила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тяжести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больше, чем на экваторе и на других широтах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Из-за того что Земля немного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сплюснута, поэтому тела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находящиеся около полюсов, расположены немного ближе к центру планеты. </a:t>
            </a:r>
            <a:endParaRPr sz="2800" dirty="0"/>
          </a:p>
        </p:txBody>
      </p:sp>
      <p:pic>
        <p:nvPicPr>
          <p:cNvPr id="111" name="Рисунок 110"/>
          <p:cNvPicPr/>
          <p:nvPr/>
        </p:nvPicPr>
        <p:blipFill>
          <a:blip r:embed="rId2"/>
          <a:stretch>
            <a:fillRect/>
          </a:stretch>
        </p:blipFill>
        <p:spPr>
          <a:xfrm>
            <a:off x="1827360" y="288000"/>
            <a:ext cx="5156280" cy="4823640"/>
          </a:xfrm>
          <a:prstGeom prst="rect">
            <a:avLst/>
          </a:prstGeom>
          <a:ln>
            <a:noFill/>
          </a:ln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542926" y="5348205"/>
            <a:ext cx="971550" cy="685799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493374" y="598932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8160" y="142240"/>
            <a:ext cx="10017280" cy="1145160"/>
          </a:xfrm>
        </p:spPr>
        <p:txBody>
          <a:bodyPr/>
          <a:lstStyle/>
          <a:p>
            <a:r>
              <a:rPr lang="ru-RU" b="1" dirty="0" smtClean="0"/>
              <a:t>Вес тела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64640" y="1621960"/>
            <a:ext cx="5466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с которой тело действует на опору или подвес называется 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весом тела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86" y="1145160"/>
            <a:ext cx="4295734" cy="5363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82240" y="3123350"/>
            <a:ext cx="4348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P=mg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тела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свободного падения</a:t>
            </a: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в Н </a:t>
            </a:r>
          </a:p>
          <a:p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564515" y="5247008"/>
            <a:ext cx="1000125" cy="7429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543538" y="6069475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430833"/>
            <a:ext cx="3771901" cy="47358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21322"/>
            <a:ext cx="3800475" cy="4745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28924" y="5286375"/>
            <a:ext cx="9115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прикладывается к телу, а вес – это сила приложенная к подвесу или опоре.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564515" y="5247008"/>
            <a:ext cx="1000125" cy="7429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43538" y="6069475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636394" y="2562896"/>
            <a:ext cx="218941" cy="2446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326880" y="2968283"/>
            <a:ext cx="225083" cy="2532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0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336800" y="264160"/>
            <a:ext cx="9448800" cy="626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400" b="1" dirty="0">
                <a:solidFill>
                  <a:srgbClr val="000000"/>
                </a:solidFill>
                <a:latin typeface="+mj-lt"/>
                <a:ea typeface="Arial Unicode MS"/>
              </a:rPr>
              <a:t>Выбери верные утверждения:</a:t>
            </a:r>
            <a:endParaRPr sz="44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 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Arial Unicode MS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сила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тяжести увеличивается с увеличением массы тела</a:t>
            </a:r>
            <a:endParaRPr sz="2800" dirty="0"/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 сила тяжести действует на любое тело</a:t>
            </a:r>
            <a:endParaRPr sz="2800" dirty="0"/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 сила тяжести всегда направлена вниз</a:t>
            </a:r>
            <a:endParaRPr sz="2800" dirty="0"/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сила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тяжести на Земле везде одинакова</a:t>
            </a:r>
            <a:endParaRPr sz="2800" dirty="0"/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сила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тяжести уменьшается при удалении от Земли в космос</a:t>
            </a:r>
            <a:endParaRPr sz="2800" dirty="0"/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 сила тяжести измеряется в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килограммах</a:t>
            </a:r>
            <a:endParaRPr sz="2800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483235" y="5566410"/>
            <a:ext cx="1000125" cy="7429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0" y="142240"/>
            <a:ext cx="9712480" cy="1154600"/>
          </a:xfrm>
        </p:spPr>
        <p:txBody>
          <a:bodyPr/>
          <a:lstStyle/>
          <a:p>
            <a:r>
              <a:rPr lang="ru-RU" b="1" dirty="0" smtClean="0"/>
              <a:t>Выберите вариант ответа </a:t>
            </a:r>
            <a:endParaRPr lang="ru-RU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462915" y="5633088"/>
            <a:ext cx="1000125" cy="7429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27200" y="1296840"/>
            <a:ext cx="768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1)Какую массу имеет тело весом 150 Н?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3840" y="2214881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75 кг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16040" y="2179636"/>
            <a:ext cx="99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15 кг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61840" y="221693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1500 кг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448040" y="2179637"/>
            <a:ext cx="90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10 кг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7200" y="3596640"/>
            <a:ext cx="1007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2)Чему равна сила тяжести, действующая на мяч массой 0.7 кг?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3040" y="4869650"/>
            <a:ext cx="95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7 Н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05680" y="4837845"/>
            <a:ext cx="73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70 Н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3440" y="4837845"/>
            <a:ext cx="82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14 Н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8519160" y="4872560"/>
            <a:ext cx="90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140 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7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880" y="0"/>
            <a:ext cx="9652000" cy="3079200"/>
          </a:xfrm>
        </p:spPr>
        <p:txBody>
          <a:bodyPr/>
          <a:lstStyle/>
          <a:p>
            <a:r>
              <a:rPr lang="ru-RU" sz="4800" b="1" dirty="0" smtClean="0"/>
              <a:t>Спасибо за внимание, </a:t>
            </a:r>
            <a:br>
              <a:rPr lang="ru-RU" sz="4800" b="1" dirty="0" smtClean="0"/>
            </a:br>
            <a:r>
              <a:rPr lang="ru-RU" sz="4800" b="1" dirty="0" smtClean="0"/>
              <a:t>                             урок окончен!</a:t>
            </a:r>
            <a:endParaRPr lang="ru-RU" sz="4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15" y="2194560"/>
            <a:ext cx="4553943" cy="4368800"/>
          </a:xfrm>
          <a:prstGeom prst="rect">
            <a:avLst/>
          </a:prstGeo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462915" y="5633088"/>
            <a:ext cx="1000125" cy="74295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2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240" y="284480"/>
            <a:ext cx="3251200" cy="833120"/>
          </a:xfrm>
        </p:spPr>
        <p:txBody>
          <a:bodyPr/>
          <a:lstStyle/>
          <a:p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6240" y="1442720"/>
            <a:ext cx="10363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wiki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/Сила - 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виды силы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http://ru.wikiversity.org/wiki/Физика_(7_класс)/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Взаимодействие_тел -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всемирное тяготение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www.prosv.ru/ebooks/Kabardin_Fizika_7kl/3.xht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нига для учителей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Кабардин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www.nado5.ru/e-book/ves-tela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по физике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3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924" y="0"/>
            <a:ext cx="4286251" cy="1418760"/>
          </a:xfrm>
        </p:spPr>
        <p:txBody>
          <a:bodyPr/>
          <a:lstStyle/>
          <a:p>
            <a:r>
              <a:rPr lang="ru-RU" b="1" dirty="0">
                <a:cs typeface="Times New Roman" panose="02020603050405020304" pitchFamily="18" charset="0"/>
              </a:rPr>
              <a:t>Понятие силы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85923" y="1501521"/>
            <a:ext cx="637222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физическая величина, характеризующая действие тел друг на друга, то есть являющаяся мерой этого действия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19" y="709380"/>
            <a:ext cx="3337911" cy="3034465"/>
          </a:xfrm>
          <a:prstGeom prst="rect">
            <a:avLst/>
          </a:prstGeom>
        </p:spPr>
      </p:pic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661920" y="4185920"/>
            <a:ext cx="2680509" cy="188975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5656523" y="4185919"/>
            <a:ext cx="2607016" cy="18986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76014" y="4268681"/>
            <a:ext cx="2052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действия силы на тело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2158" y="4714957"/>
            <a:ext cx="2205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силы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8577632" y="4185919"/>
            <a:ext cx="2720287" cy="18897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891728" y="4551681"/>
            <a:ext cx="1999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силы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>
            <a:hlinkClick r:id="rId6" action="ppaction://hlinksldjump"/>
          </p:cNvPr>
          <p:cNvSpPr/>
          <p:nvPr/>
        </p:nvSpPr>
        <p:spPr>
          <a:xfrm>
            <a:off x="493374" y="5238177"/>
            <a:ext cx="1021102" cy="74295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>
            <a:hlinkClick r:id="rId7" action="ppaction://hlinksldjump"/>
          </p:cNvPr>
          <p:cNvSpPr/>
          <p:nvPr/>
        </p:nvSpPr>
        <p:spPr>
          <a:xfrm>
            <a:off x="493374" y="6075679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720" y="802640"/>
            <a:ext cx="9591040" cy="975360"/>
          </a:xfrm>
        </p:spPr>
        <p:txBody>
          <a:bodyPr/>
          <a:lstStyle/>
          <a:p>
            <a:r>
              <a:rPr lang="ru-RU" b="1" dirty="0" smtClean="0"/>
              <a:t>Признаки действия силы на тело</a:t>
            </a:r>
            <a:endParaRPr lang="ru-RU" b="1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391774" y="5730239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6560" y="2438400"/>
            <a:ext cx="2153920" cy="1828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9080" y="3619729"/>
            <a:ext cx="2270760" cy="18394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9440" y="3619729"/>
            <a:ext cx="2275840" cy="180847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50400" y="2438400"/>
            <a:ext cx="2275840" cy="1828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78000" y="2875746"/>
            <a:ext cx="1971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скорости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9080" y="3790829"/>
            <a:ext cx="227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направления движения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7869" y="4006272"/>
            <a:ext cx="2018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формы тела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33280" y="2660301"/>
            <a:ext cx="1910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размеров тела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3840480" y="1930400"/>
            <a:ext cx="1422400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762240" y="1930400"/>
            <a:ext cx="1645920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5689600" y="2072640"/>
            <a:ext cx="650240" cy="1259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949440" y="2092960"/>
            <a:ext cx="568960" cy="128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70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360" y="264160"/>
            <a:ext cx="3616960" cy="1280160"/>
          </a:xfrm>
        </p:spPr>
        <p:txBody>
          <a:bodyPr/>
          <a:lstStyle/>
          <a:p>
            <a:r>
              <a:rPr lang="ru-RU" b="1" dirty="0" smtClean="0"/>
              <a:t>Виды силы</a:t>
            </a:r>
            <a:endParaRPr lang="ru-RU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87440" y="576792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8480" y="2773938"/>
            <a:ext cx="2275840" cy="184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5760" y="3332738"/>
            <a:ext cx="2296160" cy="184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84640" y="2773938"/>
            <a:ext cx="2275840" cy="184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10080" y="3159889"/>
            <a:ext cx="197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8960" y="3545840"/>
            <a:ext cx="1889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37040" y="3007231"/>
            <a:ext cx="197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упругости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637280" y="1747520"/>
            <a:ext cx="1483360" cy="838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93840" y="1727200"/>
            <a:ext cx="0" cy="1432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884160" y="1717169"/>
            <a:ext cx="1452880" cy="86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8040" y="273600"/>
            <a:ext cx="5080120" cy="1145160"/>
          </a:xfrm>
        </p:spPr>
        <p:txBody>
          <a:bodyPr/>
          <a:lstStyle/>
          <a:p>
            <a:r>
              <a:rPr lang="ru-RU" b="1" dirty="0" smtClean="0"/>
              <a:t>Измерение силы</a:t>
            </a:r>
            <a:endParaRPr lang="ru-RU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12094" y="576792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8040" y="1869440"/>
            <a:ext cx="4714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прибор для измерения силы или момента силы, состоит из силового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звена и отсчетного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Сила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измеряется в Ньютонах (Н).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60" y="1418760"/>
            <a:ext cx="4409440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1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676520" y="1463040"/>
            <a:ext cx="4866520" cy="37376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Сила тяжести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– это сила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, с которой Земля притягивает к себе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тело.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Arial Unicode MS"/>
              </a:rPr>
              <a:t>В каждой точке вокруг Земли сила тяжести направлена вниз, то есть к центру планеты. </a:t>
            </a:r>
            <a:endParaRPr dirty="0"/>
          </a:p>
        </p:txBody>
      </p:sp>
      <p:pic>
        <p:nvPicPr>
          <p:cNvPr id="108" name="Рисунок 107"/>
          <p:cNvPicPr/>
          <p:nvPr/>
        </p:nvPicPr>
        <p:blipFill>
          <a:blip r:embed="rId2"/>
          <a:stretch>
            <a:fillRect/>
          </a:stretch>
        </p:blipFill>
        <p:spPr>
          <a:xfrm>
            <a:off x="6786880" y="1315720"/>
            <a:ext cx="5216200" cy="4856480"/>
          </a:xfrm>
          <a:prstGeom prst="rect">
            <a:avLst/>
          </a:prstGeom>
          <a:ln>
            <a:noFill/>
          </a:ln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533520" y="5314951"/>
            <a:ext cx="1143000" cy="74295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533520" y="617220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76520" y="243840"/>
            <a:ext cx="469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Сила тяжести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49950" y="4492766"/>
            <a:ext cx="1743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F=mg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88640" y="4429760"/>
            <a:ext cx="1828800" cy="8851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600200" y="199800"/>
            <a:ext cx="9885960" cy="313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Arial Unicode MS"/>
              </a:rPr>
              <a:t>Если мячик подбросить вверх, то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он упадет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Arial Unicode MS"/>
              </a:rPr>
              <a:t>вниз. Капли дождя тоже падают на Землю. Тоже самое происходит и с любыми другими телами.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Эти явления объясняются силой тяжести.</a:t>
            </a:r>
            <a:endParaRPr sz="3200" dirty="0"/>
          </a:p>
        </p:txBody>
      </p:sp>
      <p:pic>
        <p:nvPicPr>
          <p:cNvPr id="2" name="99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945102" y="2589162"/>
            <a:ext cx="2699431" cy="4250596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  <p:pic>
        <p:nvPicPr>
          <p:cNvPr id="5" name="1223222508_gifs_floaties">
            <a:hlinkClick r:id="" action="ppaction://media"/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22230" y="3174372"/>
            <a:ext cx="3738453" cy="2747247"/>
          </a:xfrm>
          <a:prstGeom prst="rect">
            <a:avLst/>
          </a:prstGeom>
        </p:spPr>
      </p:pic>
      <p:sp>
        <p:nvSpPr>
          <p:cNvPr id="3" name="Стрелка вправо 2">
            <a:hlinkClick r:id="rId8" action="ppaction://hlinksldjump"/>
          </p:cNvPr>
          <p:cNvSpPr/>
          <p:nvPr/>
        </p:nvSpPr>
        <p:spPr>
          <a:xfrm>
            <a:off x="493374" y="5429250"/>
            <a:ext cx="1021102" cy="74295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9" action="ppaction://hlinksldjump"/>
          </p:cNvPr>
          <p:cNvSpPr/>
          <p:nvPr/>
        </p:nvSpPr>
        <p:spPr>
          <a:xfrm>
            <a:off x="382872" y="617220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6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9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048000" y="576000"/>
            <a:ext cx="5759640" cy="401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Arial Unicode MS"/>
              </a:rPr>
              <a:t>Английский ученый Исаак Ньютон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первым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Arial Unicode MS"/>
              </a:rPr>
              <a:t>понял, что притяжение различных тел к поверхности Земли и движение звезд и планет подчиняется единому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закону -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Arial Unicode MS"/>
              </a:rPr>
              <a:t>Закону всемирного тяготения.</a:t>
            </a:r>
            <a:endParaRPr sz="32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2" name="newton_apple_tree_hg_wht_24412_1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53564" y="352480"/>
            <a:ext cx="3734435" cy="5491816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  <p:sp>
        <p:nvSpPr>
          <p:cNvPr id="4" name="Стрелка вправо 3">
            <a:hlinkClick r:id="rId5" action="ppaction://hlinksldjump"/>
          </p:cNvPr>
          <p:cNvSpPr/>
          <p:nvPr/>
        </p:nvSpPr>
        <p:spPr>
          <a:xfrm>
            <a:off x="542925" y="5472821"/>
            <a:ext cx="1050663" cy="74295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6" action="ppaction://hlinksldjump"/>
          </p:cNvPr>
          <p:cNvSpPr/>
          <p:nvPr/>
        </p:nvSpPr>
        <p:spPr>
          <a:xfrm>
            <a:off x="542925" y="617220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771560" y="295200"/>
            <a:ext cx="9943200" cy="1960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Закон всемирного тяготения: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силы 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притяжения между телами тем больше, чем больше массы этих тел. </a:t>
            </a:r>
            <a:endParaRPr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71560" y="2557540"/>
            <a:ext cx="5139640" cy="247674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 extrusionH="76200" contourW="88900">
            <a:extrusionClr>
              <a:schemeClr val="bg1"/>
            </a:extrusionClr>
            <a:contourClr>
              <a:srgbClr val="FF0000"/>
            </a:contourClr>
          </a:sp3d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457200" y="5307966"/>
            <a:ext cx="1028700" cy="828674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382872" y="6172200"/>
            <a:ext cx="1021102" cy="6858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396480" y="301108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</a:t>
            </a:r>
            <a:r>
              <a:rPr lang="en-US" sz="2400" b="1" i="1" dirty="0" smtClean="0"/>
              <a:t>1</a:t>
            </a:r>
            <a:r>
              <a:rPr lang="en-US" sz="2400" i="1" dirty="0" smtClean="0"/>
              <a:t> </a:t>
            </a:r>
            <a:r>
              <a:rPr lang="ru-RU" sz="2400" i="1" dirty="0" smtClean="0"/>
              <a:t>и </a:t>
            </a:r>
            <a:r>
              <a:rPr lang="en-US" sz="2400" b="1" i="1" dirty="0" smtClean="0"/>
              <a:t>m2 </a:t>
            </a:r>
            <a:r>
              <a:rPr lang="ru-RU" sz="2400" i="1" dirty="0" smtClean="0"/>
              <a:t>– массы тел</a:t>
            </a:r>
            <a:br>
              <a:rPr lang="ru-RU" sz="2400" i="1" dirty="0" smtClean="0"/>
            </a:br>
            <a:r>
              <a:rPr lang="en-US" sz="2400" b="1" i="1" dirty="0" smtClean="0"/>
              <a:t>r </a:t>
            </a:r>
            <a:r>
              <a:rPr lang="ru-RU" sz="2400" i="1" dirty="0" smtClean="0"/>
              <a:t>– радиус</a:t>
            </a:r>
          </a:p>
          <a:p>
            <a:r>
              <a:rPr lang="en-US" sz="2400" b="1" i="1" dirty="0" smtClean="0"/>
              <a:t>G</a:t>
            </a:r>
            <a:r>
              <a:rPr lang="en-US" sz="2400" i="1" dirty="0" smtClean="0"/>
              <a:t> – </a:t>
            </a:r>
            <a:r>
              <a:rPr lang="ru-RU" sz="2400" i="1" dirty="0" smtClean="0"/>
              <a:t>гравитационная постоянная  </a:t>
            </a:r>
            <a:endParaRPr lang="ru-RU" sz="2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an dir="u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382</Words>
  <Application>Microsoft Office PowerPoint</Application>
  <PresentationFormat>Широкоэкранный</PresentationFormat>
  <Paragraphs>62</Paragraphs>
  <Slides>17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 Unicode MS</vt:lpstr>
      <vt:lpstr>Arial</vt:lpstr>
      <vt:lpstr>DejaVu Sans</vt:lpstr>
      <vt:lpstr>StarSymbol</vt:lpstr>
      <vt:lpstr>Times New Roman</vt:lpstr>
      <vt:lpstr>Office Theme</vt:lpstr>
      <vt:lpstr>Office Theme</vt:lpstr>
      <vt:lpstr>Презентация PowerPoint</vt:lpstr>
      <vt:lpstr>Понятие силы</vt:lpstr>
      <vt:lpstr>Признаки действия силы на тело</vt:lpstr>
      <vt:lpstr>Виды силы</vt:lpstr>
      <vt:lpstr>Измерение силы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Вес тела</vt:lpstr>
      <vt:lpstr>Презентация PowerPoint</vt:lpstr>
      <vt:lpstr>Презентация PowerPoint</vt:lpstr>
      <vt:lpstr>Выберите вариант ответа </vt:lpstr>
      <vt:lpstr>Спасибо за внимание,                               урок окончен!</vt:lpstr>
      <vt:lpstr>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Олеся</cp:lastModifiedBy>
  <cp:revision>37</cp:revision>
  <dcterms:modified xsi:type="dcterms:W3CDTF">2014-07-08T17:50:35Z</dcterms:modified>
</cp:coreProperties>
</file>