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7" r:id="rId20"/>
    <p:sldId id="275" r:id="rId21"/>
    <p:sldId id="278" r:id="rId22"/>
    <p:sldId id="279" r:id="rId23"/>
    <p:sldId id="276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4660"/>
  </p:normalViewPr>
  <p:slideViewPr>
    <p:cSldViewPr>
      <p:cViewPr varScale="1">
        <p:scale>
          <a:sx n="69" d="100"/>
          <a:sy n="69" d="100"/>
        </p:scale>
        <p:origin x="-13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FF6E-A0C6-4973-8111-CD7C32E62DB5}" type="datetimeFigureOut">
              <a:rPr lang="ru-RU" smtClean="0"/>
              <a:t>07.07.2013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FA3D6A-AE24-4711-AA0E-97BCBE07476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FF6E-A0C6-4973-8111-CD7C32E62DB5}" type="datetimeFigureOut">
              <a:rPr lang="ru-RU" smtClean="0"/>
              <a:t>07.07.2013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A3D6A-AE24-4711-AA0E-97BCBE0747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FF6E-A0C6-4973-8111-CD7C32E62DB5}" type="datetimeFigureOut">
              <a:rPr lang="ru-RU" smtClean="0"/>
              <a:t>07.07.2013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A3D6A-AE24-4711-AA0E-97BCBE0747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9DC0E45-6F09-4649-8171-F7B5952CFB8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742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FF6E-A0C6-4973-8111-CD7C32E62DB5}" type="datetimeFigureOut">
              <a:rPr lang="ru-RU" smtClean="0"/>
              <a:t>07.07.2013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A3D6A-AE24-4711-AA0E-97BCBE0747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FF6E-A0C6-4973-8111-CD7C32E62DB5}" type="datetimeFigureOut">
              <a:rPr lang="ru-RU" smtClean="0"/>
              <a:t>07.07.2013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A3D6A-AE24-4711-AA0E-97BCBE07476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FF6E-A0C6-4973-8111-CD7C32E62DB5}" type="datetimeFigureOut">
              <a:rPr lang="ru-RU" smtClean="0"/>
              <a:t>07.07.2013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A3D6A-AE24-4711-AA0E-97BCBE07476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FF6E-A0C6-4973-8111-CD7C32E62DB5}" type="datetimeFigureOut">
              <a:rPr lang="ru-RU" smtClean="0"/>
              <a:t>07.07.2013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A3D6A-AE24-4711-AA0E-97BCBE07476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FF6E-A0C6-4973-8111-CD7C32E62DB5}" type="datetimeFigureOut">
              <a:rPr lang="ru-RU" smtClean="0"/>
              <a:t>07.07.2013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A3D6A-AE24-4711-AA0E-97BCBE0747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FF6E-A0C6-4973-8111-CD7C32E62DB5}" type="datetimeFigureOut">
              <a:rPr lang="ru-RU" smtClean="0"/>
              <a:t>07.07.2013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A3D6A-AE24-4711-AA0E-97BCBE0747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FF6E-A0C6-4973-8111-CD7C32E62DB5}" type="datetimeFigureOut">
              <a:rPr lang="ru-RU" smtClean="0"/>
              <a:t>07.07.2013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A3D6A-AE24-4711-AA0E-97BCBE0747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FF6E-A0C6-4973-8111-CD7C32E62DB5}" type="datetimeFigureOut">
              <a:rPr lang="ru-RU" smtClean="0"/>
              <a:t>07.07.2013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A3D6A-AE24-4711-AA0E-97BCBE07476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FA2FF6E-A0C6-4973-8111-CD7C32E62DB5}" type="datetimeFigureOut">
              <a:rPr lang="ru-RU" smtClean="0"/>
              <a:t>07.07.2013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8FA3D6A-AE24-4711-AA0E-97BCBE07476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file:///C:\Documents%20and%20Settings\&#1050;&#1086;&#1083;&#1103;&#1085;\&#1056;&#1072;&#1073;&#1086;&#1095;&#1080;&#1081;%20&#1089;&#1090;&#1086;&#1083;\&#1053;&#1086;&#1074;&#1072;&#1103;%20&#1087;&#1072;&#1087;&#1082;&#1072;%20(2)\&#1056;&#1080;&#1089;&#1091;&#1085;&#1086;&#1082;3.wmf" TargetMode="Externa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slide" Target="slide4.xml"/><Relationship Id="rId4" Type="http://schemas.openxmlformats.org/officeDocument/2006/relationships/image" Target="../media/image5.wmf"/><Relationship Id="rId9" Type="http://schemas.openxmlformats.org/officeDocument/2006/relationships/image" Target="../media/image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slide" Target="slide4.xml"/><Relationship Id="rId5" Type="http://schemas.openxmlformats.org/officeDocument/2006/relationships/oleObject" Target="../embeddings/oleObject5.bin"/><Relationship Id="rId10" Type="http://schemas.openxmlformats.org/officeDocument/2006/relationships/slide" Target="slide12.xml"/><Relationship Id="rId4" Type="http://schemas.openxmlformats.org/officeDocument/2006/relationships/image" Target="../media/image8.wmf"/><Relationship Id="rId9" Type="http://schemas.openxmlformats.org/officeDocument/2006/relationships/slide" Target="slide1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7.bin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slide" Target="slide4.xml"/><Relationship Id="rId4" Type="http://schemas.openxmlformats.org/officeDocument/2006/relationships/image" Target="../media/image11.wmf"/><Relationship Id="rId9" Type="http://schemas.openxmlformats.org/officeDocument/2006/relationships/image" Target="../media/image13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oleObject" Target="../embeddings/oleObject10.bin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slide" Target="slide5.xml"/><Relationship Id="rId4" Type="http://schemas.openxmlformats.org/officeDocument/2006/relationships/image" Target="../media/image14.wmf"/><Relationship Id="rId9" Type="http://schemas.openxmlformats.org/officeDocument/2006/relationships/image" Target="../media/image16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7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oleObject" Target="../embeddings/oleObject14.bin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5.bin"/><Relationship Id="rId5" Type="http://schemas.openxmlformats.org/officeDocument/2006/relationships/slide" Target="slide5.xml"/><Relationship Id="rId10" Type="http://schemas.openxmlformats.org/officeDocument/2006/relationships/slide" Target="slide13.xml"/><Relationship Id="rId4" Type="http://schemas.openxmlformats.org/officeDocument/2006/relationships/image" Target="../media/image18.wmf"/><Relationship Id="rId9" Type="http://schemas.openxmlformats.org/officeDocument/2006/relationships/image" Target="../media/image20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1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2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>
            <a:spLocks noChangeArrowheads="1"/>
          </p:cNvSpPr>
          <p:nvPr/>
        </p:nvSpPr>
        <p:spPr bwMode="auto">
          <a:xfrm rot="20123905">
            <a:off x="465556" y="797786"/>
            <a:ext cx="1820862" cy="733425"/>
          </a:xfrm>
          <a:prstGeom prst="triangle">
            <a:avLst>
              <a:gd name="adj" fmla="val 48894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7" name="Прямоугольный треугольник 6"/>
          <p:cNvSpPr>
            <a:spLocks noChangeArrowheads="1"/>
          </p:cNvSpPr>
          <p:nvPr/>
        </p:nvSpPr>
        <p:spPr bwMode="auto">
          <a:xfrm rot="-1657600">
            <a:off x="4541896" y="332357"/>
            <a:ext cx="1200150" cy="1096963"/>
          </a:xfrm>
          <a:prstGeom prst="rtTriangl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8" name="Равнобедренный треугольник 7"/>
          <p:cNvSpPr>
            <a:spLocks noChangeArrowheads="1"/>
          </p:cNvSpPr>
          <p:nvPr/>
        </p:nvSpPr>
        <p:spPr bwMode="auto">
          <a:xfrm rot="2758238">
            <a:off x="7754282" y="981795"/>
            <a:ext cx="1060450" cy="914400"/>
          </a:xfrm>
          <a:prstGeom prst="triangle">
            <a:avLst>
              <a:gd name="adj" fmla="val 50000"/>
            </a:avLst>
          </a:prstGeom>
          <a:solidFill>
            <a:srgbClr val="00B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pic>
        <p:nvPicPr>
          <p:cNvPr id="9" name="Рисунок3.wmf" descr="C:\Documents and Settings\Колян\Рабочий стол\Новая папка (2)\Рисунок3.wmf"/>
          <p:cNvPicPr>
            <a:picLocks noChangeAspect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395536" y="5085184"/>
            <a:ext cx="128587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Равнобедренный треугольник 9"/>
          <p:cNvSpPr>
            <a:spLocks noChangeArrowheads="1"/>
          </p:cNvSpPr>
          <p:nvPr/>
        </p:nvSpPr>
        <p:spPr bwMode="auto">
          <a:xfrm rot="-1839245">
            <a:off x="6571437" y="5273202"/>
            <a:ext cx="2193925" cy="733425"/>
          </a:xfrm>
          <a:prstGeom prst="triangle">
            <a:avLst>
              <a:gd name="adj" fmla="val 50000"/>
            </a:avLst>
          </a:prstGeom>
          <a:solidFill>
            <a:srgbClr val="F68616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1" name="Равнобедренный треугольник 10"/>
          <p:cNvSpPr>
            <a:spLocks noChangeArrowheads="1"/>
          </p:cNvSpPr>
          <p:nvPr/>
        </p:nvSpPr>
        <p:spPr bwMode="auto">
          <a:xfrm rot="-1937024">
            <a:off x="3720537" y="5613822"/>
            <a:ext cx="785812" cy="733425"/>
          </a:xfrm>
          <a:prstGeom prst="triangle">
            <a:avLst>
              <a:gd name="adj" fmla="val 50000"/>
            </a:avLst>
          </a:prstGeom>
          <a:solidFill>
            <a:srgbClr val="D834A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547664" y="2852936"/>
            <a:ext cx="6465692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Треугольники</a:t>
            </a:r>
            <a:endParaRPr lang="ru-RU" sz="66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404859" y="2852936"/>
            <a:ext cx="925835" cy="115212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 rot="1426972">
            <a:off x="7748253" y="3861048"/>
            <a:ext cx="1217680" cy="652442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546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10" grpId="0" animBg="1"/>
      <p:bldP spid="1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8" name="AutoShape 4"/>
          <p:cNvSpPr>
            <a:spLocks noChangeArrowheads="1"/>
          </p:cNvSpPr>
          <p:nvPr/>
        </p:nvSpPr>
        <p:spPr bwMode="auto">
          <a:xfrm>
            <a:off x="323850" y="1700213"/>
            <a:ext cx="4464050" cy="2952750"/>
          </a:xfrm>
          <a:prstGeom prst="triangle">
            <a:avLst>
              <a:gd name="adj" fmla="val 48741"/>
            </a:avLst>
          </a:prstGeom>
          <a:noFill/>
          <a:ln w="5080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8789" name="Text Box 5"/>
          <p:cNvSpPr txBox="1">
            <a:spLocks noChangeArrowheads="1"/>
          </p:cNvSpPr>
          <p:nvPr/>
        </p:nvSpPr>
        <p:spPr bwMode="auto">
          <a:xfrm>
            <a:off x="2051050" y="126841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118790" name="Text Box 6"/>
          <p:cNvSpPr txBox="1">
            <a:spLocks noChangeArrowheads="1"/>
          </p:cNvSpPr>
          <p:nvPr/>
        </p:nvSpPr>
        <p:spPr bwMode="auto">
          <a:xfrm>
            <a:off x="0" y="4579938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118791" name="Text Box 7"/>
          <p:cNvSpPr txBox="1">
            <a:spLocks noChangeArrowheads="1"/>
          </p:cNvSpPr>
          <p:nvPr/>
        </p:nvSpPr>
        <p:spPr bwMode="auto">
          <a:xfrm>
            <a:off x="4643438" y="4581525"/>
            <a:ext cx="4206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118792" name="Freeform 8"/>
          <p:cNvSpPr>
            <a:spLocks/>
          </p:cNvSpPr>
          <p:nvPr/>
        </p:nvSpPr>
        <p:spPr bwMode="auto">
          <a:xfrm>
            <a:off x="1187450" y="3213100"/>
            <a:ext cx="241300" cy="165100"/>
          </a:xfrm>
          <a:custGeom>
            <a:avLst/>
            <a:gdLst>
              <a:gd name="T0" fmla="*/ 0 w 152"/>
              <a:gd name="T1" fmla="*/ 0 h 104"/>
              <a:gd name="T2" fmla="*/ 152 w 152"/>
              <a:gd name="T3" fmla="*/ 104 h 10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52" h="104">
                <a:moveTo>
                  <a:pt x="0" y="0"/>
                </a:moveTo>
                <a:lnTo>
                  <a:pt x="152" y="104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8793" name="Line 9"/>
          <p:cNvSpPr>
            <a:spLocks noChangeShapeType="1"/>
          </p:cNvSpPr>
          <p:nvPr/>
        </p:nvSpPr>
        <p:spPr bwMode="auto">
          <a:xfrm>
            <a:off x="5940425" y="537368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8794" name="Freeform 10"/>
          <p:cNvSpPr>
            <a:spLocks/>
          </p:cNvSpPr>
          <p:nvPr/>
        </p:nvSpPr>
        <p:spPr bwMode="auto">
          <a:xfrm>
            <a:off x="3635375" y="3284538"/>
            <a:ext cx="228600" cy="144462"/>
          </a:xfrm>
          <a:custGeom>
            <a:avLst/>
            <a:gdLst>
              <a:gd name="T0" fmla="*/ 144 w 144"/>
              <a:gd name="T1" fmla="*/ 0 h 91"/>
              <a:gd name="T2" fmla="*/ 0 w 144"/>
              <a:gd name="T3" fmla="*/ 91 h 9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4" h="91">
                <a:moveTo>
                  <a:pt x="144" y="0"/>
                </a:moveTo>
                <a:lnTo>
                  <a:pt x="0" y="91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8796" name="Rectangle 12"/>
          <p:cNvSpPr>
            <a:spLocks noChangeArrowheads="1"/>
          </p:cNvSpPr>
          <p:nvPr/>
        </p:nvSpPr>
        <p:spPr bwMode="auto">
          <a:xfrm>
            <a:off x="395288" y="5516563"/>
            <a:ext cx="8353425" cy="865187"/>
          </a:xfrm>
          <a:prstGeom prst="rect">
            <a:avLst/>
          </a:prstGeom>
          <a:gradFill>
            <a:gsLst>
              <a:gs pos="0">
                <a:srgbClr val="CC0099"/>
              </a:gs>
              <a:gs pos="100000">
                <a:srgbClr val="FF9F9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>
                <a:alpha val="3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itchFamily="18" charset="0"/>
              </a:rPr>
              <a:t>Треугольник называется </a:t>
            </a:r>
            <a:r>
              <a:rPr lang="ru-RU" sz="2400" b="1" dirty="0" smtClean="0">
                <a:latin typeface="Times New Roman" pitchFamily="18" charset="0"/>
              </a:rPr>
              <a:t>равнобедренным</a:t>
            </a:r>
            <a:endParaRPr lang="ru-RU" sz="2400" b="1" dirty="0">
              <a:latin typeface="Times New Roman" pitchFamily="18" charset="0"/>
            </a:endParaRPr>
          </a:p>
          <a:p>
            <a:pPr algn="ctr"/>
            <a:r>
              <a:rPr lang="ru-RU" sz="2400" b="1" dirty="0">
                <a:latin typeface="Times New Roman" pitchFamily="18" charset="0"/>
              </a:rPr>
              <a:t>если две его стороны равны. </a:t>
            </a:r>
            <a:r>
              <a:rPr lang="ru-RU" sz="2400" b="1" i="1" dirty="0">
                <a:latin typeface="Times New Roman" pitchFamily="18" charset="0"/>
              </a:rPr>
              <a:t>АВ = АС</a:t>
            </a:r>
          </a:p>
        </p:txBody>
      </p:sp>
      <p:sp>
        <p:nvSpPr>
          <p:cNvPr id="118804" name="WordArt 20"/>
          <p:cNvSpPr>
            <a:spLocks noChangeArrowheads="1" noChangeShapeType="1" noTextEdit="1"/>
          </p:cNvSpPr>
          <p:nvPr/>
        </p:nvSpPr>
        <p:spPr bwMode="auto">
          <a:xfrm>
            <a:off x="250825" y="260350"/>
            <a:ext cx="7634288" cy="7921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solidFill>
                  <a:srgbClr val="CC0099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Равнобедренный треугольник.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306948"/>
            <a:ext cx="3581255" cy="3812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290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18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9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2" name="AutoShape 4"/>
          <p:cNvSpPr>
            <a:spLocks noChangeArrowheads="1"/>
          </p:cNvSpPr>
          <p:nvPr/>
        </p:nvSpPr>
        <p:spPr bwMode="auto">
          <a:xfrm>
            <a:off x="323850" y="1700213"/>
            <a:ext cx="2016125" cy="2952750"/>
          </a:xfrm>
          <a:prstGeom prst="triangle">
            <a:avLst>
              <a:gd name="adj" fmla="val 48741"/>
            </a:avLst>
          </a:prstGeom>
          <a:noFill/>
          <a:ln w="5080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9813" name="AutoShape 5"/>
          <p:cNvSpPr>
            <a:spLocks noChangeArrowheads="1"/>
          </p:cNvSpPr>
          <p:nvPr/>
        </p:nvSpPr>
        <p:spPr bwMode="auto">
          <a:xfrm>
            <a:off x="3059113" y="1700213"/>
            <a:ext cx="2016125" cy="2952750"/>
          </a:xfrm>
          <a:prstGeom prst="triangle">
            <a:avLst>
              <a:gd name="adj" fmla="val 50000"/>
            </a:avLst>
          </a:prstGeom>
          <a:noFill/>
          <a:ln w="5080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9814" name="Text Box 6"/>
          <p:cNvSpPr txBox="1">
            <a:spLocks noChangeArrowheads="1"/>
          </p:cNvSpPr>
          <p:nvPr/>
        </p:nvSpPr>
        <p:spPr bwMode="auto">
          <a:xfrm>
            <a:off x="900113" y="126841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119815" name="Text Box 7"/>
          <p:cNvSpPr txBox="1">
            <a:spLocks noChangeArrowheads="1"/>
          </p:cNvSpPr>
          <p:nvPr/>
        </p:nvSpPr>
        <p:spPr bwMode="auto">
          <a:xfrm>
            <a:off x="3635375" y="1268413"/>
            <a:ext cx="5000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М</a:t>
            </a:r>
          </a:p>
        </p:txBody>
      </p:sp>
      <p:sp>
        <p:nvSpPr>
          <p:cNvPr id="119816" name="Text Box 8"/>
          <p:cNvSpPr txBox="1">
            <a:spLocks noChangeArrowheads="1"/>
          </p:cNvSpPr>
          <p:nvPr/>
        </p:nvSpPr>
        <p:spPr bwMode="auto">
          <a:xfrm>
            <a:off x="0" y="4579938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119817" name="Text Box 9"/>
          <p:cNvSpPr txBox="1">
            <a:spLocks noChangeArrowheads="1"/>
          </p:cNvSpPr>
          <p:nvPr/>
        </p:nvSpPr>
        <p:spPr bwMode="auto">
          <a:xfrm>
            <a:off x="2700338" y="4581525"/>
            <a:ext cx="4254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К</a:t>
            </a:r>
          </a:p>
        </p:txBody>
      </p:sp>
      <p:sp>
        <p:nvSpPr>
          <p:cNvPr id="119818" name="Text Box 10"/>
          <p:cNvSpPr txBox="1">
            <a:spLocks noChangeArrowheads="1"/>
          </p:cNvSpPr>
          <p:nvPr/>
        </p:nvSpPr>
        <p:spPr bwMode="auto">
          <a:xfrm>
            <a:off x="2051050" y="4581525"/>
            <a:ext cx="420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119819" name="Text Box 11"/>
          <p:cNvSpPr txBox="1">
            <a:spLocks noChangeArrowheads="1"/>
          </p:cNvSpPr>
          <p:nvPr/>
        </p:nvSpPr>
        <p:spPr bwMode="auto">
          <a:xfrm>
            <a:off x="4787900" y="4581525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i="1">
                <a:latin typeface="Times New Roman" pitchFamily="18" charset="0"/>
              </a:rPr>
              <a:t>N</a:t>
            </a:r>
            <a:endParaRPr lang="ru-RU" sz="2800" b="1" i="1">
              <a:latin typeface="Times New Roman" pitchFamily="18" charset="0"/>
            </a:endParaRPr>
          </a:p>
        </p:txBody>
      </p:sp>
      <p:sp>
        <p:nvSpPr>
          <p:cNvPr id="119820" name="Freeform 12"/>
          <p:cNvSpPr>
            <a:spLocks/>
          </p:cNvSpPr>
          <p:nvPr/>
        </p:nvSpPr>
        <p:spPr bwMode="auto">
          <a:xfrm>
            <a:off x="622300" y="3330575"/>
            <a:ext cx="241300" cy="165100"/>
          </a:xfrm>
          <a:custGeom>
            <a:avLst/>
            <a:gdLst>
              <a:gd name="T0" fmla="*/ 0 w 152"/>
              <a:gd name="T1" fmla="*/ 0 h 104"/>
              <a:gd name="T2" fmla="*/ 152 w 152"/>
              <a:gd name="T3" fmla="*/ 104 h 10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52" h="104">
                <a:moveTo>
                  <a:pt x="0" y="0"/>
                </a:moveTo>
                <a:lnTo>
                  <a:pt x="152" y="104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821" name="Line 13"/>
          <p:cNvSpPr>
            <a:spLocks noChangeShapeType="1"/>
          </p:cNvSpPr>
          <p:nvPr/>
        </p:nvSpPr>
        <p:spPr bwMode="auto">
          <a:xfrm>
            <a:off x="5940425" y="537368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822" name="Freeform 14"/>
          <p:cNvSpPr>
            <a:spLocks/>
          </p:cNvSpPr>
          <p:nvPr/>
        </p:nvSpPr>
        <p:spPr bwMode="auto">
          <a:xfrm>
            <a:off x="1763713" y="3355975"/>
            <a:ext cx="228600" cy="144463"/>
          </a:xfrm>
          <a:custGeom>
            <a:avLst/>
            <a:gdLst>
              <a:gd name="T0" fmla="*/ 144 w 144"/>
              <a:gd name="T1" fmla="*/ 0 h 91"/>
              <a:gd name="T2" fmla="*/ 0 w 144"/>
              <a:gd name="T3" fmla="*/ 91 h 9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4" h="91">
                <a:moveTo>
                  <a:pt x="144" y="0"/>
                </a:moveTo>
                <a:lnTo>
                  <a:pt x="0" y="91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823" name="AutoShape 15"/>
          <p:cNvSpPr>
            <a:spLocks noChangeArrowheads="1"/>
          </p:cNvSpPr>
          <p:nvPr/>
        </p:nvSpPr>
        <p:spPr bwMode="auto">
          <a:xfrm rot="15003311">
            <a:off x="4117975" y="2298700"/>
            <a:ext cx="100013" cy="201613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9824" name="AutoShape 16"/>
          <p:cNvSpPr>
            <a:spLocks noChangeArrowheads="1"/>
          </p:cNvSpPr>
          <p:nvPr/>
        </p:nvSpPr>
        <p:spPr bwMode="auto">
          <a:xfrm rot="50676248">
            <a:off x="578644" y="4153694"/>
            <a:ext cx="234950" cy="503238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9826" name="AutoShape 18"/>
          <p:cNvSpPr>
            <a:spLocks noChangeArrowheads="1"/>
          </p:cNvSpPr>
          <p:nvPr/>
        </p:nvSpPr>
        <p:spPr bwMode="auto">
          <a:xfrm rot="46372548">
            <a:off x="1878807" y="4150519"/>
            <a:ext cx="223837" cy="504825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982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79388" y="5229225"/>
            <a:ext cx="2449512" cy="792163"/>
          </a:xfrm>
          <a:prstGeom prst="actionButtonBlank">
            <a:avLst/>
          </a:prstGeom>
          <a:gradFill rotWithShape="1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400" b="1">
                <a:latin typeface="Times New Roman" pitchFamily="18" charset="0"/>
              </a:rPr>
              <a:t>Углы при</a:t>
            </a:r>
          </a:p>
          <a:p>
            <a:pPr algn="ctr"/>
            <a:r>
              <a:rPr lang="ru-RU" sz="2400" b="1">
                <a:latin typeface="Times New Roman" pitchFamily="18" charset="0"/>
              </a:rPr>
              <a:t>основании.</a:t>
            </a:r>
          </a:p>
        </p:txBody>
      </p:sp>
      <p:sp>
        <p:nvSpPr>
          <p:cNvPr id="119828" name="AutoShape 2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871787" y="5229225"/>
            <a:ext cx="2592388" cy="792163"/>
          </a:xfrm>
          <a:prstGeom prst="actionButtonBlank">
            <a:avLst/>
          </a:prstGeom>
          <a:gradFill rotWithShape="1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itchFamily="18" charset="0"/>
              </a:rPr>
              <a:t>Медиана, высота,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биссектриса.</a:t>
            </a:r>
          </a:p>
        </p:txBody>
      </p:sp>
      <p:sp>
        <p:nvSpPr>
          <p:cNvPr id="119829" name="Freeform 21"/>
          <p:cNvSpPr>
            <a:spLocks/>
          </p:cNvSpPr>
          <p:nvPr/>
        </p:nvSpPr>
        <p:spPr bwMode="auto">
          <a:xfrm>
            <a:off x="4500563" y="3284538"/>
            <a:ext cx="228600" cy="144462"/>
          </a:xfrm>
          <a:custGeom>
            <a:avLst/>
            <a:gdLst>
              <a:gd name="T0" fmla="*/ 144 w 144"/>
              <a:gd name="T1" fmla="*/ 0 h 91"/>
              <a:gd name="T2" fmla="*/ 0 w 144"/>
              <a:gd name="T3" fmla="*/ 91 h 9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4" h="91">
                <a:moveTo>
                  <a:pt x="144" y="0"/>
                </a:moveTo>
                <a:lnTo>
                  <a:pt x="0" y="91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830" name="Freeform 22"/>
          <p:cNvSpPr>
            <a:spLocks/>
          </p:cNvSpPr>
          <p:nvPr/>
        </p:nvSpPr>
        <p:spPr bwMode="auto">
          <a:xfrm>
            <a:off x="3348038" y="3284538"/>
            <a:ext cx="241300" cy="165100"/>
          </a:xfrm>
          <a:custGeom>
            <a:avLst/>
            <a:gdLst>
              <a:gd name="T0" fmla="*/ 0 w 152"/>
              <a:gd name="T1" fmla="*/ 0 h 104"/>
              <a:gd name="T2" fmla="*/ 152 w 152"/>
              <a:gd name="T3" fmla="*/ 104 h 10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52" h="104">
                <a:moveTo>
                  <a:pt x="0" y="0"/>
                </a:moveTo>
                <a:lnTo>
                  <a:pt x="152" y="104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832" name="Rectangle 24"/>
          <p:cNvSpPr>
            <a:spLocks noChangeArrowheads="1"/>
          </p:cNvSpPr>
          <p:nvPr/>
        </p:nvSpPr>
        <p:spPr bwMode="auto">
          <a:xfrm>
            <a:off x="5229225" y="2060848"/>
            <a:ext cx="3779837" cy="316837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itchFamily="18" charset="0"/>
              </a:rPr>
              <a:t>В равнобедренном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</a:rPr>
              <a:t>треугольнике </a:t>
            </a:r>
            <a:r>
              <a:rPr lang="ru-RU" sz="2400" b="1" dirty="0">
                <a:latin typeface="Times New Roman" pitchFamily="18" charset="0"/>
              </a:rPr>
              <a:t>биссектриса, 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проведённая к основанию,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является медианой 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и высотой.</a:t>
            </a:r>
          </a:p>
        </p:txBody>
      </p:sp>
      <p:sp>
        <p:nvSpPr>
          <p:cNvPr id="119833" name="Freeform 25"/>
          <p:cNvSpPr>
            <a:spLocks/>
          </p:cNvSpPr>
          <p:nvPr/>
        </p:nvSpPr>
        <p:spPr bwMode="auto">
          <a:xfrm>
            <a:off x="4064000" y="1778000"/>
            <a:ext cx="1588" cy="2857500"/>
          </a:xfrm>
          <a:custGeom>
            <a:avLst/>
            <a:gdLst>
              <a:gd name="T0" fmla="*/ 0 w 1"/>
              <a:gd name="T1" fmla="*/ 0 h 1800"/>
              <a:gd name="T2" fmla="*/ 0 w 1"/>
              <a:gd name="T3" fmla="*/ 1800 h 180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800">
                <a:moveTo>
                  <a:pt x="0" y="0"/>
                </a:moveTo>
                <a:lnTo>
                  <a:pt x="0" y="1800"/>
                </a:lnTo>
              </a:path>
            </a:pathLst>
          </a:cu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834" name="AutoShape 26"/>
          <p:cNvSpPr>
            <a:spLocks noChangeArrowheads="1"/>
          </p:cNvSpPr>
          <p:nvPr/>
        </p:nvSpPr>
        <p:spPr bwMode="auto">
          <a:xfrm rot="17236846">
            <a:off x="3906837" y="2293938"/>
            <a:ext cx="85725" cy="196850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9835" name="Freeform 27"/>
          <p:cNvSpPr>
            <a:spLocks/>
          </p:cNvSpPr>
          <p:nvPr/>
        </p:nvSpPr>
        <p:spPr bwMode="auto">
          <a:xfrm>
            <a:off x="3490913" y="4508500"/>
            <a:ext cx="114300" cy="250825"/>
          </a:xfrm>
          <a:custGeom>
            <a:avLst/>
            <a:gdLst>
              <a:gd name="T0" fmla="*/ 0 w 72"/>
              <a:gd name="T1" fmla="*/ 0 h 158"/>
              <a:gd name="T2" fmla="*/ 72 w 72"/>
              <a:gd name="T3" fmla="*/ 158 h 15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2" h="158">
                <a:moveTo>
                  <a:pt x="0" y="0"/>
                </a:moveTo>
                <a:lnTo>
                  <a:pt x="72" y="158"/>
                </a:lnTo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836" name="Freeform 28"/>
          <p:cNvSpPr>
            <a:spLocks/>
          </p:cNvSpPr>
          <p:nvPr/>
        </p:nvSpPr>
        <p:spPr bwMode="auto">
          <a:xfrm>
            <a:off x="3563938" y="4508500"/>
            <a:ext cx="114300" cy="250825"/>
          </a:xfrm>
          <a:custGeom>
            <a:avLst/>
            <a:gdLst>
              <a:gd name="T0" fmla="*/ 0 w 72"/>
              <a:gd name="T1" fmla="*/ 0 h 158"/>
              <a:gd name="T2" fmla="*/ 72 w 72"/>
              <a:gd name="T3" fmla="*/ 158 h 15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2" h="158">
                <a:moveTo>
                  <a:pt x="0" y="0"/>
                </a:moveTo>
                <a:lnTo>
                  <a:pt x="72" y="158"/>
                </a:lnTo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837" name="Freeform 29"/>
          <p:cNvSpPr>
            <a:spLocks/>
          </p:cNvSpPr>
          <p:nvPr/>
        </p:nvSpPr>
        <p:spPr bwMode="auto">
          <a:xfrm>
            <a:off x="4427538" y="4508500"/>
            <a:ext cx="114300" cy="250825"/>
          </a:xfrm>
          <a:custGeom>
            <a:avLst/>
            <a:gdLst>
              <a:gd name="T0" fmla="*/ 0 w 72"/>
              <a:gd name="T1" fmla="*/ 0 h 158"/>
              <a:gd name="T2" fmla="*/ 72 w 72"/>
              <a:gd name="T3" fmla="*/ 158 h 15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2" h="158">
                <a:moveTo>
                  <a:pt x="0" y="0"/>
                </a:moveTo>
                <a:lnTo>
                  <a:pt x="72" y="158"/>
                </a:lnTo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838" name="Freeform 30"/>
          <p:cNvSpPr>
            <a:spLocks/>
          </p:cNvSpPr>
          <p:nvPr/>
        </p:nvSpPr>
        <p:spPr bwMode="auto">
          <a:xfrm>
            <a:off x="4500563" y="4508500"/>
            <a:ext cx="114300" cy="250825"/>
          </a:xfrm>
          <a:custGeom>
            <a:avLst/>
            <a:gdLst>
              <a:gd name="T0" fmla="*/ 0 w 72"/>
              <a:gd name="T1" fmla="*/ 0 h 158"/>
              <a:gd name="T2" fmla="*/ 72 w 72"/>
              <a:gd name="T3" fmla="*/ 158 h 15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2" h="158">
                <a:moveTo>
                  <a:pt x="0" y="0"/>
                </a:moveTo>
                <a:lnTo>
                  <a:pt x="72" y="158"/>
                </a:lnTo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839" name="Freeform 31"/>
          <p:cNvSpPr>
            <a:spLocks/>
          </p:cNvSpPr>
          <p:nvPr/>
        </p:nvSpPr>
        <p:spPr bwMode="auto">
          <a:xfrm rot="-1088282">
            <a:off x="3779838" y="4365625"/>
            <a:ext cx="274637" cy="207963"/>
          </a:xfrm>
          <a:custGeom>
            <a:avLst/>
            <a:gdLst>
              <a:gd name="T0" fmla="*/ 173 w 173"/>
              <a:gd name="T1" fmla="*/ 41 h 131"/>
              <a:gd name="T2" fmla="*/ 41 w 173"/>
              <a:gd name="T3" fmla="*/ 0 h 131"/>
              <a:gd name="T4" fmla="*/ 0 w 173"/>
              <a:gd name="T5" fmla="*/ 131 h 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3" h="131">
                <a:moveTo>
                  <a:pt x="173" y="41"/>
                </a:moveTo>
                <a:lnTo>
                  <a:pt x="41" y="0"/>
                </a:lnTo>
                <a:lnTo>
                  <a:pt x="0" y="131"/>
                </a:lnTo>
              </a:path>
            </a:pathLst>
          </a:custGeom>
          <a:noFill/>
          <a:ln w="254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9843" name="WordArt 35"/>
          <p:cNvSpPr>
            <a:spLocks noChangeArrowheads="1" noChangeShapeType="1" noTextEdit="1"/>
          </p:cNvSpPr>
          <p:nvPr/>
        </p:nvSpPr>
        <p:spPr bwMode="auto">
          <a:xfrm>
            <a:off x="250825" y="260350"/>
            <a:ext cx="7634288" cy="7921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solidFill>
                  <a:srgbClr val="CC0099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Свойства </a:t>
            </a:r>
          </a:p>
          <a:p>
            <a:pPr algn="ctr"/>
            <a:r>
              <a:rPr lang="ru-RU" sz="3600" b="1" kern="10" dirty="0">
                <a:solidFill>
                  <a:srgbClr val="CC0099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равнобедренного треугольника.</a:t>
            </a:r>
          </a:p>
        </p:txBody>
      </p:sp>
    </p:spTree>
    <p:extLst>
      <p:ext uri="{BB962C8B-B14F-4D97-AF65-F5344CB8AC3E}">
        <p14:creationId xmlns:p14="http://schemas.microsoft.com/office/powerpoint/2010/main" val="205985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198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198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198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198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198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000"/>
                                        <p:tgtEl>
                                          <p:spTgt spid="119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119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9827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198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 nodeType="clickPar">
                      <p:stCondLst>
                        <p:cond delay="0"/>
                      </p:stCondLst>
                      <p:childTnLst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119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119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119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119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1000"/>
                                        <p:tgtEl>
                                          <p:spTgt spid="119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9828"/>
                  </p:tgtEl>
                </p:cond>
              </p:nextCondLst>
            </p:seq>
          </p:childTnLst>
        </p:cTn>
      </p:par>
    </p:tnLst>
    <p:bldLst>
      <p:bldP spid="119824" grpId="0" animBg="1"/>
      <p:bldP spid="119826" grpId="0" animBg="1"/>
      <p:bldP spid="119832" grpId="0" animBg="1"/>
      <p:bldP spid="119835" grpId="0" animBg="1"/>
      <p:bldP spid="119836" grpId="0" animBg="1"/>
      <p:bldP spid="119837" grpId="0" animBg="1"/>
      <p:bldP spid="119838" grpId="0" animBg="1"/>
      <p:bldP spid="11983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WordArt 2"/>
          <p:cNvSpPr>
            <a:spLocks noChangeArrowheads="1" noChangeShapeType="1" noTextEdit="1"/>
          </p:cNvSpPr>
          <p:nvPr/>
        </p:nvSpPr>
        <p:spPr bwMode="auto">
          <a:xfrm>
            <a:off x="250825" y="260350"/>
            <a:ext cx="7634288" cy="86518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solidFill>
                  <a:srgbClr val="CC0099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Свойство медианы, проведённой</a:t>
            </a:r>
          </a:p>
          <a:p>
            <a:pPr algn="ctr"/>
            <a:r>
              <a:rPr lang="ru-RU" sz="3600" b="1" kern="10" dirty="0">
                <a:solidFill>
                  <a:srgbClr val="CC0099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из вершины прямого угла.</a:t>
            </a:r>
          </a:p>
        </p:txBody>
      </p:sp>
      <p:sp>
        <p:nvSpPr>
          <p:cNvPr id="240643" name="Line 3"/>
          <p:cNvSpPr>
            <a:spLocks noChangeShapeType="1"/>
          </p:cNvSpPr>
          <p:nvPr/>
        </p:nvSpPr>
        <p:spPr bwMode="auto">
          <a:xfrm>
            <a:off x="5724525" y="573405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0645" name="Text Box 5"/>
          <p:cNvSpPr txBox="1">
            <a:spLocks noChangeArrowheads="1"/>
          </p:cNvSpPr>
          <p:nvPr/>
        </p:nvSpPr>
        <p:spPr bwMode="auto">
          <a:xfrm>
            <a:off x="900113" y="148431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240646" name="Text Box 6"/>
          <p:cNvSpPr txBox="1">
            <a:spLocks noChangeArrowheads="1"/>
          </p:cNvSpPr>
          <p:nvPr/>
        </p:nvSpPr>
        <p:spPr bwMode="auto">
          <a:xfrm>
            <a:off x="4067175" y="508476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 dirty="0">
                <a:latin typeface="Times New Roman" pitchFamily="18" charset="0"/>
              </a:rPr>
              <a:t>В</a:t>
            </a:r>
          </a:p>
        </p:txBody>
      </p:sp>
      <p:sp>
        <p:nvSpPr>
          <p:cNvPr id="240647" name="Text Box 7"/>
          <p:cNvSpPr txBox="1">
            <a:spLocks noChangeArrowheads="1"/>
          </p:cNvSpPr>
          <p:nvPr/>
        </p:nvSpPr>
        <p:spPr bwMode="auto">
          <a:xfrm>
            <a:off x="900113" y="508476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240648" name="Rectangle 8"/>
          <p:cNvSpPr>
            <a:spLocks noChangeArrowheads="1"/>
          </p:cNvSpPr>
          <p:nvPr/>
        </p:nvSpPr>
        <p:spPr bwMode="auto">
          <a:xfrm>
            <a:off x="1331913" y="5013325"/>
            <a:ext cx="360362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40649" name="AutoShape 9"/>
          <p:cNvSpPr>
            <a:spLocks noChangeArrowheads="1"/>
          </p:cNvSpPr>
          <p:nvPr/>
        </p:nvSpPr>
        <p:spPr bwMode="auto">
          <a:xfrm>
            <a:off x="1331913" y="1844675"/>
            <a:ext cx="2735262" cy="3529013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40651" name="AutoShape 11"/>
          <p:cNvSpPr>
            <a:spLocks noChangeArrowheads="1"/>
          </p:cNvSpPr>
          <p:nvPr/>
        </p:nvSpPr>
        <p:spPr bwMode="auto">
          <a:xfrm>
            <a:off x="1042988" y="5418138"/>
            <a:ext cx="7273925" cy="1439862"/>
          </a:xfrm>
          <a:prstGeom prst="horizontalScroll">
            <a:avLst>
              <a:gd name="adj" fmla="val 12500"/>
            </a:avLst>
          </a:prstGeom>
          <a:gradFill>
            <a:gsLst>
              <a:gs pos="0">
                <a:srgbClr val="CC0099"/>
              </a:gs>
              <a:gs pos="100000">
                <a:srgbClr val="FF9F9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itchFamily="18" charset="0"/>
              </a:rPr>
              <a:t>В прямоугольном  треугольнике медиана,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проведённая из вершины прямого угла,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равна половине гипотенузы.</a:t>
            </a:r>
          </a:p>
        </p:txBody>
      </p:sp>
      <p:sp>
        <p:nvSpPr>
          <p:cNvPr id="240657" name="Freeform 17"/>
          <p:cNvSpPr>
            <a:spLocks/>
          </p:cNvSpPr>
          <p:nvPr/>
        </p:nvSpPr>
        <p:spPr bwMode="auto">
          <a:xfrm>
            <a:off x="1320800" y="3686175"/>
            <a:ext cx="1422400" cy="1684338"/>
          </a:xfrm>
          <a:custGeom>
            <a:avLst/>
            <a:gdLst>
              <a:gd name="T0" fmla="*/ 0 w 896"/>
              <a:gd name="T1" fmla="*/ 1061 h 1061"/>
              <a:gd name="T2" fmla="*/ 896 w 896"/>
              <a:gd name="T3" fmla="*/ 0 h 106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96" h="1061">
                <a:moveTo>
                  <a:pt x="0" y="1061"/>
                </a:moveTo>
                <a:lnTo>
                  <a:pt x="896" y="0"/>
                </a:lnTo>
              </a:path>
            </a:pathLst>
          </a:cu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0658" name="Text Box 18"/>
          <p:cNvSpPr txBox="1">
            <a:spLocks noChangeArrowheads="1"/>
          </p:cNvSpPr>
          <p:nvPr/>
        </p:nvSpPr>
        <p:spPr bwMode="auto">
          <a:xfrm>
            <a:off x="2700338" y="3213100"/>
            <a:ext cx="5000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i="1">
                <a:latin typeface="Times New Roman" pitchFamily="18" charset="0"/>
              </a:rPr>
              <a:t>M</a:t>
            </a:r>
            <a:endParaRPr lang="ru-RU" sz="2800" b="1" i="1">
              <a:latin typeface="Times New Roman" pitchFamily="18" charset="0"/>
            </a:endParaRPr>
          </a:p>
        </p:txBody>
      </p:sp>
      <p:sp>
        <p:nvSpPr>
          <p:cNvPr id="240659" name="Rectangle 19"/>
          <p:cNvSpPr>
            <a:spLocks noChangeArrowheads="1"/>
          </p:cNvSpPr>
          <p:nvPr/>
        </p:nvSpPr>
        <p:spPr bwMode="auto">
          <a:xfrm rot="2996294">
            <a:off x="2129632" y="2845593"/>
            <a:ext cx="133350" cy="290513"/>
          </a:xfrm>
          <a:prstGeom prst="rect">
            <a:avLst/>
          </a:prstGeom>
          <a:solidFill>
            <a:srgbClr val="009900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40660" name="Rectangle 20"/>
          <p:cNvSpPr>
            <a:spLocks noChangeArrowheads="1"/>
          </p:cNvSpPr>
          <p:nvPr/>
        </p:nvSpPr>
        <p:spPr bwMode="auto">
          <a:xfrm rot="-2200286">
            <a:off x="2124075" y="4221163"/>
            <a:ext cx="115888" cy="303212"/>
          </a:xfrm>
          <a:prstGeom prst="rect">
            <a:avLst/>
          </a:prstGeom>
          <a:solidFill>
            <a:srgbClr val="009900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40661" name="Rectangle 21"/>
          <p:cNvSpPr>
            <a:spLocks noChangeArrowheads="1"/>
          </p:cNvSpPr>
          <p:nvPr/>
        </p:nvSpPr>
        <p:spPr bwMode="auto">
          <a:xfrm rot="2996294">
            <a:off x="3282157" y="4287043"/>
            <a:ext cx="133350" cy="290513"/>
          </a:xfrm>
          <a:prstGeom prst="rect">
            <a:avLst/>
          </a:prstGeom>
          <a:solidFill>
            <a:srgbClr val="009900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306948"/>
            <a:ext cx="3581255" cy="3812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469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40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240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24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4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51" grpId="0" animBg="1"/>
      <p:bldP spid="240659" grpId="0" animBg="1"/>
      <p:bldP spid="240660" grpId="0" animBg="1"/>
      <p:bldP spid="24066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WordArt 2"/>
          <p:cNvSpPr>
            <a:spLocks noChangeArrowheads="1" noChangeShapeType="1" noTextEdit="1"/>
          </p:cNvSpPr>
          <p:nvPr/>
        </p:nvSpPr>
        <p:spPr bwMode="auto">
          <a:xfrm>
            <a:off x="1023307" y="260350"/>
            <a:ext cx="7634288" cy="86518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solidFill>
                  <a:srgbClr val="CC0099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Признак </a:t>
            </a:r>
          </a:p>
          <a:p>
            <a:pPr algn="ctr"/>
            <a:r>
              <a:rPr lang="ru-RU" sz="3600" b="1" kern="10" dirty="0">
                <a:solidFill>
                  <a:srgbClr val="CC0099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прямоугольного треугольника.</a:t>
            </a:r>
          </a:p>
        </p:txBody>
      </p:sp>
      <p:sp>
        <p:nvSpPr>
          <p:cNvPr id="241667" name="Line 3"/>
          <p:cNvSpPr>
            <a:spLocks noChangeShapeType="1"/>
          </p:cNvSpPr>
          <p:nvPr/>
        </p:nvSpPr>
        <p:spPr bwMode="auto">
          <a:xfrm>
            <a:off x="5724525" y="573405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1669" name="Text Box 5"/>
          <p:cNvSpPr txBox="1">
            <a:spLocks noChangeArrowheads="1"/>
          </p:cNvSpPr>
          <p:nvPr/>
        </p:nvSpPr>
        <p:spPr bwMode="auto">
          <a:xfrm>
            <a:off x="900113" y="148431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 dirty="0">
                <a:latin typeface="Times New Roman" pitchFamily="18" charset="0"/>
              </a:rPr>
              <a:t>А</a:t>
            </a:r>
          </a:p>
        </p:txBody>
      </p:sp>
      <p:sp>
        <p:nvSpPr>
          <p:cNvPr id="241670" name="Text Box 6"/>
          <p:cNvSpPr txBox="1">
            <a:spLocks noChangeArrowheads="1"/>
          </p:cNvSpPr>
          <p:nvPr/>
        </p:nvSpPr>
        <p:spPr bwMode="auto">
          <a:xfrm>
            <a:off x="4067175" y="508476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 dirty="0">
                <a:latin typeface="Times New Roman" pitchFamily="18" charset="0"/>
              </a:rPr>
              <a:t>В</a:t>
            </a:r>
          </a:p>
        </p:txBody>
      </p:sp>
      <p:sp>
        <p:nvSpPr>
          <p:cNvPr id="241671" name="Text Box 7"/>
          <p:cNvSpPr txBox="1">
            <a:spLocks noChangeArrowheads="1"/>
          </p:cNvSpPr>
          <p:nvPr/>
        </p:nvSpPr>
        <p:spPr bwMode="auto">
          <a:xfrm>
            <a:off x="900113" y="508476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 dirty="0">
                <a:latin typeface="Times New Roman" pitchFamily="18" charset="0"/>
              </a:rPr>
              <a:t>С</a:t>
            </a:r>
          </a:p>
        </p:txBody>
      </p:sp>
      <p:sp>
        <p:nvSpPr>
          <p:cNvPr id="241672" name="Rectangle 8"/>
          <p:cNvSpPr>
            <a:spLocks noChangeArrowheads="1"/>
          </p:cNvSpPr>
          <p:nvPr/>
        </p:nvSpPr>
        <p:spPr bwMode="auto">
          <a:xfrm>
            <a:off x="1331913" y="5013325"/>
            <a:ext cx="360362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41673" name="AutoShape 9"/>
          <p:cNvSpPr>
            <a:spLocks noChangeArrowheads="1"/>
          </p:cNvSpPr>
          <p:nvPr/>
        </p:nvSpPr>
        <p:spPr bwMode="auto">
          <a:xfrm>
            <a:off x="1331913" y="1839358"/>
            <a:ext cx="2735262" cy="3529013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41674" name="AutoShape 10"/>
          <p:cNvSpPr>
            <a:spLocks noChangeArrowheads="1"/>
          </p:cNvSpPr>
          <p:nvPr/>
        </p:nvSpPr>
        <p:spPr bwMode="auto">
          <a:xfrm>
            <a:off x="1042988" y="5418138"/>
            <a:ext cx="7273925" cy="1439862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CC0099"/>
              </a:gs>
              <a:gs pos="100000">
                <a:srgbClr val="FF9F9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itchFamily="18" charset="0"/>
              </a:rPr>
              <a:t>Если медиана треугольника равна половине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стороны, к которой она проведена, то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этот треугольник прямоугольный.</a:t>
            </a:r>
          </a:p>
        </p:txBody>
      </p:sp>
      <p:sp>
        <p:nvSpPr>
          <p:cNvPr id="241676" name="Freeform 12"/>
          <p:cNvSpPr>
            <a:spLocks/>
          </p:cNvSpPr>
          <p:nvPr/>
        </p:nvSpPr>
        <p:spPr bwMode="auto">
          <a:xfrm>
            <a:off x="1320800" y="3686175"/>
            <a:ext cx="1422400" cy="1684338"/>
          </a:xfrm>
          <a:custGeom>
            <a:avLst/>
            <a:gdLst>
              <a:gd name="T0" fmla="*/ 0 w 896"/>
              <a:gd name="T1" fmla="*/ 1061 h 1061"/>
              <a:gd name="T2" fmla="*/ 896 w 896"/>
              <a:gd name="T3" fmla="*/ 0 h 106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96" h="1061">
                <a:moveTo>
                  <a:pt x="0" y="1061"/>
                </a:moveTo>
                <a:lnTo>
                  <a:pt x="896" y="0"/>
                </a:lnTo>
              </a:path>
            </a:pathLst>
          </a:cu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1677" name="Text Box 13"/>
          <p:cNvSpPr txBox="1">
            <a:spLocks noChangeArrowheads="1"/>
          </p:cNvSpPr>
          <p:nvPr/>
        </p:nvSpPr>
        <p:spPr bwMode="auto">
          <a:xfrm>
            <a:off x="2700338" y="3213100"/>
            <a:ext cx="5000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i="1">
                <a:latin typeface="Times New Roman" pitchFamily="18" charset="0"/>
              </a:rPr>
              <a:t>M</a:t>
            </a:r>
            <a:endParaRPr lang="ru-RU" sz="2800" b="1" i="1">
              <a:latin typeface="Times New Roman" pitchFamily="18" charset="0"/>
            </a:endParaRPr>
          </a:p>
        </p:txBody>
      </p:sp>
      <p:sp>
        <p:nvSpPr>
          <p:cNvPr id="241678" name="Rectangle 14"/>
          <p:cNvSpPr>
            <a:spLocks noChangeArrowheads="1"/>
          </p:cNvSpPr>
          <p:nvPr/>
        </p:nvSpPr>
        <p:spPr bwMode="auto">
          <a:xfrm rot="2996294">
            <a:off x="2129632" y="2845593"/>
            <a:ext cx="133350" cy="290513"/>
          </a:xfrm>
          <a:prstGeom prst="rect">
            <a:avLst/>
          </a:prstGeom>
          <a:solidFill>
            <a:srgbClr val="009900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algn="ctr"/>
            <a:endParaRPr lang="ru-RU">
              <a:solidFill>
                <a:srgbClr val="009900"/>
              </a:solidFill>
            </a:endParaRPr>
          </a:p>
        </p:txBody>
      </p:sp>
      <p:sp>
        <p:nvSpPr>
          <p:cNvPr id="241679" name="Rectangle 15"/>
          <p:cNvSpPr>
            <a:spLocks noChangeArrowheads="1"/>
          </p:cNvSpPr>
          <p:nvPr/>
        </p:nvSpPr>
        <p:spPr bwMode="auto">
          <a:xfrm rot="-2200286">
            <a:off x="2124075" y="4221163"/>
            <a:ext cx="115888" cy="303212"/>
          </a:xfrm>
          <a:prstGeom prst="rect">
            <a:avLst/>
          </a:prstGeom>
          <a:solidFill>
            <a:srgbClr val="009900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41680" name="Rectangle 16"/>
          <p:cNvSpPr>
            <a:spLocks noChangeArrowheads="1"/>
          </p:cNvSpPr>
          <p:nvPr/>
        </p:nvSpPr>
        <p:spPr bwMode="auto">
          <a:xfrm rot="2996294">
            <a:off x="3282157" y="4287043"/>
            <a:ext cx="133350" cy="290513"/>
          </a:xfrm>
          <a:prstGeom prst="rect">
            <a:avLst/>
          </a:prstGeom>
          <a:solidFill>
            <a:srgbClr val="009900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306948"/>
            <a:ext cx="3581255" cy="3812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014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41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41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41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241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74" grpId="0" animBg="1"/>
      <p:bldP spid="241678" grpId="0" animBg="1"/>
      <p:bldP spid="241679" grpId="0" animBg="1"/>
      <p:bldP spid="24168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20"/>
          <p:cNvSpPr>
            <a:spLocks noGrp="1" noChangeArrowheads="1" noChangeShapeType="1" noTextEdit="1"/>
          </p:cNvSpPr>
          <p:nvPr>
            <p:ph type="title"/>
          </p:nvPr>
        </p:nvSpPr>
        <p:spPr bwMode="auto">
          <a:xfrm>
            <a:off x="539552" y="188640"/>
            <a:ext cx="7632848" cy="109614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solidFill>
                  <a:srgbClr val="CC0099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Равносторонний треугольник</a:t>
            </a:r>
            <a:r>
              <a:rPr lang="ru-RU" sz="3600" b="1" kern="10" dirty="0">
                <a:solidFill>
                  <a:srgbClr val="CC0099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328086"/>
            <a:ext cx="3581255" cy="3812304"/>
          </a:xfrm>
          <a:prstGeom prst="rect">
            <a:avLst/>
          </a:prstGeom>
        </p:spPr>
      </p:pic>
      <p:sp>
        <p:nvSpPr>
          <p:cNvPr id="7" name="Равнобедренный треугольник 6"/>
          <p:cNvSpPr/>
          <p:nvPr/>
        </p:nvSpPr>
        <p:spPr>
          <a:xfrm>
            <a:off x="827584" y="1772816"/>
            <a:ext cx="3168352" cy="3024336"/>
          </a:xfrm>
          <a:prstGeom prst="triangle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991073" y="1328086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 dirty="0">
                <a:latin typeface="Times New Roman" pitchFamily="18" charset="0"/>
              </a:rPr>
              <a:t>А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06896" y="462142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 dirty="0">
                <a:latin typeface="Times New Roman" pitchFamily="18" charset="0"/>
              </a:rPr>
              <a:t>В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995936" y="460771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 dirty="0">
                <a:latin typeface="Times New Roman" pitchFamily="18" charset="0"/>
              </a:rPr>
              <a:t>С</a:t>
            </a: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827584" y="5418138"/>
            <a:ext cx="7489329" cy="1439862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CC0099"/>
              </a:gs>
              <a:gs pos="100000">
                <a:srgbClr val="FF9F9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>
                <a:latin typeface="Times New Roman" pitchFamily="18" charset="0"/>
              </a:rPr>
              <a:t>Все стороны равностороннего треугольника равны.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</a:rPr>
              <a:t>Все углы равностороннего треугольника равны</a:t>
            </a:r>
            <a:endParaRPr lang="ru-RU" sz="2400" b="1" dirty="0">
              <a:latin typeface="Times New Roman" pitchFamily="18" charset="0"/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 rot="2996294">
            <a:off x="3219250" y="3233500"/>
            <a:ext cx="133350" cy="290513"/>
          </a:xfrm>
          <a:prstGeom prst="rect">
            <a:avLst/>
          </a:prstGeom>
          <a:solidFill>
            <a:srgbClr val="009900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algn="ctr"/>
            <a:endParaRPr lang="ru-RU">
              <a:solidFill>
                <a:srgbClr val="009900"/>
              </a:solidFill>
            </a:endParaRP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 rot="-2200286">
            <a:off x="1554731" y="3133378"/>
            <a:ext cx="115888" cy="303212"/>
          </a:xfrm>
          <a:prstGeom prst="rect">
            <a:avLst/>
          </a:prstGeom>
          <a:solidFill>
            <a:srgbClr val="009900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 rot="2996294">
            <a:off x="2345085" y="4651895"/>
            <a:ext cx="133350" cy="290513"/>
          </a:xfrm>
          <a:prstGeom prst="rect">
            <a:avLst/>
          </a:prstGeom>
          <a:solidFill>
            <a:srgbClr val="009900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pPr algn="ctr"/>
            <a:endParaRPr lang="ru-RU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221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b="1">
                <a:latin typeface="Times New Roman" pitchFamily="18" charset="0"/>
              </a:rPr>
              <a:t>1.</a:t>
            </a:r>
          </a:p>
        </p:txBody>
      </p:sp>
      <p:sp>
        <p:nvSpPr>
          <p:cNvPr id="225284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>
            <a:noFill/>
          </a:ln>
          <a:effectLst/>
        </p:spPr>
        <p:txBody>
          <a:bodyPr wrap="none" anchor="ctr"/>
          <a:lstStyle/>
          <a:p>
            <a:pPr algn="ctr"/>
            <a:r>
              <a:rPr lang="ru-RU" sz="3200" b="1">
                <a:latin typeface="Times New Roman" pitchFamily="18" charset="0"/>
              </a:rPr>
              <a:t>Ответ</a:t>
            </a:r>
          </a:p>
        </p:txBody>
      </p:sp>
      <p:graphicFrame>
        <p:nvGraphicFramePr>
          <p:cNvPr id="225285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6227763" y="4797425"/>
          <a:ext cx="1997075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Формула" r:id="rId3" imgW="609480" imgH="203040" progId="Equation.3">
                  <p:embed/>
                </p:oleObj>
              </mc:Choice>
              <mc:Fallback>
                <p:oleObj name="Формула" r:id="rId3" imgW="6094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4797425"/>
                        <a:ext cx="1997075" cy="665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286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724525" y="2205038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>
            <a:noFill/>
          </a:ln>
          <a:effectLst/>
        </p:spPr>
        <p:txBody>
          <a:bodyPr wrap="none" anchor="ctr"/>
          <a:lstStyle/>
          <a:p>
            <a:pPr algn="ctr"/>
            <a:r>
              <a:rPr lang="ru-RU" sz="3200" b="1" dirty="0">
                <a:latin typeface="Times New Roman" pitchFamily="18" charset="0"/>
              </a:rPr>
              <a:t>Подсказка</a:t>
            </a:r>
          </a:p>
        </p:txBody>
      </p:sp>
      <p:sp>
        <p:nvSpPr>
          <p:cNvPr id="225292" name="Rectangle 12"/>
          <p:cNvSpPr>
            <a:spLocks noChangeArrowheads="1"/>
          </p:cNvSpPr>
          <p:nvPr/>
        </p:nvSpPr>
        <p:spPr bwMode="auto">
          <a:xfrm>
            <a:off x="5724525" y="3284538"/>
            <a:ext cx="3095625" cy="10795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itchFamily="18" charset="0"/>
              </a:rPr>
              <a:t>Свойство 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прямоугольного 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треугольника</a:t>
            </a:r>
            <a:endParaRPr lang="ru-RU" dirty="0"/>
          </a:p>
        </p:txBody>
      </p:sp>
      <p:sp>
        <p:nvSpPr>
          <p:cNvPr id="225293" name="AutoShape 13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3932238"/>
            <a:ext cx="504825" cy="539750"/>
          </a:xfrm>
          <a:prstGeom prst="actionButtonInformation">
            <a:avLst/>
          </a:prstGeom>
          <a:solidFill>
            <a:srgbClr val="FF656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298" name="Text Box 18"/>
          <p:cNvSpPr txBox="1">
            <a:spLocks noChangeArrowheads="1"/>
          </p:cNvSpPr>
          <p:nvPr/>
        </p:nvSpPr>
        <p:spPr bwMode="auto">
          <a:xfrm>
            <a:off x="1476375" y="4581525"/>
            <a:ext cx="660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</a:rPr>
              <a:t>37</a:t>
            </a:r>
            <a:r>
              <a:rPr lang="ru-RU" sz="2800" b="1" baseline="30000">
                <a:latin typeface="Times New Roman" pitchFamily="18" charset="0"/>
              </a:rPr>
              <a:t>0</a:t>
            </a:r>
            <a:endParaRPr lang="ru-RU" sz="2800" b="1">
              <a:latin typeface="Times New Roman" pitchFamily="18" charset="0"/>
            </a:endParaRPr>
          </a:p>
        </p:txBody>
      </p:sp>
      <p:sp>
        <p:nvSpPr>
          <p:cNvPr id="225301" name="Text Box 21"/>
          <p:cNvSpPr txBox="1">
            <a:spLocks noChangeArrowheads="1"/>
          </p:cNvSpPr>
          <p:nvPr/>
        </p:nvSpPr>
        <p:spPr bwMode="auto">
          <a:xfrm>
            <a:off x="179388" y="508476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225302" name="Text Box 22"/>
          <p:cNvSpPr txBox="1">
            <a:spLocks noChangeArrowheads="1"/>
          </p:cNvSpPr>
          <p:nvPr/>
        </p:nvSpPr>
        <p:spPr bwMode="auto">
          <a:xfrm>
            <a:off x="5003800" y="170021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225307" name="Text Box 27"/>
          <p:cNvSpPr txBox="1">
            <a:spLocks noChangeArrowheads="1"/>
          </p:cNvSpPr>
          <p:nvPr/>
        </p:nvSpPr>
        <p:spPr bwMode="auto">
          <a:xfrm>
            <a:off x="5003800" y="508476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225308" name="AutoShape 28"/>
          <p:cNvSpPr>
            <a:spLocks noChangeArrowheads="1"/>
          </p:cNvSpPr>
          <p:nvPr/>
        </p:nvSpPr>
        <p:spPr bwMode="auto">
          <a:xfrm rot="51987810">
            <a:off x="1258888" y="4724400"/>
            <a:ext cx="219075" cy="423863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309" name="Rectangle 29"/>
          <p:cNvSpPr>
            <a:spLocks noChangeArrowheads="1"/>
          </p:cNvSpPr>
          <p:nvPr/>
        </p:nvSpPr>
        <p:spPr bwMode="auto">
          <a:xfrm>
            <a:off x="4716463" y="4797425"/>
            <a:ext cx="360362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310" name="AutoShape 30"/>
          <p:cNvSpPr>
            <a:spLocks noChangeArrowheads="1"/>
          </p:cNvSpPr>
          <p:nvPr/>
        </p:nvSpPr>
        <p:spPr bwMode="auto">
          <a:xfrm flipH="1">
            <a:off x="611188" y="2276475"/>
            <a:ext cx="4465637" cy="2881313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25318" name="Group 38"/>
          <p:cNvGrpSpPr>
            <a:grpSpLocks/>
          </p:cNvGrpSpPr>
          <p:nvPr/>
        </p:nvGrpSpPr>
        <p:grpSpPr bwMode="auto">
          <a:xfrm>
            <a:off x="900113" y="314325"/>
            <a:ext cx="7777162" cy="1171575"/>
            <a:chOff x="567" y="198"/>
            <a:chExt cx="4899" cy="738"/>
          </a:xfr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</p:grpSpPr>
        <p:sp>
          <p:nvSpPr>
            <p:cNvPr id="225289" name="Rectangle 9"/>
            <p:cNvSpPr>
              <a:spLocks noChangeArrowheads="1"/>
            </p:cNvSpPr>
            <p:nvPr/>
          </p:nvSpPr>
          <p:spPr bwMode="auto">
            <a:xfrm>
              <a:off x="567" y="210"/>
              <a:ext cx="4899" cy="726"/>
            </a:xfrm>
            <a:prstGeom prst="rect">
              <a:avLst/>
            </a:prstGeom>
            <a:grpFill/>
            <a:ln w="381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ru-RU" sz="3200" b="1">
                  <a:latin typeface="Times New Roman" pitchFamily="18" charset="0"/>
                </a:rPr>
                <a:t>Дано: </a:t>
              </a:r>
            </a:p>
            <a:p>
              <a:r>
                <a:rPr lang="ru-RU" sz="3200" b="1">
                  <a:latin typeface="Times New Roman" pitchFamily="18" charset="0"/>
                </a:rPr>
                <a:t>Найти: </a:t>
              </a:r>
              <a:endParaRPr lang="en-US" sz="3600" b="1" i="1">
                <a:latin typeface="Times New Roman" pitchFamily="18" charset="0"/>
              </a:endParaRPr>
            </a:p>
          </p:txBody>
        </p:sp>
        <p:graphicFrame>
          <p:nvGraphicFramePr>
            <p:cNvPr id="225314" name="Object 34"/>
            <p:cNvGraphicFramePr>
              <a:graphicFrameLocks noChangeAspect="1"/>
            </p:cNvGraphicFramePr>
            <p:nvPr/>
          </p:nvGraphicFramePr>
          <p:xfrm>
            <a:off x="1429" y="198"/>
            <a:ext cx="3175" cy="4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0" name="Формула" r:id="rId6" imgW="1701720" imgH="228600" progId="Equation.3">
                    <p:embed/>
                  </p:oleObj>
                </mc:Choice>
                <mc:Fallback>
                  <p:oleObj name="Формула" r:id="rId6" imgW="170172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29" y="198"/>
                          <a:ext cx="3175" cy="4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5317" name="Object 37"/>
            <p:cNvGraphicFramePr>
              <a:graphicFrameLocks noChangeAspect="1"/>
            </p:cNvGraphicFramePr>
            <p:nvPr/>
          </p:nvGraphicFramePr>
          <p:xfrm>
            <a:off x="1519" y="572"/>
            <a:ext cx="499" cy="3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1" name="Формула" r:id="rId8" imgW="253800" imgH="164880" progId="Equation.3">
                    <p:embed/>
                  </p:oleObj>
                </mc:Choice>
                <mc:Fallback>
                  <p:oleObj name="Формула" r:id="rId8" imgW="25380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19" y="572"/>
                          <a:ext cx="499" cy="3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5322" name="AutoShape 42"/>
          <p:cNvSpPr>
            <a:spLocks noChangeArrowheads="1"/>
          </p:cNvSpPr>
          <p:nvPr/>
        </p:nvSpPr>
        <p:spPr bwMode="auto">
          <a:xfrm>
            <a:off x="3132138" y="5418138"/>
            <a:ext cx="4824412" cy="1439862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0" scaled="0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itchFamily="18" charset="0"/>
              </a:rPr>
              <a:t>В прямоугольном  треугольнике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сумма острых углов равна </a:t>
            </a:r>
            <a:r>
              <a:rPr lang="ru-RU" sz="3600" b="1" dirty="0">
                <a:solidFill>
                  <a:srgbClr val="CC0000"/>
                </a:solidFill>
                <a:latin typeface="Times New Roman" pitchFamily="18" charset="0"/>
              </a:rPr>
              <a:t>90</a:t>
            </a:r>
            <a:r>
              <a:rPr lang="ru-RU" sz="3600" b="1" baseline="30000" dirty="0">
                <a:solidFill>
                  <a:srgbClr val="CC0000"/>
                </a:solidFill>
                <a:latin typeface="Times New Roman" pitchFamily="18" charset="0"/>
              </a:rPr>
              <a:t>0</a:t>
            </a:r>
            <a:r>
              <a:rPr lang="ru-RU" sz="2400" b="1" dirty="0"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425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52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286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252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25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25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5284"/>
                  </p:tgtEl>
                </p:cond>
              </p:nextCondLst>
            </p:seq>
          </p:childTnLst>
        </p:cTn>
      </p:par>
    </p:tnLst>
    <p:bldLst>
      <p:bldP spid="225292" grpId="0" animBg="1"/>
      <p:bldP spid="2253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b="1">
                <a:latin typeface="Times New Roman" pitchFamily="18" charset="0"/>
              </a:rPr>
              <a:t>2.</a:t>
            </a:r>
          </a:p>
        </p:txBody>
      </p:sp>
      <p:sp>
        <p:nvSpPr>
          <p:cNvPr id="233476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>
            <a:noFill/>
          </a:ln>
          <a:effectLst/>
        </p:spPr>
        <p:txBody>
          <a:bodyPr wrap="none" anchor="ctr"/>
          <a:lstStyle/>
          <a:p>
            <a:pPr algn="ctr"/>
            <a:r>
              <a:rPr lang="ru-RU" sz="3200" b="1">
                <a:latin typeface="Times New Roman" pitchFamily="18" charset="0"/>
              </a:rPr>
              <a:t>Ответ</a:t>
            </a:r>
          </a:p>
        </p:txBody>
      </p:sp>
      <p:graphicFrame>
        <p:nvGraphicFramePr>
          <p:cNvPr id="233477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3708400" y="5937250"/>
          <a:ext cx="3600450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Формула" r:id="rId3" imgW="990360" imgH="203040" progId="Equation.3">
                  <p:embed/>
                </p:oleObj>
              </mc:Choice>
              <mc:Fallback>
                <p:oleObj name="Формула" r:id="rId3" imgW="9903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5937250"/>
                        <a:ext cx="3600450" cy="738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3478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795963" y="1557338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>
            <a:noFill/>
          </a:ln>
          <a:effectLst/>
        </p:spPr>
        <p:txBody>
          <a:bodyPr wrap="none" anchor="ctr"/>
          <a:lstStyle/>
          <a:p>
            <a:pPr algn="ctr"/>
            <a:r>
              <a:rPr lang="ru-RU" sz="3200" b="1" dirty="0">
                <a:latin typeface="Times New Roman" pitchFamily="18" charset="0"/>
              </a:rPr>
              <a:t>Подсказка (3)</a:t>
            </a:r>
          </a:p>
        </p:txBody>
      </p:sp>
      <p:sp>
        <p:nvSpPr>
          <p:cNvPr id="233479" name="Rectangle 7"/>
          <p:cNvSpPr>
            <a:spLocks noChangeArrowheads="1"/>
          </p:cNvSpPr>
          <p:nvPr/>
        </p:nvSpPr>
        <p:spPr bwMode="auto">
          <a:xfrm>
            <a:off x="5795963" y="3573463"/>
            <a:ext cx="3095625" cy="10795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itchFamily="18" charset="0"/>
              </a:rPr>
              <a:t>Свойство 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равнобедренного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треугольника</a:t>
            </a:r>
            <a:endParaRPr lang="ru-RU" dirty="0"/>
          </a:p>
        </p:txBody>
      </p:sp>
      <p:sp>
        <p:nvSpPr>
          <p:cNvPr id="233482" name="Text Box 10"/>
          <p:cNvSpPr txBox="1">
            <a:spLocks noChangeArrowheads="1"/>
          </p:cNvSpPr>
          <p:nvPr/>
        </p:nvSpPr>
        <p:spPr bwMode="auto">
          <a:xfrm>
            <a:off x="250825" y="443706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233483" name="Text Box 11"/>
          <p:cNvSpPr txBox="1">
            <a:spLocks noChangeArrowheads="1"/>
          </p:cNvSpPr>
          <p:nvPr/>
        </p:nvSpPr>
        <p:spPr bwMode="auto">
          <a:xfrm>
            <a:off x="2843213" y="1628775"/>
            <a:ext cx="4206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233484" name="Text Box 12"/>
          <p:cNvSpPr txBox="1">
            <a:spLocks noChangeArrowheads="1"/>
          </p:cNvSpPr>
          <p:nvPr/>
        </p:nvSpPr>
        <p:spPr bwMode="auto">
          <a:xfrm>
            <a:off x="5292725" y="4365625"/>
            <a:ext cx="420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233486" name="Rectangle 14"/>
          <p:cNvSpPr>
            <a:spLocks noChangeArrowheads="1"/>
          </p:cNvSpPr>
          <p:nvPr/>
        </p:nvSpPr>
        <p:spPr bwMode="auto">
          <a:xfrm rot="8041634">
            <a:off x="2844006" y="2204244"/>
            <a:ext cx="360363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33499" name="Group 27"/>
          <p:cNvGrpSpPr>
            <a:grpSpLocks/>
          </p:cNvGrpSpPr>
          <p:nvPr/>
        </p:nvGrpSpPr>
        <p:grpSpPr bwMode="auto">
          <a:xfrm>
            <a:off x="900113" y="314325"/>
            <a:ext cx="7777162" cy="1227138"/>
            <a:chOff x="567" y="198"/>
            <a:chExt cx="4899" cy="773"/>
          </a:xfr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0" scaled="0"/>
          </a:gradFill>
        </p:grpSpPr>
        <p:sp>
          <p:nvSpPr>
            <p:cNvPr id="233489" name="Rectangle 17"/>
            <p:cNvSpPr>
              <a:spLocks noChangeArrowheads="1"/>
            </p:cNvSpPr>
            <p:nvPr/>
          </p:nvSpPr>
          <p:spPr bwMode="auto">
            <a:xfrm>
              <a:off x="567" y="210"/>
              <a:ext cx="4899" cy="726"/>
            </a:xfrm>
            <a:prstGeom prst="rect">
              <a:avLst/>
            </a:prstGeom>
            <a:grpFill/>
            <a:ln w="381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ru-RU" sz="3200" b="1">
                  <a:latin typeface="Times New Roman" pitchFamily="18" charset="0"/>
                </a:rPr>
                <a:t>Дано: </a:t>
              </a:r>
            </a:p>
            <a:p>
              <a:r>
                <a:rPr lang="ru-RU" sz="3200" b="1">
                  <a:latin typeface="Times New Roman" pitchFamily="18" charset="0"/>
                </a:rPr>
                <a:t>Найти: </a:t>
              </a:r>
              <a:endParaRPr lang="en-US" sz="3600" b="1" i="1">
                <a:latin typeface="Times New Roman" pitchFamily="18" charset="0"/>
              </a:endParaRPr>
            </a:p>
          </p:txBody>
        </p:sp>
        <p:graphicFrame>
          <p:nvGraphicFramePr>
            <p:cNvPr id="233490" name="Object 18"/>
            <p:cNvGraphicFramePr>
              <a:graphicFrameLocks noChangeAspect="1"/>
            </p:cNvGraphicFramePr>
            <p:nvPr/>
          </p:nvGraphicFramePr>
          <p:xfrm>
            <a:off x="1435" y="198"/>
            <a:ext cx="3162" cy="4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4" name="Формула" r:id="rId5" imgW="1688760" imgH="228600" progId="Equation.3">
                    <p:embed/>
                  </p:oleObj>
                </mc:Choice>
                <mc:Fallback>
                  <p:oleObj name="Формула" r:id="rId5" imgW="168876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35" y="198"/>
                          <a:ext cx="3162" cy="4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3491" name="Object 19"/>
            <p:cNvGraphicFramePr>
              <a:graphicFrameLocks noChangeAspect="1"/>
            </p:cNvGraphicFramePr>
            <p:nvPr/>
          </p:nvGraphicFramePr>
          <p:xfrm>
            <a:off x="1474" y="572"/>
            <a:ext cx="1048" cy="3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5" name="Формула" r:id="rId7" imgW="533160" imgH="203040" progId="Equation.3">
                    <p:embed/>
                  </p:oleObj>
                </mc:Choice>
                <mc:Fallback>
                  <p:oleObj name="Формула" r:id="rId7" imgW="53316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4" y="572"/>
                          <a:ext cx="1048" cy="3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33494" name="AutoShape 22"/>
          <p:cNvSpPr>
            <a:spLocks noChangeArrowheads="1"/>
          </p:cNvSpPr>
          <p:nvPr/>
        </p:nvSpPr>
        <p:spPr bwMode="auto">
          <a:xfrm>
            <a:off x="684213" y="2133600"/>
            <a:ext cx="4681537" cy="2376488"/>
          </a:xfrm>
          <a:prstGeom prst="triangle">
            <a:avLst>
              <a:gd name="adj" fmla="val 50000"/>
            </a:avLst>
          </a:prstGeom>
          <a:noFill/>
          <a:ln w="5080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3495" name="Freeform 23"/>
          <p:cNvSpPr>
            <a:spLocks/>
          </p:cNvSpPr>
          <p:nvPr/>
        </p:nvSpPr>
        <p:spPr bwMode="auto">
          <a:xfrm>
            <a:off x="1835150" y="3141663"/>
            <a:ext cx="114300" cy="250825"/>
          </a:xfrm>
          <a:custGeom>
            <a:avLst/>
            <a:gdLst>
              <a:gd name="T0" fmla="*/ 0 w 72"/>
              <a:gd name="T1" fmla="*/ 0 h 158"/>
              <a:gd name="T2" fmla="*/ 72 w 72"/>
              <a:gd name="T3" fmla="*/ 158 h 15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2" h="158">
                <a:moveTo>
                  <a:pt x="0" y="0"/>
                </a:moveTo>
                <a:lnTo>
                  <a:pt x="72" y="158"/>
                </a:lnTo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3496" name="Freeform 24"/>
          <p:cNvSpPr>
            <a:spLocks/>
          </p:cNvSpPr>
          <p:nvPr/>
        </p:nvSpPr>
        <p:spPr bwMode="auto">
          <a:xfrm>
            <a:off x="1908175" y="3141663"/>
            <a:ext cx="114300" cy="250825"/>
          </a:xfrm>
          <a:custGeom>
            <a:avLst/>
            <a:gdLst>
              <a:gd name="T0" fmla="*/ 0 w 72"/>
              <a:gd name="T1" fmla="*/ 0 h 158"/>
              <a:gd name="T2" fmla="*/ 72 w 72"/>
              <a:gd name="T3" fmla="*/ 158 h 15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2" h="158">
                <a:moveTo>
                  <a:pt x="0" y="0"/>
                </a:moveTo>
                <a:lnTo>
                  <a:pt x="72" y="158"/>
                </a:lnTo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3497" name="Freeform 25"/>
          <p:cNvSpPr>
            <a:spLocks/>
          </p:cNvSpPr>
          <p:nvPr/>
        </p:nvSpPr>
        <p:spPr bwMode="auto">
          <a:xfrm>
            <a:off x="3990975" y="3116263"/>
            <a:ext cx="161925" cy="292100"/>
          </a:xfrm>
          <a:custGeom>
            <a:avLst/>
            <a:gdLst>
              <a:gd name="T0" fmla="*/ 99 w 99"/>
              <a:gd name="T1" fmla="*/ 0 h 184"/>
              <a:gd name="T2" fmla="*/ 0 w 99"/>
              <a:gd name="T3" fmla="*/ 184 h 18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9" h="184">
                <a:moveTo>
                  <a:pt x="99" y="0"/>
                </a:moveTo>
                <a:lnTo>
                  <a:pt x="0" y="184"/>
                </a:lnTo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3498" name="Freeform 26"/>
          <p:cNvSpPr>
            <a:spLocks/>
          </p:cNvSpPr>
          <p:nvPr/>
        </p:nvSpPr>
        <p:spPr bwMode="auto">
          <a:xfrm>
            <a:off x="4067175" y="3141663"/>
            <a:ext cx="157163" cy="279400"/>
          </a:xfrm>
          <a:custGeom>
            <a:avLst/>
            <a:gdLst>
              <a:gd name="T0" fmla="*/ 96 w 96"/>
              <a:gd name="T1" fmla="*/ 0 h 176"/>
              <a:gd name="T2" fmla="*/ 0 w 96"/>
              <a:gd name="T3" fmla="*/ 176 h 17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6" h="176">
                <a:moveTo>
                  <a:pt x="96" y="0"/>
                </a:moveTo>
                <a:lnTo>
                  <a:pt x="0" y="176"/>
                </a:lnTo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3500" name="Rectangle 28"/>
          <p:cNvSpPr>
            <a:spLocks noChangeArrowheads="1"/>
          </p:cNvSpPr>
          <p:nvPr/>
        </p:nvSpPr>
        <p:spPr bwMode="auto">
          <a:xfrm>
            <a:off x="5795963" y="2349500"/>
            <a:ext cx="3095625" cy="10795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itchFamily="18" charset="0"/>
              </a:rPr>
              <a:t>Равнобедренный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треугольник</a:t>
            </a:r>
          </a:p>
          <a:p>
            <a:pPr algn="ctr"/>
            <a:endParaRPr lang="ru-RU" dirty="0"/>
          </a:p>
        </p:txBody>
      </p:sp>
      <p:sp>
        <p:nvSpPr>
          <p:cNvPr id="233501" name="AutoShape 29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2924175"/>
            <a:ext cx="504825" cy="539750"/>
          </a:xfrm>
          <a:prstGeom prst="actionButtonInformation">
            <a:avLst/>
          </a:prstGeom>
          <a:solidFill>
            <a:srgbClr val="FF656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3502" name="Rectangle 30"/>
          <p:cNvSpPr>
            <a:spLocks noChangeArrowheads="1"/>
          </p:cNvSpPr>
          <p:nvPr/>
        </p:nvSpPr>
        <p:spPr bwMode="auto">
          <a:xfrm>
            <a:off x="5795963" y="4797425"/>
            <a:ext cx="3095625" cy="10795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itchFamily="18" charset="0"/>
              </a:rPr>
              <a:t>Свойство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прямоугольного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треугольника</a:t>
            </a:r>
            <a:endParaRPr lang="ru-RU" dirty="0"/>
          </a:p>
        </p:txBody>
      </p:sp>
      <p:sp>
        <p:nvSpPr>
          <p:cNvPr id="233503" name="AutoShape 31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4149725"/>
            <a:ext cx="504825" cy="539750"/>
          </a:xfrm>
          <a:prstGeom prst="actionButtonInformation">
            <a:avLst/>
          </a:prstGeom>
          <a:solidFill>
            <a:srgbClr val="FF656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3521" name="AutoShape 49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5516563"/>
            <a:ext cx="504825" cy="539750"/>
          </a:xfrm>
          <a:prstGeom prst="actionButtonInformation">
            <a:avLst/>
          </a:prstGeom>
          <a:solidFill>
            <a:srgbClr val="FF656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1691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34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35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3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3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34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3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3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35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3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3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347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334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233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3476"/>
                  </p:tgtEl>
                </p:cond>
              </p:nextCondLst>
            </p:seq>
          </p:childTnLst>
        </p:cTn>
      </p:par>
    </p:tnLst>
    <p:bldLst>
      <p:bldP spid="233479" grpId="0" animBg="1"/>
      <p:bldP spid="233500" grpId="0" animBg="1"/>
      <p:bldP spid="23350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b="1">
                <a:latin typeface="Times New Roman" pitchFamily="18" charset="0"/>
              </a:rPr>
              <a:t>3.</a:t>
            </a:r>
          </a:p>
        </p:txBody>
      </p:sp>
      <p:sp>
        <p:nvSpPr>
          <p:cNvPr id="234500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>
            <a:noFill/>
          </a:ln>
          <a:effectLst/>
        </p:spPr>
        <p:txBody>
          <a:bodyPr wrap="none" anchor="ctr"/>
          <a:lstStyle/>
          <a:p>
            <a:pPr algn="ctr"/>
            <a:r>
              <a:rPr lang="ru-RU" sz="3200" b="1">
                <a:latin typeface="Times New Roman" pitchFamily="18" charset="0"/>
              </a:rPr>
              <a:t>Ответ</a:t>
            </a:r>
          </a:p>
        </p:txBody>
      </p:sp>
      <p:graphicFrame>
        <p:nvGraphicFramePr>
          <p:cNvPr id="234501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3276600" y="5805488"/>
          <a:ext cx="4681538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Формула" r:id="rId3" imgW="1244520" imgH="228600" progId="Equation.3">
                  <p:embed/>
                </p:oleObj>
              </mc:Choice>
              <mc:Fallback>
                <p:oleObj name="Формула" r:id="rId3" imgW="12445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805488"/>
                        <a:ext cx="4681538" cy="858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4502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724525" y="2205038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>
            <a:noFill/>
          </a:ln>
          <a:effectLst/>
        </p:spPr>
        <p:txBody>
          <a:bodyPr wrap="none" anchor="ctr"/>
          <a:lstStyle/>
          <a:p>
            <a:pPr algn="ctr"/>
            <a:r>
              <a:rPr lang="ru-RU" sz="3200" b="1">
                <a:latin typeface="Times New Roman" pitchFamily="18" charset="0"/>
              </a:rPr>
              <a:t>Подсказка (2)</a:t>
            </a:r>
          </a:p>
        </p:txBody>
      </p:sp>
      <p:sp>
        <p:nvSpPr>
          <p:cNvPr id="234503" name="Rectangle 7"/>
          <p:cNvSpPr>
            <a:spLocks noChangeArrowheads="1"/>
          </p:cNvSpPr>
          <p:nvPr/>
        </p:nvSpPr>
        <p:spPr bwMode="auto">
          <a:xfrm>
            <a:off x="5724525" y="3284538"/>
            <a:ext cx="3095625" cy="10795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>
                <a:latin typeface="Times New Roman" pitchFamily="18" charset="0"/>
              </a:rPr>
              <a:t>Свойство </a:t>
            </a:r>
          </a:p>
          <a:p>
            <a:pPr algn="ctr"/>
            <a:r>
              <a:rPr lang="ru-RU" sz="2400" b="1">
                <a:latin typeface="Times New Roman" pitchFamily="18" charset="0"/>
              </a:rPr>
              <a:t>прямоугольного </a:t>
            </a:r>
          </a:p>
          <a:p>
            <a:pPr algn="ctr"/>
            <a:r>
              <a:rPr lang="ru-RU" sz="2400" b="1">
                <a:latin typeface="Times New Roman" pitchFamily="18" charset="0"/>
              </a:rPr>
              <a:t>треугольника</a:t>
            </a:r>
            <a:endParaRPr lang="ru-RU"/>
          </a:p>
        </p:txBody>
      </p:sp>
      <p:sp>
        <p:nvSpPr>
          <p:cNvPr id="234504" name="AutoShape 8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3932238"/>
            <a:ext cx="504825" cy="539750"/>
          </a:xfrm>
          <a:prstGeom prst="actionButtonInformation">
            <a:avLst/>
          </a:prstGeom>
          <a:solidFill>
            <a:srgbClr val="FF656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4506" name="Text Box 10"/>
          <p:cNvSpPr txBox="1">
            <a:spLocks noChangeArrowheads="1"/>
          </p:cNvSpPr>
          <p:nvPr/>
        </p:nvSpPr>
        <p:spPr bwMode="auto">
          <a:xfrm>
            <a:off x="971550" y="148431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234507" name="Text Box 11"/>
          <p:cNvSpPr txBox="1">
            <a:spLocks noChangeArrowheads="1"/>
          </p:cNvSpPr>
          <p:nvPr/>
        </p:nvSpPr>
        <p:spPr bwMode="auto">
          <a:xfrm>
            <a:off x="4140200" y="5229225"/>
            <a:ext cx="420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234508" name="Text Box 12"/>
          <p:cNvSpPr txBox="1">
            <a:spLocks noChangeArrowheads="1"/>
          </p:cNvSpPr>
          <p:nvPr/>
        </p:nvSpPr>
        <p:spPr bwMode="auto">
          <a:xfrm>
            <a:off x="900113" y="5229225"/>
            <a:ext cx="4206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234510" name="Rectangle 14"/>
          <p:cNvSpPr>
            <a:spLocks noChangeArrowheads="1"/>
          </p:cNvSpPr>
          <p:nvPr/>
        </p:nvSpPr>
        <p:spPr bwMode="auto">
          <a:xfrm>
            <a:off x="1403350" y="5013325"/>
            <a:ext cx="360363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34519" name="Group 23"/>
          <p:cNvGrpSpPr>
            <a:grpSpLocks/>
          </p:cNvGrpSpPr>
          <p:nvPr/>
        </p:nvGrpSpPr>
        <p:grpSpPr bwMode="auto">
          <a:xfrm>
            <a:off x="900113" y="333375"/>
            <a:ext cx="7777162" cy="1208088"/>
            <a:chOff x="567" y="210"/>
            <a:chExt cx="4899" cy="761"/>
          </a:xfr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</p:grpSpPr>
        <p:sp>
          <p:nvSpPr>
            <p:cNvPr id="234513" name="Rectangle 17"/>
            <p:cNvSpPr>
              <a:spLocks noChangeArrowheads="1"/>
            </p:cNvSpPr>
            <p:nvPr/>
          </p:nvSpPr>
          <p:spPr bwMode="auto">
            <a:xfrm>
              <a:off x="567" y="210"/>
              <a:ext cx="4899" cy="726"/>
            </a:xfrm>
            <a:prstGeom prst="rect">
              <a:avLst/>
            </a:prstGeom>
            <a:grpFill/>
            <a:ln w="381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ru-RU" sz="3200" b="1">
                  <a:latin typeface="Times New Roman" pitchFamily="18" charset="0"/>
                </a:rPr>
                <a:t>Дано: </a:t>
              </a:r>
            </a:p>
            <a:p>
              <a:r>
                <a:rPr lang="ru-RU" sz="3200" b="1">
                  <a:latin typeface="Times New Roman" pitchFamily="18" charset="0"/>
                </a:rPr>
                <a:t>Найти: </a:t>
              </a:r>
              <a:endParaRPr lang="en-US" sz="3600" b="1" i="1">
                <a:latin typeface="Times New Roman" pitchFamily="18" charset="0"/>
              </a:endParaRPr>
            </a:p>
          </p:txBody>
        </p:sp>
        <p:graphicFrame>
          <p:nvGraphicFramePr>
            <p:cNvPr id="234514" name="Object 18"/>
            <p:cNvGraphicFramePr>
              <a:graphicFrameLocks noChangeAspect="1"/>
            </p:cNvGraphicFramePr>
            <p:nvPr/>
          </p:nvGraphicFramePr>
          <p:xfrm>
            <a:off x="1338" y="210"/>
            <a:ext cx="3765" cy="4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Формула" r:id="rId6" imgW="2006280" imgH="228600" progId="Equation.3">
                    <p:embed/>
                  </p:oleObj>
                </mc:Choice>
                <mc:Fallback>
                  <p:oleObj name="Формула" r:id="rId6" imgW="200628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38" y="210"/>
                          <a:ext cx="3765" cy="4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4515" name="Object 19"/>
            <p:cNvGraphicFramePr>
              <a:graphicFrameLocks noChangeAspect="1"/>
            </p:cNvGraphicFramePr>
            <p:nvPr/>
          </p:nvGraphicFramePr>
          <p:xfrm>
            <a:off x="1565" y="572"/>
            <a:ext cx="1023" cy="3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Формула" r:id="rId8" imgW="520560" imgH="203040" progId="Equation.3">
                    <p:embed/>
                  </p:oleObj>
                </mc:Choice>
                <mc:Fallback>
                  <p:oleObj name="Формула" r:id="rId8" imgW="52056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65" y="572"/>
                          <a:ext cx="1023" cy="3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34518" name="AutoShape 22"/>
          <p:cNvSpPr>
            <a:spLocks noChangeArrowheads="1"/>
          </p:cNvSpPr>
          <p:nvPr/>
        </p:nvSpPr>
        <p:spPr bwMode="auto">
          <a:xfrm>
            <a:off x="1403350" y="1844675"/>
            <a:ext cx="2735263" cy="3529013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4520" name="Text Box 24"/>
          <p:cNvSpPr txBox="1">
            <a:spLocks noChangeArrowheads="1"/>
          </p:cNvSpPr>
          <p:nvPr/>
        </p:nvSpPr>
        <p:spPr bwMode="auto">
          <a:xfrm>
            <a:off x="2987675" y="4652963"/>
            <a:ext cx="641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600" b="1" i="1">
                <a:solidFill>
                  <a:srgbClr val="009900"/>
                </a:solidFill>
                <a:latin typeface="Times New Roman" pitchFamily="18" charset="0"/>
              </a:rPr>
              <a:t>2х</a:t>
            </a:r>
          </a:p>
        </p:txBody>
      </p:sp>
      <p:sp>
        <p:nvSpPr>
          <p:cNvPr id="234521" name="Text Box 25"/>
          <p:cNvSpPr txBox="1">
            <a:spLocks noChangeArrowheads="1"/>
          </p:cNvSpPr>
          <p:nvPr/>
        </p:nvSpPr>
        <p:spPr bwMode="auto">
          <a:xfrm>
            <a:off x="1547813" y="2420938"/>
            <a:ext cx="412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600" b="1" i="1">
                <a:solidFill>
                  <a:srgbClr val="009900"/>
                </a:solidFill>
                <a:latin typeface="Times New Roman" pitchFamily="18" charset="0"/>
              </a:rPr>
              <a:t>х</a:t>
            </a:r>
          </a:p>
        </p:txBody>
      </p:sp>
      <p:sp>
        <p:nvSpPr>
          <p:cNvPr id="234522" name="AutoShape 26"/>
          <p:cNvSpPr>
            <a:spLocks noChangeArrowheads="1"/>
          </p:cNvSpPr>
          <p:nvPr/>
        </p:nvSpPr>
        <p:spPr bwMode="auto">
          <a:xfrm rot="36589937">
            <a:off x="1523206" y="2301082"/>
            <a:ext cx="198437" cy="438150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4523" name="AutoShape 27"/>
          <p:cNvSpPr>
            <a:spLocks noChangeArrowheads="1"/>
          </p:cNvSpPr>
          <p:nvPr/>
        </p:nvSpPr>
        <p:spPr bwMode="auto">
          <a:xfrm rot="45316857">
            <a:off x="3779838" y="5084763"/>
            <a:ext cx="115887" cy="290512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4524" name="AutoShape 28"/>
          <p:cNvSpPr>
            <a:spLocks noChangeArrowheads="1"/>
          </p:cNvSpPr>
          <p:nvPr/>
        </p:nvSpPr>
        <p:spPr bwMode="auto">
          <a:xfrm rot="45316857">
            <a:off x="3563938" y="4868863"/>
            <a:ext cx="188912" cy="506412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818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45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45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4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4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3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345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4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4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234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234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345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4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4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4502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345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34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4500"/>
                  </p:tgtEl>
                </p:cond>
              </p:nextCondLst>
            </p:seq>
          </p:childTnLst>
        </p:cTn>
      </p:par>
    </p:tnLst>
    <p:bldLst>
      <p:bldP spid="234503" grpId="0" animBg="1"/>
      <p:bldP spid="234520" grpId="0"/>
      <p:bldP spid="234521" grpId="0"/>
      <p:bldP spid="234522" grpId="0" animBg="1"/>
      <p:bldP spid="234523" grpId="0" animBg="1"/>
      <p:bldP spid="23452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b="1">
                <a:latin typeface="Times New Roman" pitchFamily="18" charset="0"/>
              </a:rPr>
              <a:t>4.</a:t>
            </a:r>
          </a:p>
        </p:txBody>
      </p:sp>
      <p:sp>
        <p:nvSpPr>
          <p:cNvPr id="235524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>
            <a:noFill/>
          </a:ln>
          <a:effectLst/>
        </p:spPr>
        <p:txBody>
          <a:bodyPr wrap="none" anchor="ctr"/>
          <a:lstStyle/>
          <a:p>
            <a:pPr algn="ctr"/>
            <a:r>
              <a:rPr lang="ru-RU" sz="3200" b="1">
                <a:latin typeface="Times New Roman" pitchFamily="18" charset="0"/>
              </a:rPr>
              <a:t>Ответ</a:t>
            </a:r>
          </a:p>
        </p:txBody>
      </p:sp>
      <p:graphicFrame>
        <p:nvGraphicFramePr>
          <p:cNvPr id="235525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4787900" y="5876925"/>
          <a:ext cx="1890713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Формула" r:id="rId3" imgW="469800" imgH="177480" progId="Equation.3">
                  <p:embed/>
                </p:oleObj>
              </mc:Choice>
              <mc:Fallback>
                <p:oleObj name="Формула" r:id="rId3" imgW="4698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5876925"/>
                        <a:ext cx="1890713" cy="71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26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724525" y="2205038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>
            <a:noFill/>
          </a:ln>
          <a:effectLst/>
        </p:spPr>
        <p:txBody>
          <a:bodyPr wrap="none" anchor="ctr"/>
          <a:lstStyle/>
          <a:p>
            <a:pPr algn="ctr"/>
            <a:r>
              <a:rPr lang="ru-RU" sz="3200" b="1" dirty="0">
                <a:latin typeface="Times New Roman" pitchFamily="18" charset="0"/>
              </a:rPr>
              <a:t>Подсказка (2)</a:t>
            </a:r>
          </a:p>
        </p:txBody>
      </p:sp>
      <p:sp>
        <p:nvSpPr>
          <p:cNvPr id="235527" name="Rectangle 7"/>
          <p:cNvSpPr>
            <a:spLocks noChangeArrowheads="1"/>
          </p:cNvSpPr>
          <p:nvPr/>
        </p:nvSpPr>
        <p:spPr bwMode="auto">
          <a:xfrm>
            <a:off x="5724525" y="3284538"/>
            <a:ext cx="3095625" cy="10795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itchFamily="18" charset="0"/>
              </a:rPr>
              <a:t>Свойство 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прямоугольного 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треугольника</a:t>
            </a:r>
            <a:endParaRPr lang="ru-RU" dirty="0"/>
          </a:p>
        </p:txBody>
      </p:sp>
      <p:sp>
        <p:nvSpPr>
          <p:cNvPr id="235528" name="AutoShape 8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3932238"/>
            <a:ext cx="504825" cy="539750"/>
          </a:xfrm>
          <a:prstGeom prst="actionButtonInformation">
            <a:avLst/>
          </a:prstGeom>
          <a:solidFill>
            <a:srgbClr val="FF656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529" name="Text Box 9"/>
          <p:cNvSpPr txBox="1">
            <a:spLocks noChangeArrowheads="1"/>
          </p:cNvSpPr>
          <p:nvPr/>
        </p:nvSpPr>
        <p:spPr bwMode="auto">
          <a:xfrm>
            <a:off x="971550" y="148431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235530" name="Text Box 10"/>
          <p:cNvSpPr txBox="1">
            <a:spLocks noChangeArrowheads="1"/>
          </p:cNvSpPr>
          <p:nvPr/>
        </p:nvSpPr>
        <p:spPr bwMode="auto">
          <a:xfrm>
            <a:off x="4140200" y="508476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235531" name="Text Box 11"/>
          <p:cNvSpPr txBox="1">
            <a:spLocks noChangeArrowheads="1"/>
          </p:cNvSpPr>
          <p:nvPr/>
        </p:nvSpPr>
        <p:spPr bwMode="auto">
          <a:xfrm>
            <a:off x="900113" y="5157788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235532" name="Rectangle 12"/>
          <p:cNvSpPr>
            <a:spLocks noChangeArrowheads="1"/>
          </p:cNvSpPr>
          <p:nvPr/>
        </p:nvSpPr>
        <p:spPr bwMode="auto">
          <a:xfrm>
            <a:off x="1403350" y="5013325"/>
            <a:ext cx="360363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35533" name="Group 13"/>
          <p:cNvGrpSpPr>
            <a:grpSpLocks/>
          </p:cNvGrpSpPr>
          <p:nvPr/>
        </p:nvGrpSpPr>
        <p:grpSpPr bwMode="auto">
          <a:xfrm>
            <a:off x="900113" y="333375"/>
            <a:ext cx="7777162" cy="1152525"/>
            <a:chOff x="567" y="210"/>
            <a:chExt cx="4899" cy="726"/>
          </a:xfr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</p:grpSpPr>
        <p:sp>
          <p:nvSpPr>
            <p:cNvPr id="235534" name="Rectangle 14"/>
            <p:cNvSpPr>
              <a:spLocks noChangeArrowheads="1"/>
            </p:cNvSpPr>
            <p:nvPr/>
          </p:nvSpPr>
          <p:spPr bwMode="auto">
            <a:xfrm>
              <a:off x="567" y="210"/>
              <a:ext cx="4899" cy="726"/>
            </a:xfrm>
            <a:prstGeom prst="rect">
              <a:avLst/>
            </a:prstGeom>
            <a:grpFill/>
            <a:ln w="381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ru-RU" sz="3200" b="1">
                  <a:latin typeface="Times New Roman" pitchFamily="18" charset="0"/>
                </a:rPr>
                <a:t>Дано: </a:t>
              </a:r>
            </a:p>
            <a:p>
              <a:r>
                <a:rPr lang="ru-RU" sz="3200" b="1">
                  <a:latin typeface="Times New Roman" pitchFamily="18" charset="0"/>
                </a:rPr>
                <a:t>Найти: </a:t>
              </a:r>
              <a:endParaRPr lang="en-US" sz="3600" b="1" i="1">
                <a:latin typeface="Times New Roman" pitchFamily="18" charset="0"/>
              </a:endParaRPr>
            </a:p>
          </p:txBody>
        </p:sp>
        <p:graphicFrame>
          <p:nvGraphicFramePr>
            <p:cNvPr id="235535" name="Object 15"/>
            <p:cNvGraphicFramePr>
              <a:graphicFrameLocks noChangeAspect="1"/>
            </p:cNvGraphicFramePr>
            <p:nvPr/>
          </p:nvGraphicFramePr>
          <p:xfrm>
            <a:off x="1338" y="229"/>
            <a:ext cx="3765" cy="3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2" name="Формула" r:id="rId6" imgW="2197080" imgH="228600" progId="Equation.3">
                    <p:embed/>
                  </p:oleObj>
                </mc:Choice>
                <mc:Fallback>
                  <p:oleObj name="Формула" r:id="rId6" imgW="219708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38" y="229"/>
                          <a:ext cx="3765" cy="3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5536" name="Object 16"/>
            <p:cNvGraphicFramePr>
              <a:graphicFrameLocks noChangeAspect="1"/>
            </p:cNvGraphicFramePr>
            <p:nvPr/>
          </p:nvGraphicFramePr>
          <p:xfrm>
            <a:off x="1826" y="609"/>
            <a:ext cx="499" cy="3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3" name="Формула" r:id="rId8" imgW="253800" imgH="164880" progId="Equation.3">
                    <p:embed/>
                  </p:oleObj>
                </mc:Choice>
                <mc:Fallback>
                  <p:oleObj name="Формула" r:id="rId8" imgW="25380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26" y="609"/>
                          <a:ext cx="499" cy="3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35538" name="AutoShape 18"/>
          <p:cNvSpPr>
            <a:spLocks noChangeArrowheads="1"/>
          </p:cNvSpPr>
          <p:nvPr/>
        </p:nvSpPr>
        <p:spPr bwMode="auto">
          <a:xfrm>
            <a:off x="1403350" y="1844675"/>
            <a:ext cx="2735263" cy="3529013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540" name="Text Box 20"/>
          <p:cNvSpPr txBox="1">
            <a:spLocks noChangeArrowheads="1"/>
          </p:cNvSpPr>
          <p:nvPr/>
        </p:nvSpPr>
        <p:spPr bwMode="auto">
          <a:xfrm>
            <a:off x="1403350" y="2586038"/>
            <a:ext cx="660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</a:rPr>
              <a:t>30</a:t>
            </a:r>
            <a:r>
              <a:rPr lang="ru-RU" sz="2800" b="1" baseline="30000">
                <a:latin typeface="Times New Roman" pitchFamily="18" charset="0"/>
              </a:rPr>
              <a:t>0</a:t>
            </a:r>
            <a:endParaRPr lang="ru-RU" sz="2800" b="1">
              <a:latin typeface="Times New Roman" pitchFamily="18" charset="0"/>
            </a:endParaRPr>
          </a:p>
        </p:txBody>
      </p:sp>
      <p:sp>
        <p:nvSpPr>
          <p:cNvPr id="235541" name="AutoShape 21"/>
          <p:cNvSpPr>
            <a:spLocks noChangeArrowheads="1"/>
          </p:cNvSpPr>
          <p:nvPr/>
        </p:nvSpPr>
        <p:spPr bwMode="auto">
          <a:xfrm rot="36589937">
            <a:off x="1523206" y="2301082"/>
            <a:ext cx="198437" cy="438150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544" name="Text Box 24"/>
          <p:cNvSpPr txBox="1">
            <a:spLocks noChangeArrowheads="1"/>
          </p:cNvSpPr>
          <p:nvPr/>
        </p:nvSpPr>
        <p:spPr bwMode="auto">
          <a:xfrm>
            <a:off x="2484438" y="4868863"/>
            <a:ext cx="361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</a:rPr>
              <a:t>4</a:t>
            </a:r>
          </a:p>
        </p:txBody>
      </p:sp>
      <p:sp>
        <p:nvSpPr>
          <p:cNvPr id="235545" name="Freeform 25"/>
          <p:cNvSpPr>
            <a:spLocks/>
          </p:cNvSpPr>
          <p:nvPr/>
        </p:nvSpPr>
        <p:spPr bwMode="auto">
          <a:xfrm rot="13263676">
            <a:off x="1331913" y="4652963"/>
            <a:ext cx="444500" cy="685800"/>
          </a:xfrm>
          <a:custGeom>
            <a:avLst/>
            <a:gdLst>
              <a:gd name="T0" fmla="*/ 280 w 280"/>
              <a:gd name="T1" fmla="*/ 408 h 432"/>
              <a:gd name="T2" fmla="*/ 104 w 280"/>
              <a:gd name="T3" fmla="*/ 248 h 432"/>
              <a:gd name="T4" fmla="*/ 0 w 280"/>
              <a:gd name="T5" fmla="*/ 432 h 432"/>
              <a:gd name="T6" fmla="*/ 64 w 280"/>
              <a:gd name="T7" fmla="*/ 0 h 432"/>
              <a:gd name="T8" fmla="*/ 272 w 280"/>
              <a:gd name="T9" fmla="*/ 408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546" name="Freeform 26"/>
          <p:cNvSpPr>
            <a:spLocks/>
          </p:cNvSpPr>
          <p:nvPr/>
        </p:nvSpPr>
        <p:spPr bwMode="auto">
          <a:xfrm rot="13263676">
            <a:off x="1403350" y="1557338"/>
            <a:ext cx="444500" cy="685800"/>
          </a:xfrm>
          <a:custGeom>
            <a:avLst/>
            <a:gdLst>
              <a:gd name="T0" fmla="*/ 280 w 280"/>
              <a:gd name="T1" fmla="*/ 408 h 432"/>
              <a:gd name="T2" fmla="*/ 104 w 280"/>
              <a:gd name="T3" fmla="*/ 248 h 432"/>
              <a:gd name="T4" fmla="*/ 0 w 280"/>
              <a:gd name="T5" fmla="*/ 432 h 432"/>
              <a:gd name="T6" fmla="*/ 64 w 280"/>
              <a:gd name="T7" fmla="*/ 0 h 432"/>
              <a:gd name="T8" fmla="*/ 272 w 280"/>
              <a:gd name="T9" fmla="*/ 408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303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55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55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5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5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355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5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5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23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23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1000" fill="hold"/>
                                        <p:tgtEl>
                                          <p:spTgt spid="23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23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35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201 -0.00254 L 1.66667E-6 -2.13873E-6 " pathEditMode="relative" rAng="0" ptsTypes="AA">
                                      <p:cBhvr>
                                        <p:cTn id="34" dur="2000" spd="-100000" fill="hold"/>
                                        <p:tgtEl>
                                          <p:spTgt spid="2355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01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6" presetID="55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2355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2355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2355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55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235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35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2355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526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355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35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5524"/>
                  </p:tgtEl>
                </p:cond>
              </p:nextCondLst>
            </p:seq>
          </p:childTnLst>
        </p:cTn>
      </p:par>
    </p:tnLst>
    <p:bldLst>
      <p:bldP spid="235527" grpId="0" animBg="1"/>
      <p:bldP spid="235545" grpId="0" animBg="1"/>
      <p:bldP spid="235545" grpId="1" animBg="1"/>
      <p:bldP spid="235545" grpId="2" animBg="1"/>
      <p:bldP spid="235545" grpId="3" animBg="1"/>
      <p:bldP spid="235545" grpId="4" animBg="1"/>
      <p:bldP spid="235546" grpId="0" animBg="1"/>
      <p:bldP spid="235546" grpId="1" animBg="1"/>
      <p:bldP spid="235546" grpId="2" animBg="1"/>
      <p:bldP spid="235546" grpId="3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b="1">
                <a:latin typeface="Times New Roman" pitchFamily="18" charset="0"/>
              </a:rPr>
              <a:t>11.</a:t>
            </a:r>
          </a:p>
        </p:txBody>
      </p:sp>
      <p:sp>
        <p:nvSpPr>
          <p:cNvPr id="249860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>
            <a:noFill/>
          </a:ln>
          <a:effectLst/>
        </p:spPr>
        <p:txBody>
          <a:bodyPr wrap="none" anchor="ctr"/>
          <a:lstStyle/>
          <a:p>
            <a:pPr algn="ctr"/>
            <a:r>
              <a:rPr lang="ru-RU" sz="3200" b="1" dirty="0">
                <a:latin typeface="Times New Roman" pitchFamily="18" charset="0"/>
              </a:rPr>
              <a:t>Ответ</a:t>
            </a:r>
          </a:p>
        </p:txBody>
      </p:sp>
      <p:graphicFrame>
        <p:nvGraphicFramePr>
          <p:cNvPr id="249861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3779838" y="5661025"/>
          <a:ext cx="3455987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Формула" r:id="rId3" imgW="863280" imgH="228600" progId="Equation.3">
                  <p:embed/>
                </p:oleObj>
              </mc:Choice>
              <mc:Fallback>
                <p:oleObj name="Формула" r:id="rId3" imgW="8632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5661025"/>
                        <a:ext cx="3455987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9862" name="Text Box 6"/>
          <p:cNvSpPr txBox="1">
            <a:spLocks noChangeArrowheads="1"/>
          </p:cNvSpPr>
          <p:nvPr/>
        </p:nvSpPr>
        <p:spPr bwMode="auto">
          <a:xfrm>
            <a:off x="539750" y="4797425"/>
            <a:ext cx="420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249863" name="Text Box 7"/>
          <p:cNvSpPr txBox="1">
            <a:spLocks noChangeArrowheads="1"/>
          </p:cNvSpPr>
          <p:nvPr/>
        </p:nvSpPr>
        <p:spPr bwMode="auto">
          <a:xfrm>
            <a:off x="4427538" y="126841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249864" name="Text Box 8"/>
          <p:cNvSpPr txBox="1">
            <a:spLocks noChangeArrowheads="1"/>
          </p:cNvSpPr>
          <p:nvPr/>
        </p:nvSpPr>
        <p:spPr bwMode="auto">
          <a:xfrm>
            <a:off x="8316913" y="4797425"/>
            <a:ext cx="4206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249865" name="Rectangle 9"/>
          <p:cNvSpPr>
            <a:spLocks noChangeArrowheads="1"/>
          </p:cNvSpPr>
          <p:nvPr/>
        </p:nvSpPr>
        <p:spPr bwMode="auto">
          <a:xfrm>
            <a:off x="4284663" y="4508500"/>
            <a:ext cx="360362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49866" name="Rectangle 10"/>
          <p:cNvSpPr>
            <a:spLocks noChangeArrowheads="1"/>
          </p:cNvSpPr>
          <p:nvPr/>
        </p:nvSpPr>
        <p:spPr bwMode="auto">
          <a:xfrm>
            <a:off x="900113" y="333375"/>
            <a:ext cx="7777162" cy="719138"/>
          </a:xfrm>
          <a:prstGeom prst="rect">
            <a:avLst/>
          </a:prstGeom>
          <a:gradFill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 w="381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3200" b="1" dirty="0">
                <a:latin typeface="Times New Roman" pitchFamily="18" charset="0"/>
              </a:rPr>
              <a:t>Найти углы треугольника. </a:t>
            </a:r>
            <a:endParaRPr lang="en-US" sz="3600" b="1" i="1" dirty="0">
              <a:latin typeface="Times New Roman" pitchFamily="18" charset="0"/>
            </a:endParaRPr>
          </a:p>
        </p:txBody>
      </p:sp>
      <p:sp>
        <p:nvSpPr>
          <p:cNvPr id="249868" name="Text Box 12"/>
          <p:cNvSpPr txBox="1">
            <a:spLocks noChangeArrowheads="1"/>
          </p:cNvSpPr>
          <p:nvPr/>
        </p:nvSpPr>
        <p:spPr bwMode="auto">
          <a:xfrm rot="-24063629">
            <a:off x="1881188" y="2808288"/>
            <a:ext cx="1295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</a:rPr>
              <a:t>15,2</a:t>
            </a:r>
            <a:r>
              <a:rPr lang="ru-RU" sz="2800" b="1">
                <a:latin typeface="Times New Roman" pitchFamily="18" charset="0"/>
              </a:rPr>
              <a:t>см</a:t>
            </a:r>
          </a:p>
        </p:txBody>
      </p:sp>
      <p:sp>
        <p:nvSpPr>
          <p:cNvPr id="249871" name="Freeform 15"/>
          <p:cNvSpPr>
            <a:spLocks/>
          </p:cNvSpPr>
          <p:nvPr/>
        </p:nvSpPr>
        <p:spPr bwMode="auto">
          <a:xfrm>
            <a:off x="4645025" y="1755775"/>
            <a:ext cx="1588" cy="3121025"/>
          </a:xfrm>
          <a:custGeom>
            <a:avLst/>
            <a:gdLst>
              <a:gd name="T0" fmla="*/ 0 w 1"/>
              <a:gd name="T1" fmla="*/ 0 h 1966"/>
              <a:gd name="T2" fmla="*/ 0 w 1"/>
              <a:gd name="T3" fmla="*/ 1966 h 196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966">
                <a:moveTo>
                  <a:pt x="0" y="0"/>
                </a:moveTo>
                <a:lnTo>
                  <a:pt x="0" y="1966"/>
                </a:lnTo>
              </a:path>
            </a:pathLst>
          </a:cu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9876" name="AutoShape 20"/>
          <p:cNvSpPr>
            <a:spLocks noChangeArrowheads="1"/>
          </p:cNvSpPr>
          <p:nvPr/>
        </p:nvSpPr>
        <p:spPr bwMode="auto">
          <a:xfrm>
            <a:off x="971550" y="1773238"/>
            <a:ext cx="7345363" cy="3097212"/>
          </a:xfrm>
          <a:prstGeom prst="triangle">
            <a:avLst>
              <a:gd name="adj" fmla="val 50000"/>
            </a:avLst>
          </a:prstGeom>
          <a:noFill/>
          <a:ln w="5397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49877" name="Text Box 21"/>
          <p:cNvSpPr txBox="1">
            <a:spLocks noChangeArrowheads="1"/>
          </p:cNvSpPr>
          <p:nvPr/>
        </p:nvSpPr>
        <p:spPr bwMode="auto">
          <a:xfrm>
            <a:off x="4427538" y="4868863"/>
            <a:ext cx="4413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i="1">
                <a:latin typeface="Times New Roman" pitchFamily="18" charset="0"/>
              </a:rPr>
              <a:t>D</a:t>
            </a:r>
            <a:endParaRPr lang="ru-RU" sz="2800" b="1" i="1">
              <a:latin typeface="Times New Roman" pitchFamily="18" charset="0"/>
            </a:endParaRPr>
          </a:p>
        </p:txBody>
      </p:sp>
      <p:sp>
        <p:nvSpPr>
          <p:cNvPr id="249878" name="Freeform 22"/>
          <p:cNvSpPr>
            <a:spLocks/>
          </p:cNvSpPr>
          <p:nvPr/>
        </p:nvSpPr>
        <p:spPr bwMode="auto">
          <a:xfrm>
            <a:off x="2627313" y="3213100"/>
            <a:ext cx="114300" cy="250825"/>
          </a:xfrm>
          <a:custGeom>
            <a:avLst/>
            <a:gdLst>
              <a:gd name="T0" fmla="*/ 0 w 72"/>
              <a:gd name="T1" fmla="*/ 0 h 158"/>
              <a:gd name="T2" fmla="*/ 72 w 72"/>
              <a:gd name="T3" fmla="*/ 158 h 15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2" h="158">
                <a:moveTo>
                  <a:pt x="0" y="0"/>
                </a:moveTo>
                <a:lnTo>
                  <a:pt x="72" y="158"/>
                </a:lnTo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9879" name="Freeform 23"/>
          <p:cNvSpPr>
            <a:spLocks/>
          </p:cNvSpPr>
          <p:nvPr/>
        </p:nvSpPr>
        <p:spPr bwMode="auto">
          <a:xfrm>
            <a:off x="2700338" y="3213100"/>
            <a:ext cx="114300" cy="250825"/>
          </a:xfrm>
          <a:custGeom>
            <a:avLst/>
            <a:gdLst>
              <a:gd name="T0" fmla="*/ 0 w 72"/>
              <a:gd name="T1" fmla="*/ 0 h 158"/>
              <a:gd name="T2" fmla="*/ 72 w 72"/>
              <a:gd name="T3" fmla="*/ 158 h 15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2" h="158">
                <a:moveTo>
                  <a:pt x="0" y="0"/>
                </a:moveTo>
                <a:lnTo>
                  <a:pt x="72" y="158"/>
                </a:lnTo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9880" name="Freeform 24"/>
          <p:cNvSpPr>
            <a:spLocks/>
          </p:cNvSpPr>
          <p:nvPr/>
        </p:nvSpPr>
        <p:spPr bwMode="auto">
          <a:xfrm>
            <a:off x="6367463" y="3187700"/>
            <a:ext cx="161925" cy="292100"/>
          </a:xfrm>
          <a:custGeom>
            <a:avLst/>
            <a:gdLst>
              <a:gd name="T0" fmla="*/ 99 w 99"/>
              <a:gd name="T1" fmla="*/ 0 h 184"/>
              <a:gd name="T2" fmla="*/ 0 w 99"/>
              <a:gd name="T3" fmla="*/ 184 h 18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9" h="184">
                <a:moveTo>
                  <a:pt x="99" y="0"/>
                </a:moveTo>
                <a:lnTo>
                  <a:pt x="0" y="184"/>
                </a:lnTo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9881" name="Freeform 25"/>
          <p:cNvSpPr>
            <a:spLocks/>
          </p:cNvSpPr>
          <p:nvPr/>
        </p:nvSpPr>
        <p:spPr bwMode="auto">
          <a:xfrm>
            <a:off x="6443663" y="3213100"/>
            <a:ext cx="157162" cy="279400"/>
          </a:xfrm>
          <a:custGeom>
            <a:avLst/>
            <a:gdLst>
              <a:gd name="T0" fmla="*/ 96 w 96"/>
              <a:gd name="T1" fmla="*/ 0 h 176"/>
              <a:gd name="T2" fmla="*/ 0 w 96"/>
              <a:gd name="T3" fmla="*/ 176 h 17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6" h="176">
                <a:moveTo>
                  <a:pt x="96" y="0"/>
                </a:moveTo>
                <a:lnTo>
                  <a:pt x="0" y="176"/>
                </a:lnTo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9882" name="Text Box 26"/>
          <p:cNvSpPr txBox="1">
            <a:spLocks noChangeArrowheads="1"/>
          </p:cNvSpPr>
          <p:nvPr/>
        </p:nvSpPr>
        <p:spPr bwMode="auto">
          <a:xfrm rot="16200000">
            <a:off x="3752057" y="3024981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</a:rPr>
              <a:t>7,6см</a:t>
            </a:r>
          </a:p>
        </p:txBody>
      </p:sp>
    </p:spTree>
    <p:extLst>
      <p:ext uri="{BB962C8B-B14F-4D97-AF65-F5344CB8AC3E}">
        <p14:creationId xmlns:p14="http://schemas.microsoft.com/office/powerpoint/2010/main" val="2158795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98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49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9860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WordArt 2"/>
          <p:cNvSpPr>
            <a:spLocks noChangeArrowheads="1" noChangeShapeType="1" noTextEdit="1"/>
          </p:cNvSpPr>
          <p:nvPr/>
        </p:nvSpPr>
        <p:spPr bwMode="auto">
          <a:xfrm>
            <a:off x="250824" y="260350"/>
            <a:ext cx="7777559" cy="720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Прямоугольный</a:t>
            </a:r>
            <a:r>
              <a:rPr lang="ru-RU" sz="3600" b="1" kern="10" dirty="0">
                <a:gradFill rotWithShape="1">
                  <a:gsLst>
                    <a:gs pos="0">
                      <a:srgbClr val="FF6565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3600" b="1" kern="10" dirty="0"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треугольник.</a:t>
            </a:r>
          </a:p>
        </p:txBody>
      </p:sp>
      <p:sp>
        <p:nvSpPr>
          <p:cNvPr id="112654" name="Line 14"/>
          <p:cNvSpPr>
            <a:spLocks noChangeShapeType="1"/>
          </p:cNvSpPr>
          <p:nvPr/>
        </p:nvSpPr>
        <p:spPr bwMode="auto">
          <a:xfrm>
            <a:off x="5724525" y="573405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669" name="Text Box 29"/>
          <p:cNvSpPr txBox="1">
            <a:spLocks noChangeArrowheads="1"/>
          </p:cNvSpPr>
          <p:nvPr/>
        </p:nvSpPr>
        <p:spPr bwMode="auto">
          <a:xfrm>
            <a:off x="900113" y="148431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112671" name="Text Box 31"/>
          <p:cNvSpPr txBox="1">
            <a:spLocks noChangeArrowheads="1"/>
          </p:cNvSpPr>
          <p:nvPr/>
        </p:nvSpPr>
        <p:spPr bwMode="auto">
          <a:xfrm>
            <a:off x="4787900" y="5949950"/>
            <a:ext cx="420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112678" name="Text Box 38"/>
          <p:cNvSpPr txBox="1">
            <a:spLocks noChangeArrowheads="1"/>
          </p:cNvSpPr>
          <p:nvPr/>
        </p:nvSpPr>
        <p:spPr bwMode="auto">
          <a:xfrm>
            <a:off x="971550" y="5949950"/>
            <a:ext cx="420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112679" name="Text Box 39"/>
          <p:cNvSpPr txBox="1">
            <a:spLocks noChangeArrowheads="1"/>
          </p:cNvSpPr>
          <p:nvPr/>
        </p:nvSpPr>
        <p:spPr bwMode="auto">
          <a:xfrm>
            <a:off x="2051050" y="6021388"/>
            <a:ext cx="14811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</a:rPr>
              <a:t>К а т е т</a:t>
            </a:r>
          </a:p>
        </p:txBody>
      </p:sp>
      <p:sp>
        <p:nvSpPr>
          <p:cNvPr id="112680" name="Text Box 40"/>
          <p:cNvSpPr txBox="1">
            <a:spLocks noChangeArrowheads="1"/>
          </p:cNvSpPr>
          <p:nvPr/>
        </p:nvSpPr>
        <p:spPr bwMode="auto">
          <a:xfrm rot="16200000">
            <a:off x="346075" y="3838576"/>
            <a:ext cx="14811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</a:rPr>
              <a:t>К а т е т</a:t>
            </a:r>
          </a:p>
        </p:txBody>
      </p:sp>
      <p:sp>
        <p:nvSpPr>
          <p:cNvPr id="112681" name="Text Box 41"/>
          <p:cNvSpPr txBox="1">
            <a:spLocks noChangeArrowheads="1"/>
          </p:cNvSpPr>
          <p:nvPr/>
        </p:nvSpPr>
        <p:spPr bwMode="auto">
          <a:xfrm rot="3078051">
            <a:off x="1979613" y="3500437"/>
            <a:ext cx="2833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</a:rPr>
              <a:t>Г и п о т е н у з а</a:t>
            </a:r>
          </a:p>
        </p:txBody>
      </p:sp>
      <p:sp>
        <p:nvSpPr>
          <p:cNvPr id="112682" name="Rectangle 42"/>
          <p:cNvSpPr>
            <a:spLocks noChangeArrowheads="1"/>
          </p:cNvSpPr>
          <p:nvPr/>
        </p:nvSpPr>
        <p:spPr bwMode="auto">
          <a:xfrm>
            <a:off x="1331913" y="5661025"/>
            <a:ext cx="360362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12683" name="AutoShape 43"/>
          <p:cNvSpPr>
            <a:spLocks noChangeArrowheads="1"/>
          </p:cNvSpPr>
          <p:nvPr/>
        </p:nvSpPr>
        <p:spPr bwMode="auto">
          <a:xfrm>
            <a:off x="1331913" y="1844675"/>
            <a:ext cx="3529012" cy="4176713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9414" y="1196752"/>
            <a:ext cx="3257550" cy="39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918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12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12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126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b="1">
                <a:latin typeface="Times New Roman" pitchFamily="18" charset="0"/>
              </a:rPr>
              <a:t>5.</a:t>
            </a:r>
          </a:p>
        </p:txBody>
      </p:sp>
      <p:sp>
        <p:nvSpPr>
          <p:cNvPr id="236548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>
            <a:noFill/>
          </a:ln>
          <a:effectLst/>
        </p:spPr>
        <p:txBody>
          <a:bodyPr wrap="none" anchor="ctr"/>
          <a:lstStyle/>
          <a:p>
            <a:pPr algn="ctr"/>
            <a:r>
              <a:rPr lang="ru-RU" sz="3200" b="1">
                <a:latin typeface="Times New Roman" pitchFamily="18" charset="0"/>
              </a:rPr>
              <a:t>Ответ</a:t>
            </a:r>
          </a:p>
        </p:txBody>
      </p:sp>
      <p:graphicFrame>
        <p:nvGraphicFramePr>
          <p:cNvPr id="236549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3995738" y="5884863"/>
          <a:ext cx="2232025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Формула" r:id="rId3" imgW="596880" imgH="203040" progId="Equation.3">
                  <p:embed/>
                </p:oleObj>
              </mc:Choice>
              <mc:Fallback>
                <p:oleObj name="Формула" r:id="rId3" imgW="5968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5884863"/>
                        <a:ext cx="2232025" cy="760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6550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724525" y="1628775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>
            <a:noFill/>
          </a:ln>
          <a:effectLst/>
        </p:spPr>
        <p:txBody>
          <a:bodyPr wrap="none" anchor="ctr"/>
          <a:lstStyle/>
          <a:p>
            <a:pPr algn="ctr"/>
            <a:r>
              <a:rPr lang="ru-RU" sz="3200" b="1" dirty="0">
                <a:latin typeface="Times New Roman" pitchFamily="18" charset="0"/>
              </a:rPr>
              <a:t>Подсказка (2)</a:t>
            </a:r>
          </a:p>
        </p:txBody>
      </p:sp>
      <p:sp>
        <p:nvSpPr>
          <p:cNvPr id="236551" name="Rectangle 7"/>
          <p:cNvSpPr>
            <a:spLocks noChangeArrowheads="1"/>
          </p:cNvSpPr>
          <p:nvPr/>
        </p:nvSpPr>
        <p:spPr bwMode="auto">
          <a:xfrm>
            <a:off x="5724525" y="4005263"/>
            <a:ext cx="3095625" cy="10795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itchFamily="18" charset="0"/>
              </a:rPr>
              <a:t>Свойство 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прямоугольного 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треугольника</a:t>
            </a:r>
            <a:endParaRPr lang="ru-RU" dirty="0"/>
          </a:p>
        </p:txBody>
      </p:sp>
      <p:sp>
        <p:nvSpPr>
          <p:cNvPr id="236552" name="AutoShape 8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4652963"/>
            <a:ext cx="504825" cy="539750"/>
          </a:xfrm>
          <a:prstGeom prst="actionButtonInformation">
            <a:avLst/>
          </a:prstGeom>
          <a:solidFill>
            <a:srgbClr val="FF656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6553" name="Text Box 9"/>
          <p:cNvSpPr txBox="1">
            <a:spLocks noChangeArrowheads="1"/>
          </p:cNvSpPr>
          <p:nvPr/>
        </p:nvSpPr>
        <p:spPr bwMode="auto">
          <a:xfrm>
            <a:off x="3851275" y="530066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236554" name="Text Box 10"/>
          <p:cNvSpPr txBox="1">
            <a:spLocks noChangeArrowheads="1"/>
          </p:cNvSpPr>
          <p:nvPr/>
        </p:nvSpPr>
        <p:spPr bwMode="auto">
          <a:xfrm>
            <a:off x="971550" y="148431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236555" name="Text Box 11"/>
          <p:cNvSpPr txBox="1">
            <a:spLocks noChangeArrowheads="1"/>
          </p:cNvSpPr>
          <p:nvPr/>
        </p:nvSpPr>
        <p:spPr bwMode="auto">
          <a:xfrm>
            <a:off x="971550" y="530066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236556" name="Rectangle 12"/>
          <p:cNvSpPr>
            <a:spLocks noChangeArrowheads="1"/>
          </p:cNvSpPr>
          <p:nvPr/>
        </p:nvSpPr>
        <p:spPr bwMode="auto">
          <a:xfrm>
            <a:off x="1403350" y="5013325"/>
            <a:ext cx="360363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36573" name="Group 29"/>
          <p:cNvGrpSpPr>
            <a:grpSpLocks/>
          </p:cNvGrpSpPr>
          <p:nvPr/>
        </p:nvGrpSpPr>
        <p:grpSpPr bwMode="auto">
          <a:xfrm>
            <a:off x="900113" y="333375"/>
            <a:ext cx="7777162" cy="1168400"/>
            <a:chOff x="567" y="210"/>
            <a:chExt cx="4899" cy="736"/>
          </a:xfrm>
          <a:gradFill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</p:grpSpPr>
        <p:sp>
          <p:nvSpPr>
            <p:cNvPr id="236558" name="Rectangle 14"/>
            <p:cNvSpPr>
              <a:spLocks noChangeArrowheads="1"/>
            </p:cNvSpPr>
            <p:nvPr/>
          </p:nvSpPr>
          <p:spPr bwMode="auto">
            <a:xfrm>
              <a:off x="567" y="210"/>
              <a:ext cx="4899" cy="726"/>
            </a:xfrm>
            <a:prstGeom prst="rect">
              <a:avLst/>
            </a:prstGeom>
            <a:grpFill/>
            <a:ln w="381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ru-RU" sz="3200" b="1">
                  <a:latin typeface="Times New Roman" pitchFamily="18" charset="0"/>
                </a:rPr>
                <a:t>Дано: </a:t>
              </a:r>
            </a:p>
            <a:p>
              <a:r>
                <a:rPr lang="ru-RU" sz="3200" b="1">
                  <a:latin typeface="Times New Roman" pitchFamily="18" charset="0"/>
                </a:rPr>
                <a:t>Найти: </a:t>
              </a:r>
              <a:endParaRPr lang="en-US" sz="3600" b="1" i="1">
                <a:latin typeface="Times New Roman" pitchFamily="18" charset="0"/>
              </a:endParaRPr>
            </a:p>
          </p:txBody>
        </p:sp>
        <p:graphicFrame>
          <p:nvGraphicFramePr>
            <p:cNvPr id="236559" name="Object 15"/>
            <p:cNvGraphicFramePr>
              <a:graphicFrameLocks noChangeAspect="1"/>
            </p:cNvGraphicFramePr>
            <p:nvPr/>
          </p:nvGraphicFramePr>
          <p:xfrm>
            <a:off x="1338" y="210"/>
            <a:ext cx="3765" cy="3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6" name="Формула" r:id="rId6" imgW="2527200" imgH="228600" progId="Equation.3">
                    <p:embed/>
                  </p:oleObj>
                </mc:Choice>
                <mc:Fallback>
                  <p:oleObj name="Формула" r:id="rId6" imgW="25272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38" y="210"/>
                          <a:ext cx="3765" cy="3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6560" name="Object 16"/>
            <p:cNvGraphicFramePr>
              <a:graphicFrameLocks noChangeAspect="1"/>
            </p:cNvGraphicFramePr>
            <p:nvPr/>
          </p:nvGraphicFramePr>
          <p:xfrm>
            <a:off x="1814" y="597"/>
            <a:ext cx="524" cy="3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7" name="Формула" r:id="rId8" imgW="266400" imgH="177480" progId="Equation.3">
                    <p:embed/>
                  </p:oleObj>
                </mc:Choice>
                <mc:Fallback>
                  <p:oleObj name="Формула" r:id="rId8" imgW="266400" imgH="177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14" y="597"/>
                          <a:ext cx="524" cy="34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36562" name="AutoShape 18"/>
          <p:cNvSpPr>
            <a:spLocks noChangeArrowheads="1"/>
          </p:cNvSpPr>
          <p:nvPr/>
        </p:nvSpPr>
        <p:spPr bwMode="auto">
          <a:xfrm>
            <a:off x="1403350" y="1844675"/>
            <a:ext cx="2735263" cy="3529013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6563" name="Text Box 19"/>
          <p:cNvSpPr txBox="1">
            <a:spLocks noChangeArrowheads="1"/>
          </p:cNvSpPr>
          <p:nvPr/>
        </p:nvSpPr>
        <p:spPr bwMode="auto">
          <a:xfrm>
            <a:off x="4067175" y="4581525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</a:rPr>
              <a:t>120</a:t>
            </a:r>
            <a:r>
              <a:rPr lang="ru-RU" sz="2800" b="1" baseline="30000">
                <a:latin typeface="Times New Roman" pitchFamily="18" charset="0"/>
              </a:rPr>
              <a:t>0</a:t>
            </a:r>
            <a:endParaRPr lang="ru-RU" sz="2800" b="1">
              <a:latin typeface="Times New Roman" pitchFamily="18" charset="0"/>
            </a:endParaRPr>
          </a:p>
        </p:txBody>
      </p:sp>
      <p:sp>
        <p:nvSpPr>
          <p:cNvPr id="236564" name="AutoShape 20"/>
          <p:cNvSpPr>
            <a:spLocks noChangeArrowheads="1"/>
          </p:cNvSpPr>
          <p:nvPr/>
        </p:nvSpPr>
        <p:spPr bwMode="auto">
          <a:xfrm rot="50297395">
            <a:off x="4102894" y="4906169"/>
            <a:ext cx="249238" cy="463550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6566" name="Freeform 22"/>
          <p:cNvSpPr>
            <a:spLocks/>
          </p:cNvSpPr>
          <p:nvPr/>
        </p:nvSpPr>
        <p:spPr bwMode="auto">
          <a:xfrm rot="13263676">
            <a:off x="1403350" y="4581525"/>
            <a:ext cx="444500" cy="685800"/>
          </a:xfrm>
          <a:custGeom>
            <a:avLst/>
            <a:gdLst>
              <a:gd name="T0" fmla="*/ 280 w 280"/>
              <a:gd name="T1" fmla="*/ 408 h 432"/>
              <a:gd name="T2" fmla="*/ 104 w 280"/>
              <a:gd name="T3" fmla="*/ 248 h 432"/>
              <a:gd name="T4" fmla="*/ 0 w 280"/>
              <a:gd name="T5" fmla="*/ 432 h 432"/>
              <a:gd name="T6" fmla="*/ 64 w 280"/>
              <a:gd name="T7" fmla="*/ 0 h 432"/>
              <a:gd name="T8" fmla="*/ 272 w 280"/>
              <a:gd name="T9" fmla="*/ 408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6567" name="Freeform 23"/>
          <p:cNvSpPr>
            <a:spLocks/>
          </p:cNvSpPr>
          <p:nvPr/>
        </p:nvSpPr>
        <p:spPr bwMode="auto">
          <a:xfrm rot="13263676">
            <a:off x="1403350" y="1557338"/>
            <a:ext cx="444500" cy="685800"/>
          </a:xfrm>
          <a:custGeom>
            <a:avLst/>
            <a:gdLst>
              <a:gd name="T0" fmla="*/ 280 w 280"/>
              <a:gd name="T1" fmla="*/ 408 h 432"/>
              <a:gd name="T2" fmla="*/ 104 w 280"/>
              <a:gd name="T3" fmla="*/ 248 h 432"/>
              <a:gd name="T4" fmla="*/ 0 w 280"/>
              <a:gd name="T5" fmla="*/ 432 h 432"/>
              <a:gd name="T6" fmla="*/ 64 w 280"/>
              <a:gd name="T7" fmla="*/ 0 h 432"/>
              <a:gd name="T8" fmla="*/ 272 w 280"/>
              <a:gd name="T9" fmla="*/ 408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6568" name="Freeform 24"/>
          <p:cNvSpPr>
            <a:spLocks/>
          </p:cNvSpPr>
          <p:nvPr/>
        </p:nvSpPr>
        <p:spPr bwMode="auto">
          <a:xfrm>
            <a:off x="1476375" y="5373688"/>
            <a:ext cx="5181600" cy="1587"/>
          </a:xfrm>
          <a:custGeom>
            <a:avLst/>
            <a:gdLst>
              <a:gd name="T0" fmla="*/ 0 w 3264"/>
              <a:gd name="T1" fmla="*/ 0 h 1"/>
              <a:gd name="T2" fmla="*/ 3264 w 326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264" h="1">
                <a:moveTo>
                  <a:pt x="0" y="0"/>
                </a:moveTo>
                <a:lnTo>
                  <a:pt x="3264" y="0"/>
                </a:lnTo>
              </a:path>
            </a:pathLst>
          </a:cu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6569" name="Text Box 25"/>
          <p:cNvSpPr txBox="1">
            <a:spLocks noChangeArrowheads="1"/>
          </p:cNvSpPr>
          <p:nvPr/>
        </p:nvSpPr>
        <p:spPr bwMode="auto">
          <a:xfrm rot="3152935">
            <a:off x="2761457" y="3294856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</a:rPr>
              <a:t>13</a:t>
            </a:r>
          </a:p>
        </p:txBody>
      </p:sp>
      <p:sp>
        <p:nvSpPr>
          <p:cNvPr id="236570" name="Rectangle 26"/>
          <p:cNvSpPr>
            <a:spLocks noChangeArrowheads="1"/>
          </p:cNvSpPr>
          <p:nvPr/>
        </p:nvSpPr>
        <p:spPr bwMode="auto">
          <a:xfrm>
            <a:off x="5724525" y="2708275"/>
            <a:ext cx="3095625" cy="10795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7001">
                <a:srgbClr val="E6E6E6"/>
              </a:gs>
              <a:gs pos="32001">
                <a:srgbClr val="7D8496"/>
              </a:gs>
              <a:gs pos="47000">
                <a:srgbClr val="E6E6E6"/>
              </a:gs>
              <a:gs pos="85001">
                <a:srgbClr val="7D8496"/>
              </a:gs>
              <a:gs pos="100000">
                <a:srgbClr val="E6E6E6"/>
              </a:gs>
            </a:gsLst>
            <a:lin ang="5400000" scaled="0"/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itchFamily="18" charset="0"/>
              </a:rPr>
              <a:t>Внешний угол 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треугольника</a:t>
            </a:r>
            <a:endParaRPr lang="ru-RU" dirty="0"/>
          </a:p>
        </p:txBody>
      </p:sp>
      <p:sp>
        <p:nvSpPr>
          <p:cNvPr id="236571" name="AutoShape 27">
            <a:hlinkClick r:id="rId10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3355975"/>
            <a:ext cx="504825" cy="539750"/>
          </a:xfrm>
          <a:prstGeom prst="actionButtonInformation">
            <a:avLst/>
          </a:prstGeom>
          <a:solidFill>
            <a:srgbClr val="FF656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6572" name="Text Box 28"/>
          <p:cNvSpPr txBox="1">
            <a:spLocks noChangeArrowheads="1"/>
          </p:cNvSpPr>
          <p:nvPr/>
        </p:nvSpPr>
        <p:spPr bwMode="auto">
          <a:xfrm>
            <a:off x="5940425" y="5373688"/>
            <a:ext cx="4413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i="1">
                <a:latin typeface="Times New Roman" pitchFamily="18" charset="0"/>
              </a:rPr>
              <a:t>D</a:t>
            </a:r>
            <a:endParaRPr lang="ru-RU" sz="2800" b="1" i="1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507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65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65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6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6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65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6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6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365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6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" dur="1000" fill="hold"/>
                                        <p:tgtEl>
                                          <p:spTgt spid="23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1000" fill="hold"/>
                                        <p:tgtEl>
                                          <p:spTgt spid="23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7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1000" fill="hold"/>
                                        <p:tgtEl>
                                          <p:spTgt spid="23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1000" fill="hold"/>
                                        <p:tgtEl>
                                          <p:spTgt spid="23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2" presetID="55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36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236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2365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55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236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236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2365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365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6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6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550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2365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 nodeType="clickPar">
                      <p:stCondLst>
                        <p:cond delay="0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236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548"/>
                  </p:tgtEl>
                </p:cond>
              </p:nextCondLst>
            </p:seq>
          </p:childTnLst>
        </p:cTn>
      </p:par>
    </p:tnLst>
    <p:bldLst>
      <p:bldP spid="236551" grpId="0" animBg="1"/>
      <p:bldP spid="236566" grpId="0" animBg="1"/>
      <p:bldP spid="236566" grpId="1" animBg="1"/>
      <p:bldP spid="236566" grpId="2" animBg="1"/>
      <p:bldP spid="236566" grpId="3" animBg="1"/>
      <p:bldP spid="236567" grpId="0" animBg="1"/>
      <p:bldP spid="236567" grpId="1" animBg="1"/>
      <p:bldP spid="236567" grpId="2" animBg="1"/>
      <p:bldP spid="236567" grpId="3" animBg="1"/>
      <p:bldP spid="23657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b="1">
                <a:latin typeface="Times New Roman" pitchFamily="18" charset="0"/>
              </a:rPr>
              <a:t>12.</a:t>
            </a:r>
          </a:p>
        </p:txBody>
      </p:sp>
      <p:sp>
        <p:nvSpPr>
          <p:cNvPr id="250884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>
            <a:noFill/>
          </a:ln>
          <a:effectLst/>
        </p:spPr>
        <p:txBody>
          <a:bodyPr wrap="none" anchor="ctr"/>
          <a:lstStyle/>
          <a:p>
            <a:pPr algn="ctr"/>
            <a:r>
              <a:rPr lang="ru-RU" sz="3200" b="1">
                <a:latin typeface="Times New Roman" pitchFamily="18" charset="0"/>
              </a:rPr>
              <a:t>Ответ</a:t>
            </a:r>
          </a:p>
        </p:txBody>
      </p:sp>
      <p:graphicFrame>
        <p:nvGraphicFramePr>
          <p:cNvPr id="250885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3924300" y="5805488"/>
          <a:ext cx="2663825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Формула" r:id="rId3" imgW="672840" imgH="177480" progId="Equation.3">
                  <p:embed/>
                </p:oleObj>
              </mc:Choice>
              <mc:Fallback>
                <p:oleObj name="Формула" r:id="rId3" imgW="6728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5805488"/>
                        <a:ext cx="2663825" cy="703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0886" name="Text Box 6"/>
          <p:cNvSpPr txBox="1">
            <a:spLocks noChangeArrowheads="1"/>
          </p:cNvSpPr>
          <p:nvPr/>
        </p:nvSpPr>
        <p:spPr bwMode="auto">
          <a:xfrm>
            <a:off x="539750" y="4797425"/>
            <a:ext cx="420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250887" name="Text Box 7"/>
          <p:cNvSpPr txBox="1">
            <a:spLocks noChangeArrowheads="1"/>
          </p:cNvSpPr>
          <p:nvPr/>
        </p:nvSpPr>
        <p:spPr bwMode="auto">
          <a:xfrm>
            <a:off x="4500563" y="2133600"/>
            <a:ext cx="4206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250888" name="Text Box 8"/>
          <p:cNvSpPr txBox="1">
            <a:spLocks noChangeArrowheads="1"/>
          </p:cNvSpPr>
          <p:nvPr/>
        </p:nvSpPr>
        <p:spPr bwMode="auto">
          <a:xfrm>
            <a:off x="8316913" y="4797425"/>
            <a:ext cx="4206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250889" name="Rectangle 9"/>
          <p:cNvSpPr>
            <a:spLocks noChangeArrowheads="1"/>
          </p:cNvSpPr>
          <p:nvPr/>
        </p:nvSpPr>
        <p:spPr bwMode="auto">
          <a:xfrm rot="1960538">
            <a:off x="2484438" y="1412875"/>
            <a:ext cx="360362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50890" name="Rectangle 10"/>
          <p:cNvSpPr>
            <a:spLocks noChangeArrowheads="1"/>
          </p:cNvSpPr>
          <p:nvPr/>
        </p:nvSpPr>
        <p:spPr bwMode="auto">
          <a:xfrm>
            <a:off x="900113" y="333375"/>
            <a:ext cx="7777162" cy="719138"/>
          </a:xfrm>
          <a:prstGeom prst="rect">
            <a:avLst/>
          </a:prstGeom>
          <a:gradFill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 w="381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3200" b="1">
                <a:latin typeface="Times New Roman" pitchFamily="18" charset="0"/>
              </a:rPr>
              <a:t>Найти:</a:t>
            </a:r>
            <a:r>
              <a:rPr lang="en-US" sz="3200" b="1">
                <a:latin typeface="Times New Roman" pitchFamily="18" charset="0"/>
              </a:rPr>
              <a:t>  </a:t>
            </a:r>
            <a:r>
              <a:rPr lang="en-US" sz="3200" b="1" i="1">
                <a:latin typeface="Times New Roman" pitchFamily="18" charset="0"/>
              </a:rPr>
              <a:t>AH</a:t>
            </a:r>
            <a:r>
              <a:rPr lang="ru-RU" sz="3200" b="1">
                <a:latin typeface="Times New Roman" pitchFamily="18" charset="0"/>
              </a:rPr>
              <a:t> </a:t>
            </a:r>
            <a:endParaRPr lang="en-US" sz="3600" b="1" i="1">
              <a:latin typeface="Times New Roman" pitchFamily="18" charset="0"/>
            </a:endParaRPr>
          </a:p>
        </p:txBody>
      </p:sp>
      <p:sp>
        <p:nvSpPr>
          <p:cNvPr id="250892" name="Freeform 12"/>
          <p:cNvSpPr>
            <a:spLocks/>
          </p:cNvSpPr>
          <p:nvPr/>
        </p:nvSpPr>
        <p:spPr bwMode="auto">
          <a:xfrm>
            <a:off x="1058863" y="1538288"/>
            <a:ext cx="1828800" cy="3279775"/>
          </a:xfrm>
          <a:custGeom>
            <a:avLst/>
            <a:gdLst>
              <a:gd name="T0" fmla="*/ 1152 w 1152"/>
              <a:gd name="T1" fmla="*/ 0 h 2066"/>
              <a:gd name="T2" fmla="*/ 0 w 1152"/>
              <a:gd name="T3" fmla="*/ 2066 h 206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52" h="2066">
                <a:moveTo>
                  <a:pt x="1152" y="0"/>
                </a:moveTo>
                <a:lnTo>
                  <a:pt x="0" y="2066"/>
                </a:lnTo>
              </a:path>
            </a:pathLst>
          </a:cu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894" name="AutoShape 14"/>
          <p:cNvSpPr>
            <a:spLocks noChangeArrowheads="1"/>
          </p:cNvSpPr>
          <p:nvPr/>
        </p:nvSpPr>
        <p:spPr bwMode="auto">
          <a:xfrm>
            <a:off x="1116013" y="2636838"/>
            <a:ext cx="7200900" cy="2160587"/>
          </a:xfrm>
          <a:prstGeom prst="triangle">
            <a:avLst>
              <a:gd name="adj" fmla="val 50000"/>
            </a:avLst>
          </a:prstGeom>
          <a:noFill/>
          <a:ln w="5397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50895" name="Text Box 15"/>
          <p:cNvSpPr txBox="1">
            <a:spLocks noChangeArrowheads="1"/>
          </p:cNvSpPr>
          <p:nvPr/>
        </p:nvSpPr>
        <p:spPr bwMode="auto">
          <a:xfrm>
            <a:off x="2771775" y="1052513"/>
            <a:ext cx="4603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i="1">
                <a:latin typeface="Times New Roman" pitchFamily="18" charset="0"/>
              </a:rPr>
              <a:t>H</a:t>
            </a:r>
            <a:endParaRPr lang="ru-RU" sz="2800" b="1" i="1">
              <a:latin typeface="Times New Roman" pitchFamily="18" charset="0"/>
            </a:endParaRPr>
          </a:p>
        </p:txBody>
      </p:sp>
      <p:sp>
        <p:nvSpPr>
          <p:cNvPr id="250896" name="Freeform 16"/>
          <p:cNvSpPr>
            <a:spLocks/>
          </p:cNvSpPr>
          <p:nvPr/>
        </p:nvSpPr>
        <p:spPr bwMode="auto">
          <a:xfrm>
            <a:off x="2986088" y="3500438"/>
            <a:ext cx="114300" cy="250825"/>
          </a:xfrm>
          <a:custGeom>
            <a:avLst/>
            <a:gdLst>
              <a:gd name="T0" fmla="*/ 0 w 72"/>
              <a:gd name="T1" fmla="*/ 0 h 158"/>
              <a:gd name="T2" fmla="*/ 72 w 72"/>
              <a:gd name="T3" fmla="*/ 158 h 15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2" h="158">
                <a:moveTo>
                  <a:pt x="0" y="0"/>
                </a:moveTo>
                <a:lnTo>
                  <a:pt x="72" y="158"/>
                </a:lnTo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897" name="Freeform 17"/>
          <p:cNvSpPr>
            <a:spLocks/>
          </p:cNvSpPr>
          <p:nvPr/>
        </p:nvSpPr>
        <p:spPr bwMode="auto">
          <a:xfrm>
            <a:off x="3059113" y="3500438"/>
            <a:ext cx="114300" cy="250825"/>
          </a:xfrm>
          <a:custGeom>
            <a:avLst/>
            <a:gdLst>
              <a:gd name="T0" fmla="*/ 0 w 72"/>
              <a:gd name="T1" fmla="*/ 0 h 158"/>
              <a:gd name="T2" fmla="*/ 72 w 72"/>
              <a:gd name="T3" fmla="*/ 158 h 15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2" h="158">
                <a:moveTo>
                  <a:pt x="0" y="0"/>
                </a:moveTo>
                <a:lnTo>
                  <a:pt x="72" y="158"/>
                </a:lnTo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898" name="Freeform 18"/>
          <p:cNvSpPr>
            <a:spLocks/>
          </p:cNvSpPr>
          <p:nvPr/>
        </p:nvSpPr>
        <p:spPr bwMode="auto">
          <a:xfrm>
            <a:off x="6224588" y="3475038"/>
            <a:ext cx="161925" cy="292100"/>
          </a:xfrm>
          <a:custGeom>
            <a:avLst/>
            <a:gdLst>
              <a:gd name="T0" fmla="*/ 99 w 99"/>
              <a:gd name="T1" fmla="*/ 0 h 184"/>
              <a:gd name="T2" fmla="*/ 0 w 99"/>
              <a:gd name="T3" fmla="*/ 184 h 18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9" h="184">
                <a:moveTo>
                  <a:pt x="99" y="0"/>
                </a:moveTo>
                <a:lnTo>
                  <a:pt x="0" y="184"/>
                </a:lnTo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899" name="Freeform 19"/>
          <p:cNvSpPr>
            <a:spLocks/>
          </p:cNvSpPr>
          <p:nvPr/>
        </p:nvSpPr>
        <p:spPr bwMode="auto">
          <a:xfrm>
            <a:off x="6300788" y="3500438"/>
            <a:ext cx="157162" cy="279400"/>
          </a:xfrm>
          <a:custGeom>
            <a:avLst/>
            <a:gdLst>
              <a:gd name="T0" fmla="*/ 96 w 96"/>
              <a:gd name="T1" fmla="*/ 0 h 176"/>
              <a:gd name="T2" fmla="*/ 0 w 96"/>
              <a:gd name="T3" fmla="*/ 176 h 17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6" h="176">
                <a:moveTo>
                  <a:pt x="96" y="0"/>
                </a:moveTo>
                <a:lnTo>
                  <a:pt x="0" y="176"/>
                </a:lnTo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900" name="Text Box 20"/>
          <p:cNvSpPr txBox="1">
            <a:spLocks noChangeArrowheads="1"/>
          </p:cNvSpPr>
          <p:nvPr/>
        </p:nvSpPr>
        <p:spPr bwMode="auto">
          <a:xfrm>
            <a:off x="4211638" y="4724400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</a:rPr>
              <a:t>4</a:t>
            </a:r>
            <a:r>
              <a:rPr lang="ru-RU" sz="2800" b="1">
                <a:latin typeface="Times New Roman" pitchFamily="18" charset="0"/>
              </a:rPr>
              <a:t>см</a:t>
            </a:r>
          </a:p>
        </p:txBody>
      </p:sp>
      <p:sp>
        <p:nvSpPr>
          <p:cNvPr id="250901" name="Freeform 21"/>
          <p:cNvSpPr>
            <a:spLocks/>
          </p:cNvSpPr>
          <p:nvPr/>
        </p:nvSpPr>
        <p:spPr bwMode="auto">
          <a:xfrm>
            <a:off x="2511425" y="1306513"/>
            <a:ext cx="3048000" cy="1828800"/>
          </a:xfrm>
          <a:custGeom>
            <a:avLst/>
            <a:gdLst>
              <a:gd name="T0" fmla="*/ 0 w 1920"/>
              <a:gd name="T1" fmla="*/ 0 h 1152"/>
              <a:gd name="T2" fmla="*/ 1920 w 1920"/>
              <a:gd name="T3" fmla="*/ 1152 h 115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920" h="1152">
                <a:moveTo>
                  <a:pt x="0" y="0"/>
                </a:moveTo>
                <a:lnTo>
                  <a:pt x="1920" y="1152"/>
                </a:lnTo>
              </a:path>
            </a:pathLst>
          </a:custGeom>
          <a:noFill/>
          <a:ln w="57150" cap="flat">
            <a:solidFill>
              <a:srgbClr val="CC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0902" name="Text Box 22"/>
          <p:cNvSpPr txBox="1">
            <a:spLocks noChangeArrowheads="1"/>
          </p:cNvSpPr>
          <p:nvPr/>
        </p:nvSpPr>
        <p:spPr bwMode="auto">
          <a:xfrm>
            <a:off x="4284663" y="3068638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itchFamily="18" charset="0"/>
              </a:rPr>
              <a:t>12</a:t>
            </a:r>
            <a:r>
              <a:rPr lang="ru-RU" sz="2800" b="1">
                <a:latin typeface="Times New Roman" pitchFamily="18" charset="0"/>
              </a:rPr>
              <a:t>0</a:t>
            </a:r>
            <a:r>
              <a:rPr lang="ru-RU" sz="2800" b="1" baseline="30000">
                <a:latin typeface="Times New Roman" pitchFamily="18" charset="0"/>
              </a:rPr>
              <a:t>0</a:t>
            </a:r>
            <a:endParaRPr lang="ru-RU" sz="2800" b="1">
              <a:latin typeface="Times New Roman" pitchFamily="18" charset="0"/>
            </a:endParaRPr>
          </a:p>
        </p:txBody>
      </p:sp>
      <p:sp>
        <p:nvSpPr>
          <p:cNvPr id="250903" name="AutoShape 23"/>
          <p:cNvSpPr>
            <a:spLocks noChangeArrowheads="1"/>
          </p:cNvSpPr>
          <p:nvPr/>
        </p:nvSpPr>
        <p:spPr bwMode="auto">
          <a:xfrm rot="16200000">
            <a:off x="4572000" y="2636838"/>
            <a:ext cx="288925" cy="720725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240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08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0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0884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808080">
                  <a:gamma/>
                  <a:tint val="0"/>
                  <a:invGamma/>
                </a:srgbClr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b="1">
                <a:latin typeface="Times New Roman" pitchFamily="18" charset="0"/>
              </a:rPr>
              <a:t>1</a:t>
            </a:r>
            <a:r>
              <a:rPr lang="en-US" sz="2800" b="1">
                <a:latin typeface="Times New Roman" pitchFamily="18" charset="0"/>
              </a:rPr>
              <a:t>5</a:t>
            </a:r>
            <a:r>
              <a:rPr lang="ru-RU" sz="2800" b="1">
                <a:latin typeface="Times New Roman" pitchFamily="18" charset="0"/>
              </a:rPr>
              <a:t>.</a:t>
            </a:r>
          </a:p>
        </p:txBody>
      </p:sp>
      <p:sp>
        <p:nvSpPr>
          <p:cNvPr id="253956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>
            <a:noFill/>
          </a:ln>
          <a:effectLst/>
        </p:spPr>
        <p:txBody>
          <a:bodyPr wrap="none" anchor="ctr"/>
          <a:lstStyle/>
          <a:p>
            <a:pPr algn="ctr"/>
            <a:r>
              <a:rPr lang="ru-RU" sz="3200" b="1">
                <a:latin typeface="Times New Roman" pitchFamily="18" charset="0"/>
              </a:rPr>
              <a:t>Ответ</a:t>
            </a:r>
          </a:p>
        </p:txBody>
      </p:sp>
      <p:graphicFrame>
        <p:nvGraphicFramePr>
          <p:cNvPr id="253957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4427538" y="5835650"/>
          <a:ext cx="1852612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Формула" r:id="rId3" imgW="545760" imgH="177480" progId="Equation.3">
                  <p:embed/>
                </p:oleObj>
              </mc:Choice>
              <mc:Fallback>
                <p:oleObj name="Формула" r:id="rId3" imgW="54576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5835650"/>
                        <a:ext cx="1852612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3958" name="Text Box 6"/>
          <p:cNvSpPr txBox="1">
            <a:spLocks noChangeArrowheads="1"/>
          </p:cNvSpPr>
          <p:nvPr/>
        </p:nvSpPr>
        <p:spPr bwMode="auto">
          <a:xfrm rot="3571002">
            <a:off x="2153444" y="3015457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itchFamily="18" charset="0"/>
              </a:rPr>
              <a:t>20</a:t>
            </a:r>
            <a:endParaRPr lang="ru-RU" sz="2800" b="1">
              <a:latin typeface="Times New Roman" pitchFamily="18" charset="0"/>
            </a:endParaRPr>
          </a:p>
        </p:txBody>
      </p:sp>
      <p:sp>
        <p:nvSpPr>
          <p:cNvPr id="253959" name="Text Box 7"/>
          <p:cNvSpPr txBox="1">
            <a:spLocks noChangeArrowheads="1"/>
          </p:cNvSpPr>
          <p:nvPr/>
        </p:nvSpPr>
        <p:spPr bwMode="auto">
          <a:xfrm>
            <a:off x="900113" y="1125538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253960" name="Text Box 8"/>
          <p:cNvSpPr txBox="1">
            <a:spLocks noChangeArrowheads="1"/>
          </p:cNvSpPr>
          <p:nvPr/>
        </p:nvSpPr>
        <p:spPr bwMode="auto">
          <a:xfrm>
            <a:off x="6804025" y="4724400"/>
            <a:ext cx="420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253961" name="Text Box 9"/>
          <p:cNvSpPr txBox="1">
            <a:spLocks noChangeArrowheads="1"/>
          </p:cNvSpPr>
          <p:nvPr/>
        </p:nvSpPr>
        <p:spPr bwMode="auto">
          <a:xfrm>
            <a:off x="827088" y="465296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253962" name="AutoShape 10"/>
          <p:cNvSpPr>
            <a:spLocks noChangeArrowheads="1"/>
          </p:cNvSpPr>
          <p:nvPr/>
        </p:nvSpPr>
        <p:spPr bwMode="auto">
          <a:xfrm rot="57558380">
            <a:off x="1498600" y="1965326"/>
            <a:ext cx="352425" cy="831850"/>
          </a:xfrm>
          <a:prstGeom prst="moon">
            <a:avLst>
              <a:gd name="adj" fmla="val 7241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53963" name="Rectangle 11"/>
          <p:cNvSpPr>
            <a:spLocks noChangeArrowheads="1"/>
          </p:cNvSpPr>
          <p:nvPr/>
        </p:nvSpPr>
        <p:spPr bwMode="auto">
          <a:xfrm>
            <a:off x="1258888" y="4437063"/>
            <a:ext cx="360362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53964" name="AutoShape 12"/>
          <p:cNvSpPr>
            <a:spLocks noChangeArrowheads="1"/>
          </p:cNvSpPr>
          <p:nvPr/>
        </p:nvSpPr>
        <p:spPr bwMode="auto">
          <a:xfrm>
            <a:off x="1258888" y="1628775"/>
            <a:ext cx="5832475" cy="3168650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53965" name="Rectangle 13"/>
          <p:cNvSpPr>
            <a:spLocks noChangeArrowheads="1"/>
          </p:cNvSpPr>
          <p:nvPr/>
        </p:nvSpPr>
        <p:spPr bwMode="auto">
          <a:xfrm>
            <a:off x="900113" y="333375"/>
            <a:ext cx="7777162" cy="719138"/>
          </a:xfrm>
          <a:prstGeom prst="rect">
            <a:avLst/>
          </a:prstGeom>
          <a:gradFill rotWithShape="1">
            <a:gsLst>
              <a:gs pos="0">
                <a:srgbClr val="03D4A8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 w="381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sz="3200" b="1">
                <a:latin typeface="Times New Roman" pitchFamily="18" charset="0"/>
              </a:rPr>
              <a:t>Найти:</a:t>
            </a:r>
            <a:r>
              <a:rPr lang="en-US" sz="3200" b="1">
                <a:latin typeface="Times New Roman" pitchFamily="18" charset="0"/>
              </a:rPr>
              <a:t>  </a:t>
            </a:r>
            <a:r>
              <a:rPr lang="en-US" sz="3200" b="1" i="1">
                <a:latin typeface="Times New Roman" pitchFamily="18" charset="0"/>
              </a:rPr>
              <a:t>CK</a:t>
            </a:r>
            <a:r>
              <a:rPr lang="ru-RU" sz="3200" b="1">
                <a:latin typeface="Times New Roman" pitchFamily="18" charset="0"/>
              </a:rPr>
              <a:t> </a:t>
            </a:r>
            <a:endParaRPr lang="en-US" sz="3600" b="1" i="1">
              <a:latin typeface="Times New Roman" pitchFamily="18" charset="0"/>
            </a:endParaRPr>
          </a:p>
        </p:txBody>
      </p:sp>
      <p:sp>
        <p:nvSpPr>
          <p:cNvPr id="253967" name="Freeform 15"/>
          <p:cNvSpPr>
            <a:spLocks/>
          </p:cNvSpPr>
          <p:nvPr/>
        </p:nvSpPr>
        <p:spPr bwMode="auto">
          <a:xfrm>
            <a:off x="1281113" y="1625600"/>
            <a:ext cx="1639887" cy="3163888"/>
          </a:xfrm>
          <a:custGeom>
            <a:avLst/>
            <a:gdLst>
              <a:gd name="T0" fmla="*/ 0 w 1033"/>
              <a:gd name="T1" fmla="*/ 0 h 1993"/>
              <a:gd name="T2" fmla="*/ 1033 w 1033"/>
              <a:gd name="T3" fmla="*/ 1993 h 199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33" h="1993">
                <a:moveTo>
                  <a:pt x="0" y="0"/>
                </a:moveTo>
                <a:lnTo>
                  <a:pt x="1033" y="1993"/>
                </a:lnTo>
              </a:path>
            </a:pathLst>
          </a:cu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3969" name="AutoShape 17"/>
          <p:cNvSpPr>
            <a:spLocks noChangeArrowheads="1"/>
          </p:cNvSpPr>
          <p:nvPr/>
        </p:nvSpPr>
        <p:spPr bwMode="auto">
          <a:xfrm rot="49664531">
            <a:off x="7003256" y="4006057"/>
            <a:ext cx="360363" cy="927100"/>
          </a:xfrm>
          <a:prstGeom prst="moon">
            <a:avLst>
              <a:gd name="adj" fmla="val 14889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53970" name="Text Box 18"/>
          <p:cNvSpPr txBox="1">
            <a:spLocks noChangeArrowheads="1"/>
          </p:cNvSpPr>
          <p:nvPr/>
        </p:nvSpPr>
        <p:spPr bwMode="auto">
          <a:xfrm>
            <a:off x="7164388" y="3860800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latin typeface="Times New Roman" pitchFamily="18" charset="0"/>
              </a:rPr>
              <a:t>150</a:t>
            </a:r>
            <a:r>
              <a:rPr lang="ru-RU" sz="2800" b="1" baseline="30000">
                <a:latin typeface="Times New Roman" pitchFamily="18" charset="0"/>
              </a:rPr>
              <a:t>0</a:t>
            </a:r>
            <a:endParaRPr lang="ru-RU" sz="2800" b="1">
              <a:latin typeface="Times New Roman" pitchFamily="18" charset="0"/>
            </a:endParaRPr>
          </a:p>
        </p:txBody>
      </p:sp>
      <p:sp>
        <p:nvSpPr>
          <p:cNvPr id="253972" name="Text Box 20"/>
          <p:cNvSpPr txBox="1">
            <a:spLocks noChangeArrowheads="1"/>
          </p:cNvSpPr>
          <p:nvPr/>
        </p:nvSpPr>
        <p:spPr bwMode="auto">
          <a:xfrm>
            <a:off x="2627313" y="4724400"/>
            <a:ext cx="4206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 i="1">
                <a:latin typeface="Times New Roman" pitchFamily="18" charset="0"/>
              </a:rPr>
              <a:t>K</a:t>
            </a:r>
            <a:endParaRPr lang="ru-RU" sz="2800" b="1" i="1">
              <a:latin typeface="Times New Roman" pitchFamily="18" charset="0"/>
            </a:endParaRPr>
          </a:p>
        </p:txBody>
      </p:sp>
      <p:sp>
        <p:nvSpPr>
          <p:cNvPr id="253973" name="Freeform 21"/>
          <p:cNvSpPr>
            <a:spLocks/>
          </p:cNvSpPr>
          <p:nvPr/>
        </p:nvSpPr>
        <p:spPr bwMode="auto">
          <a:xfrm>
            <a:off x="1262063" y="4789488"/>
            <a:ext cx="7504112" cy="14287"/>
          </a:xfrm>
          <a:custGeom>
            <a:avLst/>
            <a:gdLst>
              <a:gd name="T0" fmla="*/ 0 w 4727"/>
              <a:gd name="T1" fmla="*/ 0 h 9"/>
              <a:gd name="T2" fmla="*/ 4727 w 4727"/>
              <a:gd name="T3" fmla="*/ 9 h 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727" h="9">
                <a:moveTo>
                  <a:pt x="0" y="0"/>
                </a:moveTo>
                <a:lnTo>
                  <a:pt x="4727" y="9"/>
                </a:lnTo>
              </a:path>
            </a:pathLst>
          </a:cu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3974" name="AutoShape 22"/>
          <p:cNvSpPr>
            <a:spLocks noChangeArrowheads="1"/>
          </p:cNvSpPr>
          <p:nvPr/>
        </p:nvSpPr>
        <p:spPr bwMode="auto">
          <a:xfrm rot="49664531">
            <a:off x="7035800" y="4162426"/>
            <a:ext cx="280987" cy="792162"/>
          </a:xfrm>
          <a:prstGeom prst="moon">
            <a:avLst>
              <a:gd name="adj" fmla="val 14889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371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39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3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3956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9870" y="692696"/>
            <a:ext cx="822261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rgbClr val="00B0F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Спасибо за внимание!</a:t>
            </a:r>
            <a:endParaRPr lang="ru-RU" sz="5400" b="1" cap="none" spc="0" dirty="0">
              <a:ln w="11430"/>
              <a:solidFill>
                <a:srgbClr val="00B0F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7031" y="1916832"/>
            <a:ext cx="4714875" cy="459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53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WordArt 2"/>
          <p:cNvSpPr>
            <a:spLocks noChangeArrowheads="1" noChangeShapeType="1" noTextEdit="1"/>
          </p:cNvSpPr>
          <p:nvPr/>
        </p:nvSpPr>
        <p:spPr bwMode="auto">
          <a:xfrm>
            <a:off x="250825" y="260350"/>
            <a:ext cx="8066088" cy="7921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Свойство прямоугольного треугольника.</a:t>
            </a:r>
          </a:p>
        </p:txBody>
      </p:sp>
      <p:sp>
        <p:nvSpPr>
          <p:cNvPr id="221187" name="Line 3"/>
          <p:cNvSpPr>
            <a:spLocks noChangeShapeType="1"/>
          </p:cNvSpPr>
          <p:nvPr/>
        </p:nvSpPr>
        <p:spPr bwMode="auto">
          <a:xfrm>
            <a:off x="5724525" y="573405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1189" name="Text Box 5"/>
          <p:cNvSpPr txBox="1">
            <a:spLocks noChangeArrowheads="1"/>
          </p:cNvSpPr>
          <p:nvPr/>
        </p:nvSpPr>
        <p:spPr bwMode="auto">
          <a:xfrm>
            <a:off x="900113" y="148431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221190" name="Text Box 6"/>
          <p:cNvSpPr txBox="1">
            <a:spLocks noChangeArrowheads="1"/>
          </p:cNvSpPr>
          <p:nvPr/>
        </p:nvSpPr>
        <p:spPr bwMode="auto">
          <a:xfrm>
            <a:off x="4067175" y="508476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221192" name="Text Box 8"/>
          <p:cNvSpPr txBox="1">
            <a:spLocks noChangeArrowheads="1"/>
          </p:cNvSpPr>
          <p:nvPr/>
        </p:nvSpPr>
        <p:spPr bwMode="auto">
          <a:xfrm>
            <a:off x="900113" y="508476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221196" name="Rectangle 12"/>
          <p:cNvSpPr>
            <a:spLocks noChangeArrowheads="1"/>
          </p:cNvSpPr>
          <p:nvPr/>
        </p:nvSpPr>
        <p:spPr bwMode="auto">
          <a:xfrm>
            <a:off x="1331913" y="5013325"/>
            <a:ext cx="360362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1197" name="AutoShape 13"/>
          <p:cNvSpPr>
            <a:spLocks noChangeArrowheads="1"/>
          </p:cNvSpPr>
          <p:nvPr/>
        </p:nvSpPr>
        <p:spPr bwMode="auto">
          <a:xfrm>
            <a:off x="1331913" y="1844675"/>
            <a:ext cx="2735262" cy="3529013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1198" name="Freeform 14"/>
          <p:cNvSpPr>
            <a:spLocks/>
          </p:cNvSpPr>
          <p:nvPr/>
        </p:nvSpPr>
        <p:spPr bwMode="auto">
          <a:xfrm rot="13263676">
            <a:off x="1403350" y="1557338"/>
            <a:ext cx="444500" cy="685800"/>
          </a:xfrm>
          <a:custGeom>
            <a:avLst/>
            <a:gdLst>
              <a:gd name="T0" fmla="*/ 280 w 280"/>
              <a:gd name="T1" fmla="*/ 408 h 432"/>
              <a:gd name="T2" fmla="*/ 104 w 280"/>
              <a:gd name="T3" fmla="*/ 248 h 432"/>
              <a:gd name="T4" fmla="*/ 0 w 280"/>
              <a:gd name="T5" fmla="*/ 432 h 432"/>
              <a:gd name="T6" fmla="*/ 64 w 280"/>
              <a:gd name="T7" fmla="*/ 0 h 432"/>
              <a:gd name="T8" fmla="*/ 272 w 280"/>
              <a:gd name="T9" fmla="*/ 408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1199" name="Freeform 15"/>
          <p:cNvSpPr>
            <a:spLocks/>
          </p:cNvSpPr>
          <p:nvPr/>
        </p:nvSpPr>
        <p:spPr bwMode="auto">
          <a:xfrm rot="13263676">
            <a:off x="3708400" y="4508500"/>
            <a:ext cx="444500" cy="685800"/>
          </a:xfrm>
          <a:custGeom>
            <a:avLst/>
            <a:gdLst>
              <a:gd name="T0" fmla="*/ 280 w 280"/>
              <a:gd name="T1" fmla="*/ 408 h 432"/>
              <a:gd name="T2" fmla="*/ 104 w 280"/>
              <a:gd name="T3" fmla="*/ 248 h 432"/>
              <a:gd name="T4" fmla="*/ 0 w 280"/>
              <a:gd name="T5" fmla="*/ 432 h 432"/>
              <a:gd name="T6" fmla="*/ 64 w 280"/>
              <a:gd name="T7" fmla="*/ 0 h 432"/>
              <a:gd name="T8" fmla="*/ 272 w 280"/>
              <a:gd name="T9" fmla="*/ 408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1200" name="AutoShape 16"/>
          <p:cNvSpPr>
            <a:spLocks noChangeArrowheads="1"/>
          </p:cNvSpPr>
          <p:nvPr/>
        </p:nvSpPr>
        <p:spPr bwMode="auto">
          <a:xfrm>
            <a:off x="1042988" y="5418138"/>
            <a:ext cx="7273925" cy="1439862"/>
          </a:xfrm>
          <a:prstGeom prst="horizontalScroll">
            <a:avLst>
              <a:gd name="adj" fmla="val 12500"/>
            </a:avLst>
          </a:prstGeom>
          <a:gradFill rotWithShape="1">
            <a:gsLst>
              <a:gs pos="9000">
                <a:srgbClr val="00B0F0"/>
              </a:gs>
              <a:gs pos="100000">
                <a:srgbClr val="FF9F9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itchFamily="18" charset="0"/>
              </a:rPr>
              <a:t>В прямоугольном  треугольнике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сумма острых углов равна </a:t>
            </a:r>
            <a:r>
              <a:rPr lang="ru-RU" sz="3600" b="1" dirty="0">
                <a:solidFill>
                  <a:srgbClr val="CC0000"/>
                </a:solidFill>
                <a:latin typeface="Times New Roman" pitchFamily="18" charset="0"/>
              </a:rPr>
              <a:t>90</a:t>
            </a:r>
            <a:r>
              <a:rPr lang="ru-RU" sz="3600" b="1" baseline="30000" dirty="0">
                <a:solidFill>
                  <a:srgbClr val="CC0000"/>
                </a:solidFill>
                <a:latin typeface="Times New Roman" pitchFamily="18" charset="0"/>
              </a:rPr>
              <a:t>0</a:t>
            </a:r>
            <a:r>
              <a:rPr lang="ru-RU" sz="2400" b="1" dirty="0">
                <a:latin typeface="Times New Roman" pitchFamily="18" charset="0"/>
              </a:rPr>
              <a:t>.</a:t>
            </a:r>
          </a:p>
        </p:txBody>
      </p:sp>
      <p:sp>
        <p:nvSpPr>
          <p:cNvPr id="221201" name="Oval 17"/>
          <p:cNvSpPr>
            <a:spLocks noChangeArrowheads="1"/>
          </p:cNvSpPr>
          <p:nvPr/>
        </p:nvSpPr>
        <p:spPr bwMode="auto">
          <a:xfrm>
            <a:off x="179388" y="1125538"/>
            <a:ext cx="720725" cy="720725"/>
          </a:xfrm>
          <a:prstGeom prst="ellipse">
            <a:avLst/>
          </a:prstGeom>
          <a:gradFill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9525">
            <a:solidFill>
              <a:srgbClr val="007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b="1" dirty="0">
                <a:latin typeface="Times New Roman" pitchFamily="18" charset="0"/>
              </a:rPr>
              <a:t>1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7063" y="1274488"/>
            <a:ext cx="3257550" cy="39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405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1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1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1000" fill="hold"/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" dur="1000" fill="hold"/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1000" fill="hold"/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7" presetID="55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221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5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221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221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98" grpId="0" animBg="1"/>
      <p:bldP spid="221198" grpId="1" animBg="1"/>
      <p:bldP spid="221198" grpId="2" animBg="1"/>
      <p:bldP spid="221198" grpId="3" animBg="1"/>
      <p:bldP spid="221199" grpId="0" animBg="1"/>
      <p:bldP spid="221199" grpId="1" animBg="1"/>
      <p:bldP spid="221199" grpId="2" animBg="1"/>
      <p:bldP spid="221199" grpId="3" animBg="1"/>
      <p:bldP spid="22120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WordArt 2"/>
          <p:cNvSpPr>
            <a:spLocks noChangeArrowheads="1" noChangeShapeType="1" noTextEdit="1"/>
          </p:cNvSpPr>
          <p:nvPr/>
        </p:nvSpPr>
        <p:spPr bwMode="auto">
          <a:xfrm>
            <a:off x="250825" y="260350"/>
            <a:ext cx="8066088" cy="7921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Свойство прямоугольного треугольника.</a:t>
            </a:r>
          </a:p>
        </p:txBody>
      </p:sp>
      <p:sp>
        <p:nvSpPr>
          <p:cNvPr id="222211" name="Line 3"/>
          <p:cNvSpPr>
            <a:spLocks noChangeShapeType="1"/>
          </p:cNvSpPr>
          <p:nvPr/>
        </p:nvSpPr>
        <p:spPr bwMode="auto">
          <a:xfrm>
            <a:off x="5724525" y="573405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2213" name="Text Box 5"/>
          <p:cNvSpPr txBox="1">
            <a:spLocks noChangeArrowheads="1"/>
          </p:cNvSpPr>
          <p:nvPr/>
        </p:nvSpPr>
        <p:spPr bwMode="auto">
          <a:xfrm>
            <a:off x="900113" y="148431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222214" name="Text Box 6"/>
          <p:cNvSpPr txBox="1">
            <a:spLocks noChangeArrowheads="1"/>
          </p:cNvSpPr>
          <p:nvPr/>
        </p:nvSpPr>
        <p:spPr bwMode="auto">
          <a:xfrm>
            <a:off x="4067175" y="508476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222216" name="Text Box 8"/>
          <p:cNvSpPr txBox="1">
            <a:spLocks noChangeArrowheads="1"/>
          </p:cNvSpPr>
          <p:nvPr/>
        </p:nvSpPr>
        <p:spPr bwMode="auto">
          <a:xfrm>
            <a:off x="900113" y="508476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222217" name="Rectangle 9"/>
          <p:cNvSpPr>
            <a:spLocks noChangeArrowheads="1"/>
          </p:cNvSpPr>
          <p:nvPr/>
        </p:nvSpPr>
        <p:spPr bwMode="auto">
          <a:xfrm>
            <a:off x="1331913" y="5013325"/>
            <a:ext cx="360362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2218" name="AutoShape 10"/>
          <p:cNvSpPr>
            <a:spLocks noChangeArrowheads="1"/>
          </p:cNvSpPr>
          <p:nvPr/>
        </p:nvSpPr>
        <p:spPr bwMode="auto">
          <a:xfrm>
            <a:off x="1331913" y="1844675"/>
            <a:ext cx="2735262" cy="3529013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2220" name="Freeform 12"/>
          <p:cNvSpPr>
            <a:spLocks/>
          </p:cNvSpPr>
          <p:nvPr/>
        </p:nvSpPr>
        <p:spPr bwMode="auto">
          <a:xfrm rot="13263676">
            <a:off x="3924300" y="4652963"/>
            <a:ext cx="444500" cy="685800"/>
          </a:xfrm>
          <a:custGeom>
            <a:avLst/>
            <a:gdLst>
              <a:gd name="T0" fmla="*/ 280 w 280"/>
              <a:gd name="T1" fmla="*/ 408 h 432"/>
              <a:gd name="T2" fmla="*/ 104 w 280"/>
              <a:gd name="T3" fmla="*/ 248 h 432"/>
              <a:gd name="T4" fmla="*/ 0 w 280"/>
              <a:gd name="T5" fmla="*/ 432 h 432"/>
              <a:gd name="T6" fmla="*/ 64 w 280"/>
              <a:gd name="T7" fmla="*/ 0 h 432"/>
              <a:gd name="T8" fmla="*/ 272 w 280"/>
              <a:gd name="T9" fmla="*/ 408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2221" name="AutoShape 13"/>
          <p:cNvSpPr>
            <a:spLocks noChangeArrowheads="1"/>
          </p:cNvSpPr>
          <p:nvPr/>
        </p:nvSpPr>
        <p:spPr bwMode="auto">
          <a:xfrm>
            <a:off x="1042988" y="5418138"/>
            <a:ext cx="7273925" cy="1439862"/>
          </a:xfrm>
          <a:prstGeom prst="horizontalScroll">
            <a:avLst>
              <a:gd name="adj" fmla="val 12500"/>
            </a:avLst>
          </a:prstGeom>
          <a:gradFill rotWithShape="1">
            <a:gsLst>
              <a:gs pos="11000">
                <a:srgbClr val="00B0F0"/>
              </a:gs>
              <a:gs pos="100000">
                <a:srgbClr val="FF9F9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itchFamily="18" charset="0"/>
              </a:rPr>
              <a:t>В прямоугольном  треугольнике катет, лежащий 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против угла в 30</a:t>
            </a:r>
            <a:r>
              <a:rPr lang="ru-RU" sz="2400" b="1" baseline="30000" dirty="0">
                <a:latin typeface="Times New Roman" pitchFamily="18" charset="0"/>
              </a:rPr>
              <a:t>0</a:t>
            </a:r>
            <a:r>
              <a:rPr lang="ru-RU" sz="2400" b="1" dirty="0">
                <a:latin typeface="Times New Roman" pitchFamily="18" charset="0"/>
              </a:rPr>
              <a:t>, равен </a:t>
            </a:r>
            <a:r>
              <a:rPr lang="ru-RU" sz="2400" b="1" dirty="0">
                <a:solidFill>
                  <a:srgbClr val="CC0000"/>
                </a:solidFill>
                <a:latin typeface="Times New Roman" pitchFamily="18" charset="0"/>
              </a:rPr>
              <a:t>половине</a:t>
            </a:r>
            <a:r>
              <a:rPr lang="ru-RU" sz="2400" b="1" dirty="0">
                <a:latin typeface="Times New Roman" pitchFamily="18" charset="0"/>
              </a:rPr>
              <a:t> гипотенузы</a:t>
            </a:r>
          </a:p>
        </p:txBody>
      </p:sp>
      <p:sp>
        <p:nvSpPr>
          <p:cNvPr id="222222" name="AutoShape 14"/>
          <p:cNvSpPr>
            <a:spLocks noChangeArrowheads="1"/>
          </p:cNvSpPr>
          <p:nvPr/>
        </p:nvSpPr>
        <p:spPr bwMode="auto">
          <a:xfrm rot="36589937">
            <a:off x="1451769" y="2301082"/>
            <a:ext cx="198437" cy="438150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2223" name="Text Box 15"/>
          <p:cNvSpPr txBox="1">
            <a:spLocks noChangeArrowheads="1"/>
          </p:cNvSpPr>
          <p:nvPr/>
        </p:nvSpPr>
        <p:spPr bwMode="auto">
          <a:xfrm>
            <a:off x="1331913" y="2565400"/>
            <a:ext cx="660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</a:rPr>
              <a:t>30</a:t>
            </a:r>
            <a:r>
              <a:rPr lang="ru-RU" sz="2800" b="1" baseline="30000">
                <a:latin typeface="Times New Roman" pitchFamily="18" charset="0"/>
              </a:rPr>
              <a:t>0</a:t>
            </a:r>
            <a:endParaRPr lang="ru-RU" sz="2800" b="1">
              <a:latin typeface="Times New Roman" pitchFamily="18" charset="0"/>
            </a:endParaRPr>
          </a:p>
        </p:txBody>
      </p:sp>
      <p:sp>
        <p:nvSpPr>
          <p:cNvPr id="222224" name="Oval 16"/>
          <p:cNvSpPr>
            <a:spLocks noChangeArrowheads="1"/>
          </p:cNvSpPr>
          <p:nvPr/>
        </p:nvSpPr>
        <p:spPr bwMode="auto">
          <a:xfrm>
            <a:off x="179388" y="1125538"/>
            <a:ext cx="720725" cy="720725"/>
          </a:xfrm>
          <a:prstGeom prst="ellipse">
            <a:avLst/>
          </a:prstGeom>
          <a:gradFill rotWithShape="1">
            <a:gsLst>
              <a:gs pos="10000">
                <a:srgbClr val="00B0F0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 w="9525">
            <a:solidFill>
              <a:srgbClr val="007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b="1" dirty="0">
                <a:latin typeface="Times New Roman" pitchFamily="18" charset="0"/>
              </a:rPr>
              <a:t>2</a:t>
            </a:r>
          </a:p>
        </p:txBody>
      </p:sp>
      <p:sp>
        <p:nvSpPr>
          <p:cNvPr id="222225" name="Freeform 17"/>
          <p:cNvSpPr>
            <a:spLocks/>
          </p:cNvSpPr>
          <p:nvPr/>
        </p:nvSpPr>
        <p:spPr bwMode="auto">
          <a:xfrm rot="13263676">
            <a:off x="1403350" y="1557338"/>
            <a:ext cx="444500" cy="685800"/>
          </a:xfrm>
          <a:custGeom>
            <a:avLst/>
            <a:gdLst>
              <a:gd name="T0" fmla="*/ 280 w 280"/>
              <a:gd name="T1" fmla="*/ 408 h 432"/>
              <a:gd name="T2" fmla="*/ 104 w 280"/>
              <a:gd name="T3" fmla="*/ 248 h 432"/>
              <a:gd name="T4" fmla="*/ 0 w 280"/>
              <a:gd name="T5" fmla="*/ 432 h 432"/>
              <a:gd name="T6" fmla="*/ 64 w 280"/>
              <a:gd name="T7" fmla="*/ 0 h 432"/>
              <a:gd name="T8" fmla="*/ 272 w 280"/>
              <a:gd name="T9" fmla="*/ 408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1362869"/>
            <a:ext cx="3257550" cy="39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525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22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222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55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22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2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22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3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6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9" presetID="35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5.78035E-8 L -0.29201 0.00254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01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2" presetID="55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222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20" grpId="0" animBg="1"/>
      <p:bldP spid="222220" grpId="1" animBg="1"/>
      <p:bldP spid="222220" grpId="2" animBg="1"/>
      <p:bldP spid="222220" grpId="3" animBg="1"/>
      <p:bldP spid="222220" grpId="4" animBg="1"/>
      <p:bldP spid="222221" grpId="0" animBg="1"/>
      <p:bldP spid="222225" grpId="0" animBg="1"/>
      <p:bldP spid="222225" grpId="1" animBg="1"/>
      <p:bldP spid="222225" grpId="2" animBg="1"/>
      <p:bldP spid="222225" grpId="3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WordArt 2"/>
          <p:cNvSpPr>
            <a:spLocks noChangeArrowheads="1" noChangeShapeType="1" noTextEdit="1"/>
          </p:cNvSpPr>
          <p:nvPr/>
        </p:nvSpPr>
        <p:spPr bwMode="auto">
          <a:xfrm>
            <a:off x="250825" y="260350"/>
            <a:ext cx="7634288" cy="7921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Свойство прямоугольного треугольника.</a:t>
            </a:r>
          </a:p>
        </p:txBody>
      </p:sp>
      <p:sp>
        <p:nvSpPr>
          <p:cNvPr id="224259" name="Line 3"/>
          <p:cNvSpPr>
            <a:spLocks noChangeShapeType="1"/>
          </p:cNvSpPr>
          <p:nvPr/>
        </p:nvSpPr>
        <p:spPr bwMode="auto">
          <a:xfrm>
            <a:off x="5724525" y="573405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4261" name="Text Box 5"/>
          <p:cNvSpPr txBox="1">
            <a:spLocks noChangeArrowheads="1"/>
          </p:cNvSpPr>
          <p:nvPr/>
        </p:nvSpPr>
        <p:spPr bwMode="auto">
          <a:xfrm>
            <a:off x="900113" y="148431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224262" name="Text Box 6"/>
          <p:cNvSpPr txBox="1">
            <a:spLocks noChangeArrowheads="1"/>
          </p:cNvSpPr>
          <p:nvPr/>
        </p:nvSpPr>
        <p:spPr bwMode="auto">
          <a:xfrm>
            <a:off x="4067175" y="508476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224264" name="Text Box 8"/>
          <p:cNvSpPr txBox="1">
            <a:spLocks noChangeArrowheads="1"/>
          </p:cNvSpPr>
          <p:nvPr/>
        </p:nvSpPr>
        <p:spPr bwMode="auto">
          <a:xfrm>
            <a:off x="900113" y="508476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224265" name="Rectangle 9"/>
          <p:cNvSpPr>
            <a:spLocks noChangeArrowheads="1"/>
          </p:cNvSpPr>
          <p:nvPr/>
        </p:nvSpPr>
        <p:spPr bwMode="auto">
          <a:xfrm>
            <a:off x="1331913" y="5013325"/>
            <a:ext cx="360362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4266" name="AutoShape 10"/>
          <p:cNvSpPr>
            <a:spLocks noChangeArrowheads="1"/>
          </p:cNvSpPr>
          <p:nvPr/>
        </p:nvSpPr>
        <p:spPr bwMode="auto">
          <a:xfrm>
            <a:off x="1331913" y="1844675"/>
            <a:ext cx="2735262" cy="3529013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4267" name="Freeform 11"/>
          <p:cNvSpPr>
            <a:spLocks/>
          </p:cNvSpPr>
          <p:nvPr/>
        </p:nvSpPr>
        <p:spPr bwMode="auto">
          <a:xfrm rot="13263676">
            <a:off x="3924300" y="4652963"/>
            <a:ext cx="444500" cy="685800"/>
          </a:xfrm>
          <a:custGeom>
            <a:avLst/>
            <a:gdLst>
              <a:gd name="T0" fmla="*/ 280 w 280"/>
              <a:gd name="T1" fmla="*/ 408 h 432"/>
              <a:gd name="T2" fmla="*/ 104 w 280"/>
              <a:gd name="T3" fmla="*/ 248 h 432"/>
              <a:gd name="T4" fmla="*/ 0 w 280"/>
              <a:gd name="T5" fmla="*/ 432 h 432"/>
              <a:gd name="T6" fmla="*/ 64 w 280"/>
              <a:gd name="T7" fmla="*/ 0 h 432"/>
              <a:gd name="T8" fmla="*/ 272 w 280"/>
              <a:gd name="T9" fmla="*/ 408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4268" name="AutoShape 12"/>
          <p:cNvSpPr>
            <a:spLocks noChangeArrowheads="1"/>
          </p:cNvSpPr>
          <p:nvPr/>
        </p:nvSpPr>
        <p:spPr bwMode="auto">
          <a:xfrm>
            <a:off x="1042988" y="5418138"/>
            <a:ext cx="7273925" cy="1439862"/>
          </a:xfrm>
          <a:prstGeom prst="horizontalScroll">
            <a:avLst>
              <a:gd name="adj" fmla="val 12500"/>
            </a:avLst>
          </a:prstGeom>
          <a:gradFill rotWithShape="1">
            <a:gsLst>
              <a:gs pos="10000">
                <a:srgbClr val="00B0F0"/>
              </a:gs>
              <a:gs pos="100000">
                <a:srgbClr val="FF9F9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itchFamily="18" charset="0"/>
              </a:rPr>
              <a:t>В прямоугольном  треугольнике катет, равный 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половине  гипотенузы лежит против угла в 30</a:t>
            </a:r>
            <a:r>
              <a:rPr lang="ru-RU" sz="2400" b="1" baseline="30000" dirty="0">
                <a:latin typeface="Times New Roman" pitchFamily="18" charset="0"/>
              </a:rPr>
              <a:t>0</a:t>
            </a:r>
            <a:r>
              <a:rPr lang="ru-RU" sz="2400" b="1" dirty="0">
                <a:latin typeface="Times New Roman" pitchFamily="18" charset="0"/>
              </a:rPr>
              <a:t>.</a:t>
            </a:r>
          </a:p>
        </p:txBody>
      </p:sp>
      <p:sp>
        <p:nvSpPr>
          <p:cNvPr id="224269" name="AutoShape 13"/>
          <p:cNvSpPr>
            <a:spLocks noChangeArrowheads="1"/>
          </p:cNvSpPr>
          <p:nvPr/>
        </p:nvSpPr>
        <p:spPr bwMode="auto">
          <a:xfrm rot="36589937">
            <a:off x="1451769" y="2301082"/>
            <a:ext cx="198437" cy="438150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4270" name="Text Box 14"/>
          <p:cNvSpPr txBox="1">
            <a:spLocks noChangeArrowheads="1"/>
          </p:cNvSpPr>
          <p:nvPr/>
        </p:nvSpPr>
        <p:spPr bwMode="auto">
          <a:xfrm>
            <a:off x="1331913" y="2565400"/>
            <a:ext cx="660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</a:rPr>
              <a:t>30</a:t>
            </a:r>
            <a:r>
              <a:rPr lang="ru-RU" sz="2800" b="1" baseline="30000">
                <a:latin typeface="Times New Roman" pitchFamily="18" charset="0"/>
              </a:rPr>
              <a:t>0</a:t>
            </a:r>
            <a:endParaRPr lang="ru-RU" sz="2800" b="1">
              <a:latin typeface="Times New Roman" pitchFamily="18" charset="0"/>
            </a:endParaRPr>
          </a:p>
        </p:txBody>
      </p:sp>
      <p:sp>
        <p:nvSpPr>
          <p:cNvPr id="224271" name="Oval 15"/>
          <p:cNvSpPr>
            <a:spLocks noChangeArrowheads="1"/>
          </p:cNvSpPr>
          <p:nvPr/>
        </p:nvSpPr>
        <p:spPr bwMode="auto">
          <a:xfrm>
            <a:off x="179388" y="1125538"/>
            <a:ext cx="720725" cy="720725"/>
          </a:xfrm>
          <a:prstGeom prst="ellipse">
            <a:avLst/>
          </a:prstGeom>
          <a:gradFill rotWithShape="1">
            <a:gsLst>
              <a:gs pos="17000">
                <a:srgbClr val="00B0F0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 w="9525">
            <a:solidFill>
              <a:srgbClr val="007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b="1" dirty="0">
                <a:latin typeface="Times New Roman" pitchFamily="18" charset="0"/>
              </a:rPr>
              <a:t>3</a:t>
            </a:r>
          </a:p>
        </p:txBody>
      </p:sp>
      <p:sp>
        <p:nvSpPr>
          <p:cNvPr id="224272" name="Freeform 16"/>
          <p:cNvSpPr>
            <a:spLocks/>
          </p:cNvSpPr>
          <p:nvPr/>
        </p:nvSpPr>
        <p:spPr bwMode="auto">
          <a:xfrm rot="13263676">
            <a:off x="1403350" y="1557338"/>
            <a:ext cx="444500" cy="685800"/>
          </a:xfrm>
          <a:custGeom>
            <a:avLst/>
            <a:gdLst>
              <a:gd name="T0" fmla="*/ 280 w 280"/>
              <a:gd name="T1" fmla="*/ 408 h 432"/>
              <a:gd name="T2" fmla="*/ 104 w 280"/>
              <a:gd name="T3" fmla="*/ 248 h 432"/>
              <a:gd name="T4" fmla="*/ 0 w 280"/>
              <a:gd name="T5" fmla="*/ 432 h 432"/>
              <a:gd name="T6" fmla="*/ 64 w 280"/>
              <a:gd name="T7" fmla="*/ 0 h 432"/>
              <a:gd name="T8" fmla="*/ 272 w 280"/>
              <a:gd name="T9" fmla="*/ 408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525" y="1211262"/>
            <a:ext cx="3257550" cy="39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881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24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24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4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4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224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224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35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5.78035E-8 L -0.29201 0.0025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242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01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4" presetID="55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224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224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2242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4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42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4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4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6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224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9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1000" fill="hold"/>
                                        <p:tgtEl>
                                          <p:spTgt spid="224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2" presetID="55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24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24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224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4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4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4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24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67" grpId="0" animBg="1"/>
      <p:bldP spid="224267" grpId="1" animBg="1"/>
      <p:bldP spid="224267" grpId="2" animBg="1"/>
      <p:bldP spid="224267" grpId="3" animBg="1"/>
      <p:bldP spid="224267" grpId="4" animBg="1"/>
      <p:bldP spid="224268" grpId="0" animBg="1"/>
      <p:bldP spid="224270" grpId="0"/>
      <p:bldP spid="224272" grpId="0" animBg="1"/>
      <p:bldP spid="224272" grpId="1" animBg="1"/>
      <p:bldP spid="224272" grpId="2" animBg="1"/>
      <p:bldP spid="224272" grpId="3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WordArt 2"/>
          <p:cNvSpPr>
            <a:spLocks noChangeArrowheads="1" noChangeShapeType="1" noTextEdit="1"/>
          </p:cNvSpPr>
          <p:nvPr/>
        </p:nvSpPr>
        <p:spPr bwMode="auto">
          <a:xfrm>
            <a:off x="1088320" y="260350"/>
            <a:ext cx="7634288" cy="7921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Признаки равенства</a:t>
            </a:r>
          </a:p>
          <a:p>
            <a:pPr algn="ctr"/>
            <a:r>
              <a:rPr lang="ru-RU" sz="3600" b="1" kern="10" dirty="0"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прямоугольных треугольников.</a:t>
            </a:r>
          </a:p>
        </p:txBody>
      </p:sp>
      <p:sp>
        <p:nvSpPr>
          <p:cNvPr id="228355" name="Line 3"/>
          <p:cNvSpPr>
            <a:spLocks noChangeShapeType="1"/>
          </p:cNvSpPr>
          <p:nvPr/>
        </p:nvSpPr>
        <p:spPr bwMode="auto">
          <a:xfrm>
            <a:off x="5724525" y="573405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8357" name="Text Box 5"/>
          <p:cNvSpPr txBox="1">
            <a:spLocks noChangeArrowheads="1"/>
          </p:cNvSpPr>
          <p:nvPr/>
        </p:nvSpPr>
        <p:spPr bwMode="auto">
          <a:xfrm>
            <a:off x="900113" y="148431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228358" name="Text Box 6"/>
          <p:cNvSpPr txBox="1">
            <a:spLocks noChangeArrowheads="1"/>
          </p:cNvSpPr>
          <p:nvPr/>
        </p:nvSpPr>
        <p:spPr bwMode="auto">
          <a:xfrm>
            <a:off x="4067175" y="508476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228359" name="Text Box 7"/>
          <p:cNvSpPr txBox="1">
            <a:spLocks noChangeArrowheads="1"/>
          </p:cNvSpPr>
          <p:nvPr/>
        </p:nvSpPr>
        <p:spPr bwMode="auto">
          <a:xfrm>
            <a:off x="900113" y="508476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228360" name="Rectangle 8"/>
          <p:cNvSpPr>
            <a:spLocks noChangeArrowheads="1"/>
          </p:cNvSpPr>
          <p:nvPr/>
        </p:nvSpPr>
        <p:spPr bwMode="auto">
          <a:xfrm>
            <a:off x="1331913" y="5013325"/>
            <a:ext cx="360362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8361" name="AutoShape 9"/>
          <p:cNvSpPr>
            <a:spLocks noChangeArrowheads="1"/>
          </p:cNvSpPr>
          <p:nvPr/>
        </p:nvSpPr>
        <p:spPr bwMode="auto">
          <a:xfrm>
            <a:off x="1331913" y="1844675"/>
            <a:ext cx="2735262" cy="3529013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8362" name="Freeform 10"/>
          <p:cNvSpPr>
            <a:spLocks/>
          </p:cNvSpPr>
          <p:nvPr/>
        </p:nvSpPr>
        <p:spPr bwMode="auto">
          <a:xfrm rot="13263676">
            <a:off x="1258888" y="4652963"/>
            <a:ext cx="444500" cy="685800"/>
          </a:xfrm>
          <a:custGeom>
            <a:avLst/>
            <a:gdLst>
              <a:gd name="T0" fmla="*/ 280 w 280"/>
              <a:gd name="T1" fmla="*/ 408 h 432"/>
              <a:gd name="T2" fmla="*/ 104 w 280"/>
              <a:gd name="T3" fmla="*/ 248 h 432"/>
              <a:gd name="T4" fmla="*/ 0 w 280"/>
              <a:gd name="T5" fmla="*/ 432 h 432"/>
              <a:gd name="T6" fmla="*/ 64 w 280"/>
              <a:gd name="T7" fmla="*/ 0 h 432"/>
              <a:gd name="T8" fmla="*/ 272 w 280"/>
              <a:gd name="T9" fmla="*/ 408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8363" name="AutoShape 11"/>
          <p:cNvSpPr>
            <a:spLocks noChangeArrowheads="1"/>
          </p:cNvSpPr>
          <p:nvPr/>
        </p:nvSpPr>
        <p:spPr bwMode="auto">
          <a:xfrm>
            <a:off x="827088" y="5418138"/>
            <a:ext cx="7632700" cy="1439862"/>
          </a:xfrm>
          <a:prstGeom prst="horizontalScroll">
            <a:avLst>
              <a:gd name="adj" fmla="val 12500"/>
            </a:avLst>
          </a:prstGeom>
          <a:gradFill rotWithShape="1">
            <a:gsLst>
              <a:gs pos="19000">
                <a:srgbClr val="00B0F0"/>
              </a:gs>
              <a:gs pos="100000">
                <a:srgbClr val="FF9F9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itchFamily="18" charset="0"/>
              </a:rPr>
              <a:t>Если катеты одного прямоугольного треугольника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соответственно равны катетам другого,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то такие треугольники равны.</a:t>
            </a:r>
          </a:p>
        </p:txBody>
      </p:sp>
      <p:sp>
        <p:nvSpPr>
          <p:cNvPr id="228366" name="Oval 14"/>
          <p:cNvSpPr>
            <a:spLocks noChangeArrowheads="1"/>
          </p:cNvSpPr>
          <p:nvPr/>
        </p:nvSpPr>
        <p:spPr bwMode="auto">
          <a:xfrm>
            <a:off x="179388" y="1125538"/>
            <a:ext cx="720725" cy="720725"/>
          </a:xfrm>
          <a:prstGeom prst="ellipse">
            <a:avLst/>
          </a:prstGeom>
          <a:gradFill rotWithShape="1">
            <a:gsLst>
              <a:gs pos="11000">
                <a:srgbClr val="00B0F0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 w="9525">
            <a:solidFill>
              <a:srgbClr val="007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b="1" dirty="0">
                <a:latin typeface="Times New Roman" pitchFamily="18" charset="0"/>
              </a:rPr>
              <a:t>1</a:t>
            </a:r>
          </a:p>
        </p:txBody>
      </p:sp>
      <p:sp>
        <p:nvSpPr>
          <p:cNvPr id="228367" name="Freeform 15"/>
          <p:cNvSpPr>
            <a:spLocks/>
          </p:cNvSpPr>
          <p:nvPr/>
        </p:nvSpPr>
        <p:spPr bwMode="auto">
          <a:xfrm rot="13263676">
            <a:off x="1258888" y="4652963"/>
            <a:ext cx="444500" cy="685800"/>
          </a:xfrm>
          <a:custGeom>
            <a:avLst/>
            <a:gdLst>
              <a:gd name="T0" fmla="*/ 280 w 280"/>
              <a:gd name="T1" fmla="*/ 408 h 432"/>
              <a:gd name="T2" fmla="*/ 104 w 280"/>
              <a:gd name="T3" fmla="*/ 248 h 432"/>
              <a:gd name="T4" fmla="*/ 0 w 280"/>
              <a:gd name="T5" fmla="*/ 432 h 432"/>
              <a:gd name="T6" fmla="*/ 64 w 280"/>
              <a:gd name="T7" fmla="*/ 0 h 432"/>
              <a:gd name="T8" fmla="*/ 272 w 280"/>
              <a:gd name="T9" fmla="*/ 408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8369" name="Text Box 17"/>
          <p:cNvSpPr txBox="1">
            <a:spLocks noChangeArrowheads="1"/>
          </p:cNvSpPr>
          <p:nvPr/>
        </p:nvSpPr>
        <p:spPr bwMode="auto">
          <a:xfrm>
            <a:off x="4500563" y="148431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228370" name="Text Box 18"/>
          <p:cNvSpPr txBox="1">
            <a:spLocks noChangeArrowheads="1"/>
          </p:cNvSpPr>
          <p:nvPr/>
        </p:nvSpPr>
        <p:spPr bwMode="auto">
          <a:xfrm>
            <a:off x="7667625" y="508476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228371" name="Text Box 19"/>
          <p:cNvSpPr txBox="1">
            <a:spLocks noChangeArrowheads="1"/>
          </p:cNvSpPr>
          <p:nvPr/>
        </p:nvSpPr>
        <p:spPr bwMode="auto">
          <a:xfrm>
            <a:off x="4500563" y="508476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228372" name="Rectangle 20"/>
          <p:cNvSpPr>
            <a:spLocks noChangeArrowheads="1"/>
          </p:cNvSpPr>
          <p:nvPr/>
        </p:nvSpPr>
        <p:spPr bwMode="auto">
          <a:xfrm>
            <a:off x="4932363" y="5013325"/>
            <a:ext cx="360362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8373" name="AutoShape 21"/>
          <p:cNvSpPr>
            <a:spLocks noChangeArrowheads="1"/>
          </p:cNvSpPr>
          <p:nvPr/>
        </p:nvSpPr>
        <p:spPr bwMode="auto">
          <a:xfrm>
            <a:off x="4932363" y="1844675"/>
            <a:ext cx="2735262" cy="3529013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8376" name="Freeform 24"/>
          <p:cNvSpPr>
            <a:spLocks/>
          </p:cNvSpPr>
          <p:nvPr/>
        </p:nvSpPr>
        <p:spPr bwMode="auto">
          <a:xfrm>
            <a:off x="1349375" y="5370513"/>
            <a:ext cx="2743200" cy="1587"/>
          </a:xfrm>
          <a:custGeom>
            <a:avLst/>
            <a:gdLst>
              <a:gd name="T0" fmla="*/ 0 w 1728"/>
              <a:gd name="T1" fmla="*/ 0 h 1"/>
              <a:gd name="T2" fmla="*/ 1728 w 1728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728" h="1">
                <a:moveTo>
                  <a:pt x="0" y="0"/>
                </a:moveTo>
                <a:lnTo>
                  <a:pt x="1728" y="0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8377" name="Freeform 25"/>
          <p:cNvSpPr>
            <a:spLocks/>
          </p:cNvSpPr>
          <p:nvPr/>
        </p:nvSpPr>
        <p:spPr bwMode="auto">
          <a:xfrm>
            <a:off x="1331913" y="5373688"/>
            <a:ext cx="2743200" cy="1587"/>
          </a:xfrm>
          <a:custGeom>
            <a:avLst/>
            <a:gdLst>
              <a:gd name="T0" fmla="*/ 0 w 1728"/>
              <a:gd name="T1" fmla="*/ 0 h 1"/>
              <a:gd name="T2" fmla="*/ 1728 w 1728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728" h="1">
                <a:moveTo>
                  <a:pt x="0" y="0"/>
                </a:moveTo>
                <a:lnTo>
                  <a:pt x="1728" y="0"/>
                </a:lnTo>
              </a:path>
            </a:pathLst>
          </a:cu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8378" name="Freeform 26"/>
          <p:cNvSpPr>
            <a:spLocks/>
          </p:cNvSpPr>
          <p:nvPr/>
        </p:nvSpPr>
        <p:spPr bwMode="auto">
          <a:xfrm>
            <a:off x="1320800" y="1814513"/>
            <a:ext cx="14288" cy="3570287"/>
          </a:xfrm>
          <a:custGeom>
            <a:avLst/>
            <a:gdLst>
              <a:gd name="T0" fmla="*/ 0 w 9"/>
              <a:gd name="T1" fmla="*/ 2249 h 2249"/>
              <a:gd name="T2" fmla="*/ 9 w 9"/>
              <a:gd name="T3" fmla="*/ 0 h 224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" h="2249">
                <a:moveTo>
                  <a:pt x="0" y="2249"/>
                </a:moveTo>
                <a:lnTo>
                  <a:pt x="9" y="0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8379" name="Freeform 27"/>
          <p:cNvSpPr>
            <a:spLocks/>
          </p:cNvSpPr>
          <p:nvPr/>
        </p:nvSpPr>
        <p:spPr bwMode="auto">
          <a:xfrm>
            <a:off x="1335088" y="1843088"/>
            <a:ext cx="1587" cy="3541712"/>
          </a:xfrm>
          <a:custGeom>
            <a:avLst/>
            <a:gdLst>
              <a:gd name="T0" fmla="*/ 0 w 1"/>
              <a:gd name="T1" fmla="*/ 2231 h 2231"/>
              <a:gd name="T2" fmla="*/ 0 w 1"/>
              <a:gd name="T3" fmla="*/ 0 h 223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2231">
                <a:moveTo>
                  <a:pt x="0" y="2231"/>
                </a:moveTo>
                <a:lnTo>
                  <a:pt x="0" y="0"/>
                </a:lnTo>
              </a:path>
            </a:pathLst>
          </a:cu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792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28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28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8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8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228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228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35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201 -0.00254 L 1.66667E-6 -2.13873E-6 " pathEditMode="relative" rAng="0" ptsTypes="AA">
                                      <p:cBhvr>
                                        <p:cTn id="22" dur="2000" spd="-100000" fill="hold"/>
                                        <p:tgtEl>
                                          <p:spTgt spid="2283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01" y="116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2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22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0" presetID="55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228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28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2283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8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283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8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8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2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3" dur="1000" fill="hold"/>
                                        <p:tgtEl>
                                          <p:spTgt spid="228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5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228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8" presetID="64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29 0.01295 L 0.00677 -0.48786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2283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2504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22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22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57" presetID="55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228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228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228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8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63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00578E-6 L 0.39358 -0.00278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283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70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66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04046E-6 L 0.3934 1.04046E-6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2283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7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62" grpId="0" animBg="1"/>
      <p:bldP spid="228362" grpId="1" animBg="1"/>
      <p:bldP spid="228362" grpId="2" animBg="1"/>
      <p:bldP spid="228362" grpId="3" animBg="1"/>
      <p:bldP spid="228362" grpId="4" animBg="1"/>
      <p:bldP spid="228363" grpId="0" animBg="1"/>
      <p:bldP spid="228367" grpId="0" animBg="1"/>
      <p:bldP spid="228367" grpId="1" animBg="1"/>
      <p:bldP spid="228367" grpId="2" animBg="1"/>
      <p:bldP spid="228367" grpId="3" animBg="1"/>
      <p:bldP spid="228367" grpId="4" animBg="1"/>
      <p:bldP spid="228376" grpId="0" animBg="1"/>
      <p:bldP spid="228377" grpId="0" animBg="1"/>
      <p:bldP spid="228377" grpId="1" animBg="1"/>
      <p:bldP spid="228378" grpId="0" animBg="1"/>
      <p:bldP spid="228379" grpId="0" animBg="1"/>
      <p:bldP spid="22837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WordArt 2"/>
          <p:cNvSpPr>
            <a:spLocks noChangeArrowheads="1" noChangeShapeType="1" noTextEdit="1"/>
          </p:cNvSpPr>
          <p:nvPr/>
        </p:nvSpPr>
        <p:spPr bwMode="auto">
          <a:xfrm>
            <a:off x="1161345" y="260349"/>
            <a:ext cx="7634288" cy="7921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Признаки равенства</a:t>
            </a:r>
          </a:p>
          <a:p>
            <a:pPr algn="ctr"/>
            <a:r>
              <a:rPr lang="ru-RU" sz="3600" b="1" kern="10" dirty="0"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прямоугольных треугольников.</a:t>
            </a:r>
          </a:p>
        </p:txBody>
      </p:sp>
      <p:sp>
        <p:nvSpPr>
          <p:cNvPr id="229379" name="Line 3"/>
          <p:cNvSpPr>
            <a:spLocks noChangeShapeType="1"/>
          </p:cNvSpPr>
          <p:nvPr/>
        </p:nvSpPr>
        <p:spPr bwMode="auto">
          <a:xfrm>
            <a:off x="5724525" y="551815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9381" name="Text Box 5"/>
          <p:cNvSpPr txBox="1">
            <a:spLocks noChangeArrowheads="1"/>
          </p:cNvSpPr>
          <p:nvPr/>
        </p:nvSpPr>
        <p:spPr bwMode="auto">
          <a:xfrm>
            <a:off x="900113" y="126841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229382" name="Text Box 6"/>
          <p:cNvSpPr txBox="1">
            <a:spLocks noChangeArrowheads="1"/>
          </p:cNvSpPr>
          <p:nvPr/>
        </p:nvSpPr>
        <p:spPr bwMode="auto">
          <a:xfrm>
            <a:off x="4067175" y="486886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229383" name="Text Box 7"/>
          <p:cNvSpPr txBox="1">
            <a:spLocks noChangeArrowheads="1"/>
          </p:cNvSpPr>
          <p:nvPr/>
        </p:nvSpPr>
        <p:spPr bwMode="auto">
          <a:xfrm>
            <a:off x="900113" y="486886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229384" name="Rectangle 8"/>
          <p:cNvSpPr>
            <a:spLocks noChangeArrowheads="1"/>
          </p:cNvSpPr>
          <p:nvPr/>
        </p:nvSpPr>
        <p:spPr bwMode="auto">
          <a:xfrm>
            <a:off x="1331913" y="4797425"/>
            <a:ext cx="360362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9385" name="AutoShape 9"/>
          <p:cNvSpPr>
            <a:spLocks noChangeArrowheads="1"/>
          </p:cNvSpPr>
          <p:nvPr/>
        </p:nvSpPr>
        <p:spPr bwMode="auto">
          <a:xfrm>
            <a:off x="1331913" y="1628775"/>
            <a:ext cx="2735262" cy="3529013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9387" name="AutoShape 11"/>
          <p:cNvSpPr>
            <a:spLocks noChangeArrowheads="1"/>
          </p:cNvSpPr>
          <p:nvPr/>
        </p:nvSpPr>
        <p:spPr bwMode="auto">
          <a:xfrm>
            <a:off x="611188" y="5229225"/>
            <a:ext cx="7921625" cy="1871663"/>
          </a:xfrm>
          <a:prstGeom prst="horizontalScroll">
            <a:avLst>
              <a:gd name="adj" fmla="val 12500"/>
            </a:avLst>
          </a:prstGeom>
          <a:gradFill rotWithShape="1">
            <a:gsLst>
              <a:gs pos="8300">
                <a:srgbClr val="15B7F1"/>
              </a:gs>
              <a:gs pos="0">
                <a:srgbClr val="00B0F0"/>
              </a:gs>
              <a:gs pos="100000">
                <a:srgbClr val="FF9F9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itchFamily="18" charset="0"/>
              </a:rPr>
              <a:t>Если катет и прилежащий к нему острый угол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одного прямоугольного треугольника соответственно 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равны катету и прилежащему к нему острому углу 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другого, то такие треугольники равны.</a:t>
            </a:r>
          </a:p>
        </p:txBody>
      </p:sp>
      <p:sp>
        <p:nvSpPr>
          <p:cNvPr id="229388" name="Oval 12"/>
          <p:cNvSpPr>
            <a:spLocks noChangeArrowheads="1"/>
          </p:cNvSpPr>
          <p:nvPr/>
        </p:nvSpPr>
        <p:spPr bwMode="auto">
          <a:xfrm>
            <a:off x="179388" y="1125538"/>
            <a:ext cx="720725" cy="720725"/>
          </a:xfrm>
          <a:prstGeom prst="ellipse">
            <a:avLst/>
          </a:prstGeom>
          <a:gradFill rotWithShape="1">
            <a:gsLst>
              <a:gs pos="10000">
                <a:srgbClr val="00B0F0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 w="9525">
            <a:solidFill>
              <a:srgbClr val="007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b="1" dirty="0">
                <a:latin typeface="Times New Roman" pitchFamily="18" charset="0"/>
              </a:rPr>
              <a:t>2</a:t>
            </a:r>
          </a:p>
        </p:txBody>
      </p:sp>
      <p:sp>
        <p:nvSpPr>
          <p:cNvPr id="229389" name="Freeform 13"/>
          <p:cNvSpPr>
            <a:spLocks/>
          </p:cNvSpPr>
          <p:nvPr/>
        </p:nvSpPr>
        <p:spPr bwMode="auto">
          <a:xfrm rot="13263676">
            <a:off x="1331913" y="4437063"/>
            <a:ext cx="444500" cy="685800"/>
          </a:xfrm>
          <a:custGeom>
            <a:avLst/>
            <a:gdLst>
              <a:gd name="T0" fmla="*/ 280 w 280"/>
              <a:gd name="T1" fmla="*/ 408 h 432"/>
              <a:gd name="T2" fmla="*/ 104 w 280"/>
              <a:gd name="T3" fmla="*/ 248 h 432"/>
              <a:gd name="T4" fmla="*/ 0 w 280"/>
              <a:gd name="T5" fmla="*/ 432 h 432"/>
              <a:gd name="T6" fmla="*/ 64 w 280"/>
              <a:gd name="T7" fmla="*/ 0 h 432"/>
              <a:gd name="T8" fmla="*/ 272 w 280"/>
              <a:gd name="T9" fmla="*/ 408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9391" name="Text Box 15"/>
          <p:cNvSpPr txBox="1">
            <a:spLocks noChangeArrowheads="1"/>
          </p:cNvSpPr>
          <p:nvPr/>
        </p:nvSpPr>
        <p:spPr bwMode="auto">
          <a:xfrm>
            <a:off x="4500563" y="126841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229392" name="Text Box 16"/>
          <p:cNvSpPr txBox="1">
            <a:spLocks noChangeArrowheads="1"/>
          </p:cNvSpPr>
          <p:nvPr/>
        </p:nvSpPr>
        <p:spPr bwMode="auto">
          <a:xfrm>
            <a:off x="7667625" y="486886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229393" name="Text Box 17"/>
          <p:cNvSpPr txBox="1">
            <a:spLocks noChangeArrowheads="1"/>
          </p:cNvSpPr>
          <p:nvPr/>
        </p:nvSpPr>
        <p:spPr bwMode="auto">
          <a:xfrm>
            <a:off x="4500563" y="486886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229394" name="Rectangle 18"/>
          <p:cNvSpPr>
            <a:spLocks noChangeArrowheads="1"/>
          </p:cNvSpPr>
          <p:nvPr/>
        </p:nvSpPr>
        <p:spPr bwMode="auto">
          <a:xfrm>
            <a:off x="4932363" y="4797425"/>
            <a:ext cx="360362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9395" name="AutoShape 19"/>
          <p:cNvSpPr>
            <a:spLocks noChangeArrowheads="1"/>
          </p:cNvSpPr>
          <p:nvPr/>
        </p:nvSpPr>
        <p:spPr bwMode="auto">
          <a:xfrm>
            <a:off x="4932363" y="1628775"/>
            <a:ext cx="2735262" cy="3529013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9398" name="Freeform 22"/>
          <p:cNvSpPr>
            <a:spLocks/>
          </p:cNvSpPr>
          <p:nvPr/>
        </p:nvSpPr>
        <p:spPr bwMode="auto">
          <a:xfrm>
            <a:off x="1320800" y="1598613"/>
            <a:ext cx="14288" cy="3570287"/>
          </a:xfrm>
          <a:custGeom>
            <a:avLst/>
            <a:gdLst>
              <a:gd name="T0" fmla="*/ 0 w 9"/>
              <a:gd name="T1" fmla="*/ 2249 h 2249"/>
              <a:gd name="T2" fmla="*/ 9 w 9"/>
              <a:gd name="T3" fmla="*/ 0 h 224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" h="2249">
                <a:moveTo>
                  <a:pt x="0" y="2249"/>
                </a:moveTo>
                <a:lnTo>
                  <a:pt x="9" y="0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9399" name="Freeform 23"/>
          <p:cNvSpPr>
            <a:spLocks/>
          </p:cNvSpPr>
          <p:nvPr/>
        </p:nvSpPr>
        <p:spPr bwMode="auto">
          <a:xfrm>
            <a:off x="1335088" y="1627188"/>
            <a:ext cx="1587" cy="3541712"/>
          </a:xfrm>
          <a:custGeom>
            <a:avLst/>
            <a:gdLst>
              <a:gd name="T0" fmla="*/ 0 w 1"/>
              <a:gd name="T1" fmla="*/ 2231 h 2231"/>
              <a:gd name="T2" fmla="*/ 0 w 1"/>
              <a:gd name="T3" fmla="*/ 0 h 223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2231">
                <a:moveTo>
                  <a:pt x="0" y="2231"/>
                </a:moveTo>
                <a:lnTo>
                  <a:pt x="0" y="0"/>
                </a:lnTo>
              </a:path>
            </a:pathLst>
          </a:cu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9400" name="AutoShape 24"/>
          <p:cNvSpPr>
            <a:spLocks noChangeArrowheads="1"/>
          </p:cNvSpPr>
          <p:nvPr/>
        </p:nvSpPr>
        <p:spPr bwMode="auto">
          <a:xfrm rot="36589937">
            <a:off x="1451769" y="2085182"/>
            <a:ext cx="198437" cy="438150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9401" name="AutoShape 25"/>
          <p:cNvSpPr>
            <a:spLocks noChangeArrowheads="1"/>
          </p:cNvSpPr>
          <p:nvPr/>
        </p:nvSpPr>
        <p:spPr bwMode="auto">
          <a:xfrm rot="36589937">
            <a:off x="5052219" y="2085182"/>
            <a:ext cx="198437" cy="438150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1538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29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293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9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9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5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229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8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229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1" presetID="64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29 0.01295 L 0.00677 -0.4878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293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2504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229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229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0" presetID="55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229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29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229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9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6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22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39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1000" fill="hold"/>
                                        <p:tgtEl>
                                          <p:spTgt spid="22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2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00578E-6 L 0.39358 -0.00278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293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70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229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87" grpId="0" animBg="1"/>
      <p:bldP spid="229389" grpId="0" animBg="1"/>
      <p:bldP spid="229389" grpId="1" animBg="1"/>
      <p:bldP spid="229389" grpId="2" animBg="1"/>
      <p:bldP spid="229389" grpId="3" animBg="1"/>
      <p:bldP spid="229389" grpId="4" animBg="1"/>
      <p:bldP spid="229398" grpId="0" animBg="1"/>
      <p:bldP spid="229399" grpId="0" animBg="1"/>
      <p:bldP spid="229399" grpId="1" animBg="1"/>
      <p:bldP spid="229400" grpId="0" animBg="1"/>
      <p:bldP spid="229400" grpId="1" animBg="1"/>
      <p:bldP spid="22940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WordArt 2"/>
          <p:cNvSpPr>
            <a:spLocks noChangeArrowheads="1" noChangeShapeType="1" noTextEdit="1"/>
          </p:cNvSpPr>
          <p:nvPr/>
        </p:nvSpPr>
        <p:spPr bwMode="auto">
          <a:xfrm>
            <a:off x="1088320" y="260350"/>
            <a:ext cx="7634288" cy="7921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Признаки равенства</a:t>
            </a:r>
          </a:p>
          <a:p>
            <a:pPr algn="ctr"/>
            <a:r>
              <a:rPr lang="ru-RU" sz="3600" b="1" kern="10" dirty="0"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прямоугольных треугольников.</a:t>
            </a:r>
          </a:p>
        </p:txBody>
      </p:sp>
      <p:sp>
        <p:nvSpPr>
          <p:cNvPr id="230403" name="Line 3"/>
          <p:cNvSpPr>
            <a:spLocks noChangeShapeType="1"/>
          </p:cNvSpPr>
          <p:nvPr/>
        </p:nvSpPr>
        <p:spPr bwMode="auto">
          <a:xfrm>
            <a:off x="5724525" y="551815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0405" name="Text Box 5"/>
          <p:cNvSpPr txBox="1">
            <a:spLocks noChangeArrowheads="1"/>
          </p:cNvSpPr>
          <p:nvPr/>
        </p:nvSpPr>
        <p:spPr bwMode="auto">
          <a:xfrm>
            <a:off x="900113" y="126841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230406" name="Text Box 6"/>
          <p:cNvSpPr txBox="1">
            <a:spLocks noChangeArrowheads="1"/>
          </p:cNvSpPr>
          <p:nvPr/>
        </p:nvSpPr>
        <p:spPr bwMode="auto">
          <a:xfrm>
            <a:off x="4067175" y="486886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230407" name="Text Box 7"/>
          <p:cNvSpPr txBox="1">
            <a:spLocks noChangeArrowheads="1"/>
          </p:cNvSpPr>
          <p:nvPr/>
        </p:nvSpPr>
        <p:spPr bwMode="auto">
          <a:xfrm>
            <a:off x="900113" y="486886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230408" name="Rectangle 8"/>
          <p:cNvSpPr>
            <a:spLocks noChangeArrowheads="1"/>
          </p:cNvSpPr>
          <p:nvPr/>
        </p:nvSpPr>
        <p:spPr bwMode="auto">
          <a:xfrm>
            <a:off x="1331913" y="4797425"/>
            <a:ext cx="360362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0409" name="AutoShape 9"/>
          <p:cNvSpPr>
            <a:spLocks noChangeArrowheads="1"/>
          </p:cNvSpPr>
          <p:nvPr/>
        </p:nvSpPr>
        <p:spPr bwMode="auto">
          <a:xfrm>
            <a:off x="1331913" y="1628775"/>
            <a:ext cx="2735262" cy="3529013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0410" name="AutoShape 10"/>
          <p:cNvSpPr>
            <a:spLocks noChangeArrowheads="1"/>
          </p:cNvSpPr>
          <p:nvPr/>
        </p:nvSpPr>
        <p:spPr bwMode="auto">
          <a:xfrm>
            <a:off x="611188" y="5229225"/>
            <a:ext cx="7921625" cy="1871663"/>
          </a:xfrm>
          <a:prstGeom prst="horizontalScroll">
            <a:avLst>
              <a:gd name="adj" fmla="val 12500"/>
            </a:avLst>
          </a:prstGeom>
          <a:gradFill rotWithShape="1">
            <a:gsLst>
              <a:gs pos="9000">
                <a:srgbClr val="00B0F0"/>
              </a:gs>
              <a:gs pos="100000">
                <a:srgbClr val="FF9F9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>
                <a:latin typeface="Times New Roman" pitchFamily="18" charset="0"/>
              </a:rPr>
              <a:t>Если гипотенуза и острый угол одного</a:t>
            </a:r>
          </a:p>
          <a:p>
            <a:pPr algn="ctr"/>
            <a:r>
              <a:rPr lang="ru-RU" sz="2400" b="1">
                <a:latin typeface="Times New Roman" pitchFamily="18" charset="0"/>
              </a:rPr>
              <a:t>прямоугольного треугольника соответственно </a:t>
            </a:r>
          </a:p>
          <a:p>
            <a:pPr algn="ctr"/>
            <a:r>
              <a:rPr lang="ru-RU" sz="2400" b="1">
                <a:latin typeface="Times New Roman" pitchFamily="18" charset="0"/>
              </a:rPr>
              <a:t>равны гипотенузе и острому углу другого,</a:t>
            </a:r>
          </a:p>
          <a:p>
            <a:pPr algn="ctr"/>
            <a:r>
              <a:rPr lang="ru-RU" sz="2400" b="1">
                <a:latin typeface="Times New Roman" pitchFamily="18" charset="0"/>
              </a:rPr>
              <a:t>то такие треугольники равны.</a:t>
            </a:r>
          </a:p>
        </p:txBody>
      </p:sp>
      <p:sp>
        <p:nvSpPr>
          <p:cNvPr id="230411" name="Oval 11"/>
          <p:cNvSpPr>
            <a:spLocks noChangeArrowheads="1"/>
          </p:cNvSpPr>
          <p:nvPr/>
        </p:nvSpPr>
        <p:spPr bwMode="auto">
          <a:xfrm>
            <a:off x="179388" y="1125538"/>
            <a:ext cx="720725" cy="720725"/>
          </a:xfrm>
          <a:prstGeom prst="ellipse">
            <a:avLst/>
          </a:prstGeom>
          <a:gradFill rotWithShape="1">
            <a:gsLst>
              <a:gs pos="8000">
                <a:srgbClr val="00B0F0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 w="9525">
            <a:solidFill>
              <a:srgbClr val="007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b="1" dirty="0">
                <a:latin typeface="Times New Roman" pitchFamily="18" charset="0"/>
              </a:rPr>
              <a:t>3</a:t>
            </a:r>
          </a:p>
        </p:txBody>
      </p:sp>
      <p:sp>
        <p:nvSpPr>
          <p:cNvPr id="230412" name="Freeform 12"/>
          <p:cNvSpPr>
            <a:spLocks/>
          </p:cNvSpPr>
          <p:nvPr/>
        </p:nvSpPr>
        <p:spPr bwMode="auto">
          <a:xfrm rot="13263676">
            <a:off x="1258888" y="981075"/>
            <a:ext cx="444500" cy="685800"/>
          </a:xfrm>
          <a:custGeom>
            <a:avLst/>
            <a:gdLst>
              <a:gd name="T0" fmla="*/ 280 w 280"/>
              <a:gd name="T1" fmla="*/ 408 h 432"/>
              <a:gd name="T2" fmla="*/ 104 w 280"/>
              <a:gd name="T3" fmla="*/ 248 h 432"/>
              <a:gd name="T4" fmla="*/ 0 w 280"/>
              <a:gd name="T5" fmla="*/ 432 h 432"/>
              <a:gd name="T6" fmla="*/ 64 w 280"/>
              <a:gd name="T7" fmla="*/ 0 h 432"/>
              <a:gd name="T8" fmla="*/ 272 w 280"/>
              <a:gd name="T9" fmla="*/ 408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0414" name="Text Box 14"/>
          <p:cNvSpPr txBox="1">
            <a:spLocks noChangeArrowheads="1"/>
          </p:cNvSpPr>
          <p:nvPr/>
        </p:nvSpPr>
        <p:spPr bwMode="auto">
          <a:xfrm>
            <a:off x="4500563" y="126841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230415" name="Text Box 15"/>
          <p:cNvSpPr txBox="1">
            <a:spLocks noChangeArrowheads="1"/>
          </p:cNvSpPr>
          <p:nvPr/>
        </p:nvSpPr>
        <p:spPr bwMode="auto">
          <a:xfrm>
            <a:off x="7667625" y="486886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230416" name="Text Box 16"/>
          <p:cNvSpPr txBox="1">
            <a:spLocks noChangeArrowheads="1"/>
          </p:cNvSpPr>
          <p:nvPr/>
        </p:nvSpPr>
        <p:spPr bwMode="auto">
          <a:xfrm>
            <a:off x="4500563" y="486886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230417" name="Rectangle 17"/>
          <p:cNvSpPr>
            <a:spLocks noChangeArrowheads="1"/>
          </p:cNvSpPr>
          <p:nvPr/>
        </p:nvSpPr>
        <p:spPr bwMode="auto">
          <a:xfrm>
            <a:off x="4932363" y="4797425"/>
            <a:ext cx="360362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0418" name="AutoShape 18"/>
          <p:cNvSpPr>
            <a:spLocks noChangeArrowheads="1"/>
          </p:cNvSpPr>
          <p:nvPr/>
        </p:nvSpPr>
        <p:spPr bwMode="auto">
          <a:xfrm>
            <a:off x="4932363" y="1628775"/>
            <a:ext cx="2735262" cy="3529013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0419" name="Freeform 19"/>
          <p:cNvSpPr>
            <a:spLocks/>
          </p:cNvSpPr>
          <p:nvPr/>
        </p:nvSpPr>
        <p:spPr bwMode="auto">
          <a:xfrm>
            <a:off x="1335088" y="1598613"/>
            <a:ext cx="2757487" cy="3582987"/>
          </a:xfrm>
          <a:custGeom>
            <a:avLst/>
            <a:gdLst>
              <a:gd name="T0" fmla="*/ 1737 w 1737"/>
              <a:gd name="T1" fmla="*/ 2257 h 2257"/>
              <a:gd name="T2" fmla="*/ 0 w 1737"/>
              <a:gd name="T3" fmla="*/ 0 h 2257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737" h="2257">
                <a:moveTo>
                  <a:pt x="1737" y="2257"/>
                </a:moveTo>
                <a:lnTo>
                  <a:pt x="0" y="0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0420" name="Freeform 20"/>
          <p:cNvSpPr>
            <a:spLocks/>
          </p:cNvSpPr>
          <p:nvPr/>
        </p:nvSpPr>
        <p:spPr bwMode="auto">
          <a:xfrm>
            <a:off x="1331913" y="1628775"/>
            <a:ext cx="2728912" cy="3540125"/>
          </a:xfrm>
          <a:custGeom>
            <a:avLst/>
            <a:gdLst>
              <a:gd name="T0" fmla="*/ 1719 w 1719"/>
              <a:gd name="T1" fmla="*/ 2230 h 2230"/>
              <a:gd name="T2" fmla="*/ 0 w 1719"/>
              <a:gd name="T3" fmla="*/ 0 h 223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719" h="2230">
                <a:moveTo>
                  <a:pt x="1719" y="2230"/>
                </a:moveTo>
                <a:lnTo>
                  <a:pt x="0" y="0"/>
                </a:lnTo>
              </a:path>
            </a:pathLst>
          </a:cu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0421" name="AutoShape 21"/>
          <p:cNvSpPr>
            <a:spLocks noChangeArrowheads="1"/>
          </p:cNvSpPr>
          <p:nvPr/>
        </p:nvSpPr>
        <p:spPr bwMode="auto">
          <a:xfrm rot="36589937">
            <a:off x="1451769" y="2085182"/>
            <a:ext cx="198437" cy="438150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0422" name="AutoShape 22"/>
          <p:cNvSpPr>
            <a:spLocks noChangeArrowheads="1"/>
          </p:cNvSpPr>
          <p:nvPr/>
        </p:nvSpPr>
        <p:spPr bwMode="auto">
          <a:xfrm rot="36589937">
            <a:off x="5052219" y="2085182"/>
            <a:ext cx="198437" cy="438150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970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30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304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0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0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5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230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8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230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1" presetID="64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36994E-6 L 0.29861 0.516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304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31" y="25803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230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23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0" presetID="55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230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30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2304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0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6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23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39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1000" fill="hold"/>
                                        <p:tgtEl>
                                          <p:spTgt spid="23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2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00578E-6 L 0.39358 -0.00278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304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70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230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410" grpId="0" animBg="1"/>
      <p:bldP spid="230412" grpId="0" animBg="1"/>
      <p:bldP spid="230412" grpId="1" animBg="1"/>
      <p:bldP spid="230412" grpId="2" animBg="1"/>
      <p:bldP spid="230412" grpId="3" animBg="1"/>
      <p:bldP spid="230412" grpId="4" animBg="1"/>
      <p:bldP spid="230419" grpId="0" animBg="1"/>
      <p:bldP spid="230420" grpId="0" animBg="1"/>
      <p:bldP spid="230420" grpId="1" animBg="1"/>
      <p:bldP spid="230421" grpId="0" animBg="1"/>
      <p:bldP spid="230421" grpId="1" animBg="1"/>
      <p:bldP spid="2304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WordArt 2"/>
          <p:cNvSpPr>
            <a:spLocks noChangeArrowheads="1" noChangeShapeType="1" noTextEdit="1"/>
          </p:cNvSpPr>
          <p:nvPr/>
        </p:nvSpPr>
        <p:spPr bwMode="auto">
          <a:xfrm>
            <a:off x="1071196" y="271737"/>
            <a:ext cx="7634288" cy="7921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Признаки равенства</a:t>
            </a:r>
          </a:p>
          <a:p>
            <a:pPr algn="ctr"/>
            <a:r>
              <a:rPr lang="ru-RU" sz="3600" b="1" kern="10" dirty="0"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прямоугольных треугольников.</a:t>
            </a:r>
          </a:p>
        </p:txBody>
      </p:sp>
      <p:sp>
        <p:nvSpPr>
          <p:cNvPr id="231427" name="Line 3"/>
          <p:cNvSpPr>
            <a:spLocks noChangeShapeType="1"/>
          </p:cNvSpPr>
          <p:nvPr/>
        </p:nvSpPr>
        <p:spPr bwMode="auto">
          <a:xfrm>
            <a:off x="5724525" y="573405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1429" name="Text Box 5"/>
          <p:cNvSpPr txBox="1">
            <a:spLocks noChangeArrowheads="1"/>
          </p:cNvSpPr>
          <p:nvPr/>
        </p:nvSpPr>
        <p:spPr bwMode="auto">
          <a:xfrm>
            <a:off x="900113" y="148431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231430" name="Text Box 6"/>
          <p:cNvSpPr txBox="1">
            <a:spLocks noChangeArrowheads="1"/>
          </p:cNvSpPr>
          <p:nvPr/>
        </p:nvSpPr>
        <p:spPr bwMode="auto">
          <a:xfrm>
            <a:off x="4067175" y="508476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231431" name="Text Box 7"/>
          <p:cNvSpPr txBox="1">
            <a:spLocks noChangeArrowheads="1"/>
          </p:cNvSpPr>
          <p:nvPr/>
        </p:nvSpPr>
        <p:spPr bwMode="auto">
          <a:xfrm>
            <a:off x="900113" y="508476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231432" name="Rectangle 8"/>
          <p:cNvSpPr>
            <a:spLocks noChangeArrowheads="1"/>
          </p:cNvSpPr>
          <p:nvPr/>
        </p:nvSpPr>
        <p:spPr bwMode="auto">
          <a:xfrm>
            <a:off x="1331913" y="5013325"/>
            <a:ext cx="360362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1433" name="AutoShape 9"/>
          <p:cNvSpPr>
            <a:spLocks noChangeArrowheads="1"/>
          </p:cNvSpPr>
          <p:nvPr/>
        </p:nvSpPr>
        <p:spPr bwMode="auto">
          <a:xfrm>
            <a:off x="1331913" y="1844675"/>
            <a:ext cx="2735262" cy="3529013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1434" name="Freeform 10"/>
          <p:cNvSpPr>
            <a:spLocks/>
          </p:cNvSpPr>
          <p:nvPr/>
        </p:nvSpPr>
        <p:spPr bwMode="auto">
          <a:xfrm rot="13263676">
            <a:off x="1258888" y="4652963"/>
            <a:ext cx="444500" cy="685800"/>
          </a:xfrm>
          <a:custGeom>
            <a:avLst/>
            <a:gdLst>
              <a:gd name="T0" fmla="*/ 280 w 280"/>
              <a:gd name="T1" fmla="*/ 408 h 432"/>
              <a:gd name="T2" fmla="*/ 104 w 280"/>
              <a:gd name="T3" fmla="*/ 248 h 432"/>
              <a:gd name="T4" fmla="*/ 0 w 280"/>
              <a:gd name="T5" fmla="*/ 432 h 432"/>
              <a:gd name="T6" fmla="*/ 64 w 280"/>
              <a:gd name="T7" fmla="*/ 0 h 432"/>
              <a:gd name="T8" fmla="*/ 272 w 280"/>
              <a:gd name="T9" fmla="*/ 408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1435" name="AutoShape 11"/>
          <p:cNvSpPr>
            <a:spLocks noChangeArrowheads="1"/>
          </p:cNvSpPr>
          <p:nvPr/>
        </p:nvSpPr>
        <p:spPr bwMode="auto">
          <a:xfrm>
            <a:off x="827088" y="5418138"/>
            <a:ext cx="7632700" cy="1439862"/>
          </a:xfrm>
          <a:prstGeom prst="horizontalScroll">
            <a:avLst>
              <a:gd name="adj" fmla="val 12500"/>
            </a:avLst>
          </a:prstGeom>
          <a:gradFill rotWithShape="1">
            <a:gsLst>
              <a:gs pos="8000">
                <a:srgbClr val="00B0F0"/>
              </a:gs>
              <a:gs pos="100000">
                <a:srgbClr val="FF9F9F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itchFamily="18" charset="0"/>
              </a:rPr>
              <a:t>Если гипотенуза и катет одного прямоугольного 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треугольника соответственно равны гипотенузе и</a:t>
            </a:r>
          </a:p>
          <a:p>
            <a:pPr algn="ctr"/>
            <a:r>
              <a:rPr lang="ru-RU" sz="2400" b="1" dirty="0">
                <a:latin typeface="Times New Roman" pitchFamily="18" charset="0"/>
              </a:rPr>
              <a:t>катету другого, то такие треугольники равны.</a:t>
            </a:r>
          </a:p>
        </p:txBody>
      </p:sp>
      <p:sp>
        <p:nvSpPr>
          <p:cNvPr id="231436" name="Oval 12"/>
          <p:cNvSpPr>
            <a:spLocks noChangeArrowheads="1"/>
          </p:cNvSpPr>
          <p:nvPr/>
        </p:nvSpPr>
        <p:spPr bwMode="auto">
          <a:xfrm>
            <a:off x="179388" y="1125538"/>
            <a:ext cx="720725" cy="720725"/>
          </a:xfrm>
          <a:prstGeom prst="ellipse">
            <a:avLst/>
          </a:prstGeom>
          <a:gradFill rotWithShape="1">
            <a:gsLst>
              <a:gs pos="6000">
                <a:srgbClr val="00B0F0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5400000" scaled="0"/>
          </a:gradFill>
          <a:ln w="9525">
            <a:solidFill>
              <a:srgbClr val="007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600" b="1">
                <a:latin typeface="Times New Roman" pitchFamily="18" charset="0"/>
              </a:rPr>
              <a:t>4</a:t>
            </a:r>
          </a:p>
        </p:txBody>
      </p:sp>
      <p:sp>
        <p:nvSpPr>
          <p:cNvPr id="231437" name="Freeform 13"/>
          <p:cNvSpPr>
            <a:spLocks/>
          </p:cNvSpPr>
          <p:nvPr/>
        </p:nvSpPr>
        <p:spPr bwMode="auto">
          <a:xfrm rot="13263676">
            <a:off x="1258888" y="1125538"/>
            <a:ext cx="444500" cy="685800"/>
          </a:xfrm>
          <a:custGeom>
            <a:avLst/>
            <a:gdLst>
              <a:gd name="T0" fmla="*/ 280 w 280"/>
              <a:gd name="T1" fmla="*/ 408 h 432"/>
              <a:gd name="T2" fmla="*/ 104 w 280"/>
              <a:gd name="T3" fmla="*/ 248 h 432"/>
              <a:gd name="T4" fmla="*/ 0 w 280"/>
              <a:gd name="T5" fmla="*/ 432 h 432"/>
              <a:gd name="T6" fmla="*/ 64 w 280"/>
              <a:gd name="T7" fmla="*/ 0 h 432"/>
              <a:gd name="T8" fmla="*/ 272 w 280"/>
              <a:gd name="T9" fmla="*/ 408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1439" name="Text Box 15"/>
          <p:cNvSpPr txBox="1">
            <a:spLocks noChangeArrowheads="1"/>
          </p:cNvSpPr>
          <p:nvPr/>
        </p:nvSpPr>
        <p:spPr bwMode="auto">
          <a:xfrm>
            <a:off x="4500563" y="148431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231440" name="Text Box 16"/>
          <p:cNvSpPr txBox="1">
            <a:spLocks noChangeArrowheads="1"/>
          </p:cNvSpPr>
          <p:nvPr/>
        </p:nvSpPr>
        <p:spPr bwMode="auto">
          <a:xfrm>
            <a:off x="7667625" y="508476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231441" name="Text Box 17"/>
          <p:cNvSpPr txBox="1">
            <a:spLocks noChangeArrowheads="1"/>
          </p:cNvSpPr>
          <p:nvPr/>
        </p:nvSpPr>
        <p:spPr bwMode="auto">
          <a:xfrm>
            <a:off x="4500563" y="508476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231442" name="Rectangle 18"/>
          <p:cNvSpPr>
            <a:spLocks noChangeArrowheads="1"/>
          </p:cNvSpPr>
          <p:nvPr/>
        </p:nvSpPr>
        <p:spPr bwMode="auto">
          <a:xfrm>
            <a:off x="4932363" y="5013325"/>
            <a:ext cx="360362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1443" name="AutoShape 19"/>
          <p:cNvSpPr>
            <a:spLocks noChangeArrowheads="1"/>
          </p:cNvSpPr>
          <p:nvPr/>
        </p:nvSpPr>
        <p:spPr bwMode="auto">
          <a:xfrm>
            <a:off x="4932363" y="1844675"/>
            <a:ext cx="2735262" cy="3529013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1444" name="Freeform 20"/>
          <p:cNvSpPr>
            <a:spLocks/>
          </p:cNvSpPr>
          <p:nvPr/>
        </p:nvSpPr>
        <p:spPr bwMode="auto">
          <a:xfrm>
            <a:off x="1349375" y="5370513"/>
            <a:ext cx="2743200" cy="1587"/>
          </a:xfrm>
          <a:custGeom>
            <a:avLst/>
            <a:gdLst>
              <a:gd name="T0" fmla="*/ 0 w 1728"/>
              <a:gd name="T1" fmla="*/ 0 h 1"/>
              <a:gd name="T2" fmla="*/ 1728 w 1728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728" h="1">
                <a:moveTo>
                  <a:pt x="0" y="0"/>
                </a:moveTo>
                <a:lnTo>
                  <a:pt x="1728" y="0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1445" name="Freeform 21"/>
          <p:cNvSpPr>
            <a:spLocks/>
          </p:cNvSpPr>
          <p:nvPr/>
        </p:nvSpPr>
        <p:spPr bwMode="auto">
          <a:xfrm>
            <a:off x="1331913" y="5373688"/>
            <a:ext cx="2743200" cy="1587"/>
          </a:xfrm>
          <a:custGeom>
            <a:avLst/>
            <a:gdLst>
              <a:gd name="T0" fmla="*/ 0 w 1728"/>
              <a:gd name="T1" fmla="*/ 0 h 1"/>
              <a:gd name="T2" fmla="*/ 1728 w 1728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728" h="1">
                <a:moveTo>
                  <a:pt x="0" y="0"/>
                </a:moveTo>
                <a:lnTo>
                  <a:pt x="1728" y="0"/>
                </a:lnTo>
              </a:path>
            </a:pathLst>
          </a:cu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1446" name="Freeform 22"/>
          <p:cNvSpPr>
            <a:spLocks/>
          </p:cNvSpPr>
          <p:nvPr/>
        </p:nvSpPr>
        <p:spPr bwMode="auto">
          <a:xfrm>
            <a:off x="1335088" y="1814513"/>
            <a:ext cx="2743200" cy="3584575"/>
          </a:xfrm>
          <a:custGeom>
            <a:avLst/>
            <a:gdLst>
              <a:gd name="T0" fmla="*/ 1728 w 1728"/>
              <a:gd name="T1" fmla="*/ 2258 h 2258"/>
              <a:gd name="T2" fmla="*/ 0 w 1728"/>
              <a:gd name="T3" fmla="*/ 0 h 225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728" h="2258">
                <a:moveTo>
                  <a:pt x="1728" y="2258"/>
                </a:moveTo>
                <a:lnTo>
                  <a:pt x="0" y="0"/>
                </a:lnTo>
              </a:path>
            </a:pathLst>
          </a:custGeom>
          <a:noFill/>
          <a:ln w="57150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1447" name="Freeform 23"/>
          <p:cNvSpPr>
            <a:spLocks/>
          </p:cNvSpPr>
          <p:nvPr/>
        </p:nvSpPr>
        <p:spPr bwMode="auto">
          <a:xfrm>
            <a:off x="1335088" y="1843088"/>
            <a:ext cx="2728912" cy="3527425"/>
          </a:xfrm>
          <a:custGeom>
            <a:avLst/>
            <a:gdLst>
              <a:gd name="T0" fmla="*/ 1719 w 1719"/>
              <a:gd name="T1" fmla="*/ 2222 h 2222"/>
              <a:gd name="T2" fmla="*/ 0 w 1719"/>
              <a:gd name="T3" fmla="*/ 0 h 222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719" h="2222">
                <a:moveTo>
                  <a:pt x="1719" y="2222"/>
                </a:moveTo>
                <a:lnTo>
                  <a:pt x="0" y="0"/>
                </a:lnTo>
              </a:path>
            </a:pathLst>
          </a:custGeom>
          <a:noFill/>
          <a:ln w="57150">
            <a:solidFill>
              <a:srgbClr val="00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32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31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31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1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1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231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231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35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201 -0.00254 L 1.66667E-6 -2.13873E-6 " pathEditMode="relative" rAng="0" ptsTypes="AA">
                                      <p:cBhvr>
                                        <p:cTn id="22" dur="2000" spd="-100000" fill="hold"/>
                                        <p:tgtEl>
                                          <p:spTgt spid="2314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601" y="116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3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23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0" presetID="55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231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31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2314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1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31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1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1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2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3" dur="1000" fill="hold"/>
                                        <p:tgtEl>
                                          <p:spTgt spid="231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5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231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8" presetID="64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6 -0.01549 L 0.29201 0.51122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2314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31" y="26335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1000"/>
                                        <p:tgtEl>
                                          <p:spTgt spid="231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231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57" presetID="55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231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231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2314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1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63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00578E-6 L 0.39358 -0.00278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314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70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66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04046E-6 L 0.3934 1.04046E-6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2314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7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34" grpId="0" animBg="1"/>
      <p:bldP spid="231434" grpId="1" animBg="1"/>
      <p:bldP spid="231434" grpId="2" animBg="1"/>
      <p:bldP spid="231434" grpId="3" animBg="1"/>
      <p:bldP spid="231434" grpId="4" animBg="1"/>
      <p:bldP spid="231435" grpId="0" animBg="1"/>
      <p:bldP spid="231437" grpId="0" animBg="1"/>
      <p:bldP spid="231437" grpId="1" animBg="1"/>
      <p:bldP spid="231437" grpId="2" animBg="1"/>
      <p:bldP spid="231437" grpId="3" animBg="1"/>
      <p:bldP spid="231437" grpId="4" animBg="1"/>
      <p:bldP spid="231444" grpId="0" animBg="1"/>
      <p:bldP spid="231445" grpId="0" animBg="1"/>
      <p:bldP spid="231445" grpId="1" animBg="1"/>
      <p:bldP spid="231446" grpId="0" animBg="1"/>
      <p:bldP spid="231447" grpId="0" animBg="1"/>
      <p:bldP spid="231447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61</TotalTime>
  <Words>495</Words>
  <Application>Microsoft Office PowerPoint</Application>
  <PresentationFormat>Экран (4:3)</PresentationFormat>
  <Paragraphs>228</Paragraphs>
  <Slides>23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Исполнительная</vt:lpstr>
      <vt:lpstr>Microsoft Equation 3.0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Равносторонний треугольник.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6</cp:revision>
  <dcterms:created xsi:type="dcterms:W3CDTF">2013-07-07T18:08:08Z</dcterms:created>
  <dcterms:modified xsi:type="dcterms:W3CDTF">2013-07-07T19:09:14Z</dcterms:modified>
</cp:coreProperties>
</file>