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67" r:id="rId4"/>
    <p:sldId id="258" r:id="rId5"/>
    <p:sldId id="259" r:id="rId6"/>
    <p:sldId id="268" r:id="rId7"/>
    <p:sldId id="260" r:id="rId8"/>
    <p:sldId id="261" r:id="rId9"/>
    <p:sldId id="262" r:id="rId10"/>
    <p:sldId id="263" r:id="rId11"/>
    <p:sldId id="266" r:id="rId12"/>
    <p:sldId id="265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838" autoAdjust="0"/>
    <p:restoredTop sz="94660"/>
  </p:normalViewPr>
  <p:slideViewPr>
    <p:cSldViewPr>
      <p:cViewPr varScale="1">
        <p:scale>
          <a:sx n="64" d="100"/>
          <a:sy n="64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05.07.2013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4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1571612"/>
            <a:ext cx="7406640" cy="2928958"/>
          </a:xfrm>
          <a:scene3d>
            <a:camera prst="orthographicFront"/>
            <a:lightRig rig="balanced" dir="t">
              <a:rot lat="0" lon="0" rev="600000"/>
            </a:lightRig>
          </a:scene3d>
          <a:sp3d prstMaterial="plastic">
            <a:bevelT w="12700"/>
            <a:bevelB w="12700"/>
          </a:sp3d>
        </p:spPr>
        <p:txBody>
          <a:bodyPr>
            <a:normAutofit/>
          </a:bodyPr>
          <a:lstStyle/>
          <a:p>
            <a:pPr algn="ctr"/>
            <a:r>
              <a:rPr lang="ru-RU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Системы двух </a:t>
            </a:r>
            <a:br>
              <a:rPr lang="ru-RU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линейных уравнений </a:t>
            </a:r>
            <a:br>
              <a:rPr lang="ru-RU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двумя неизвестными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 descr="C:\Users\555\Desktop\79797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00000">
            <a:off x="6715140" y="4714884"/>
            <a:ext cx="1518068" cy="1881214"/>
          </a:xfrm>
          <a:prstGeom prst="rect">
            <a:avLst/>
          </a:prstGeom>
          <a:noFill/>
        </p:spPr>
      </p:pic>
      <p:pic>
        <p:nvPicPr>
          <p:cNvPr id="1028" name="Picture 4" descr="C:\Users\555\Desktop\25747205_1211722968_13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200000">
            <a:off x="1428728" y="428604"/>
            <a:ext cx="1608792" cy="1500198"/>
          </a:xfrm>
          <a:prstGeom prst="rect">
            <a:avLst/>
          </a:prstGeom>
          <a:noFill/>
        </p:spPr>
      </p:pic>
      <p:pic>
        <p:nvPicPr>
          <p:cNvPr id="1029" name="Picture 5" descr="C:\Users\555\Desktop\14_html_3f78744c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200000">
            <a:off x="5536488" y="396437"/>
            <a:ext cx="2582734" cy="1500198"/>
          </a:xfrm>
          <a:prstGeom prst="rect">
            <a:avLst/>
          </a:prstGeom>
          <a:noFill/>
        </p:spPr>
      </p:pic>
      <p:pic>
        <p:nvPicPr>
          <p:cNvPr id="1030" name="Picture 6" descr="C:\Users\555\Desktop\13934_html_4311d95e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00000">
            <a:off x="1580169" y="4774295"/>
            <a:ext cx="2675452" cy="1357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14290"/>
            <a:ext cx="7790712" cy="1939916"/>
          </a:xfrm>
        </p:spPr>
        <p:txBody>
          <a:bodyPr>
            <a:noAutofit/>
          </a:bodyPr>
          <a:lstStyle/>
          <a:p>
            <a:r>
              <a:rPr lang="ru-RU" sz="4500" b="1" dirty="0" smtClean="0"/>
              <a:t>Алгоритм решения систем уравнений способом сложения:</a:t>
            </a:r>
            <a:endParaRPr lang="ru-RU" sz="4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143116"/>
            <a:ext cx="8005026" cy="4572008"/>
          </a:xfrm>
        </p:spPr>
        <p:txBody>
          <a:bodyPr>
            <a:normAutofit fontScale="92500" lnSpcReduction="10000"/>
          </a:bodyPr>
          <a:lstStyle/>
          <a:p>
            <a:pPr marL="596646" indent="-514350" algn="just">
              <a:buFont typeface="+mj-lt"/>
              <a:buAutoNum type="arabicPeriod"/>
            </a:pPr>
            <a:r>
              <a:rPr lang="ru-RU" dirty="0" smtClean="0"/>
              <a:t>умножим </a:t>
            </a:r>
            <a:r>
              <a:rPr lang="ru-RU" dirty="0" err="1" smtClean="0"/>
              <a:t>почленно</a:t>
            </a:r>
            <a:r>
              <a:rPr lang="ru-RU" dirty="0" smtClean="0"/>
              <a:t> уравнения системы, подбирая множители так, чтобы коэффициенты при одной из переменных стали противоположными числами;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smtClean="0"/>
              <a:t>сложим </a:t>
            </a:r>
            <a:r>
              <a:rPr lang="ru-RU" dirty="0" err="1" smtClean="0"/>
              <a:t>почленно</a:t>
            </a:r>
            <a:r>
              <a:rPr lang="ru-RU" dirty="0" smtClean="0"/>
              <a:t> левые и правые части уравнений системы;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smtClean="0"/>
              <a:t>решим получившееся уравнение с одной переменной;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ru-RU" dirty="0" smtClean="0"/>
              <a:t>найдем соответствующие значения второй переменной.</a:t>
            </a:r>
          </a:p>
          <a:p>
            <a:pPr marL="596646" indent="-514350" algn="just">
              <a:buFont typeface="+mj-lt"/>
              <a:buAutoNum type="arabicPeriod"/>
            </a:pPr>
            <a:endParaRPr lang="ru-RU" sz="3000" dirty="0"/>
          </a:p>
        </p:txBody>
      </p:sp>
      <p:pic>
        <p:nvPicPr>
          <p:cNvPr id="4" name="Рисунок 3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  <p:pic>
        <p:nvPicPr>
          <p:cNvPr id="7170" name="Picture 2" descr="http://animo2.ucoz.ru/_ph/56/1/824359680.jp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857232"/>
            <a:ext cx="1304925" cy="1238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500" b="1" dirty="0" smtClean="0"/>
              <a:t>Потренируемся!</a:t>
            </a:r>
            <a:endParaRPr lang="ru-RU" sz="4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Решите системы уравнений:</a:t>
            </a:r>
          </a:p>
          <a:p>
            <a:pPr algn="just">
              <a:buNone/>
            </a:pPr>
            <a:r>
              <a:rPr lang="ru-RU" dirty="0" smtClean="0"/>
              <a:t>а) способом подстановки</a:t>
            </a:r>
          </a:p>
          <a:p>
            <a:pPr algn="just">
              <a:buNone/>
            </a:pPr>
            <a:r>
              <a:rPr lang="ru-RU" dirty="0" smtClean="0"/>
              <a:t>     </a:t>
            </a:r>
            <a:r>
              <a:rPr lang="ru-RU" i="1" dirty="0" err="1" smtClean="0">
                <a:solidFill>
                  <a:srgbClr val="FF0000"/>
                </a:solidFill>
              </a:rPr>
              <a:t>х</a:t>
            </a:r>
            <a:r>
              <a:rPr lang="ru-RU" i="1" dirty="0" smtClean="0">
                <a:solidFill>
                  <a:srgbClr val="FF0000"/>
                </a:solidFill>
              </a:rPr>
              <a:t> + 2у = 12</a:t>
            </a:r>
          </a:p>
          <a:p>
            <a:pPr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2х – 3у = -18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б) способом сложения</a:t>
            </a:r>
          </a:p>
          <a:p>
            <a:pPr algn="just">
              <a:buNone/>
            </a:pPr>
            <a:r>
              <a:rPr lang="ru-RU" dirty="0" smtClean="0"/>
              <a:t>     </a:t>
            </a:r>
            <a:r>
              <a:rPr lang="ru-RU" i="1" dirty="0" smtClean="0">
                <a:solidFill>
                  <a:srgbClr val="FF0000"/>
                </a:solidFill>
              </a:rPr>
              <a:t>7х – 2у = 27</a:t>
            </a:r>
          </a:p>
          <a:p>
            <a:pPr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5х + 2у = 33</a:t>
            </a:r>
            <a:endParaRPr lang="ru-RU" i="1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  <p:sp>
        <p:nvSpPr>
          <p:cNvPr id="5" name="Левая фигурная скобка 4"/>
          <p:cNvSpPr/>
          <p:nvPr/>
        </p:nvSpPr>
        <p:spPr>
          <a:xfrm>
            <a:off x="1857356" y="2786058"/>
            <a:ext cx="45719" cy="857256"/>
          </a:xfrm>
          <a:prstGeom prst="leftBrac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1857356" y="5072074"/>
            <a:ext cx="45719" cy="857256"/>
          </a:xfrm>
          <a:prstGeom prst="leftBrac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072198" y="2857496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Ответ: </a:t>
            </a:r>
            <a:r>
              <a:rPr lang="ru-RU" sz="3200" i="1" dirty="0" smtClean="0">
                <a:solidFill>
                  <a:srgbClr val="FF0000"/>
                </a:solidFill>
              </a:rPr>
              <a:t>(0;6)</a:t>
            </a:r>
            <a:endParaRPr lang="ru-RU" sz="320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3636" y="5072074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Ответ: </a:t>
            </a:r>
            <a:r>
              <a:rPr lang="ru-RU" sz="3200" i="1" dirty="0" smtClean="0">
                <a:solidFill>
                  <a:srgbClr val="FF0000"/>
                </a:solidFill>
              </a:rPr>
              <a:t>(5;4)</a:t>
            </a:r>
            <a:endParaRPr lang="ru-RU" sz="3200" i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555\Desktop\549836932.jp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0" y="214290"/>
            <a:ext cx="1028700" cy="127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500" b="1" dirty="0" smtClean="0"/>
              <a:t>Рефлексия</a:t>
            </a:r>
            <a:endParaRPr lang="ru-RU" sz="4500" b="1" dirty="0"/>
          </a:p>
        </p:txBody>
      </p:sp>
      <p:pic>
        <p:nvPicPr>
          <p:cNvPr id="4" name="Рисунок 3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5852" y="1285860"/>
            <a:ext cx="7143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/>
              <a:t>Продолжите предложения:</a:t>
            </a:r>
          </a:p>
          <a:p>
            <a:pPr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3000" dirty="0" smtClean="0"/>
              <a:t> На уроке мне понравилось…</a:t>
            </a:r>
          </a:p>
          <a:p>
            <a:pPr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3000" dirty="0" smtClean="0"/>
              <a:t> На уроке мне не понравилось…</a:t>
            </a:r>
          </a:p>
          <a:p>
            <a:pPr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3000" dirty="0" smtClean="0"/>
              <a:t> Я узнал о…</a:t>
            </a:r>
          </a:p>
          <a:p>
            <a:pPr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3000" dirty="0" smtClean="0"/>
              <a:t> Я научился…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3786190"/>
            <a:ext cx="7498080" cy="26241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b="1" dirty="0" smtClean="0"/>
              <a:t>Ответьте на вопросы:</a:t>
            </a:r>
          </a:p>
          <a:p>
            <a:r>
              <a:rPr lang="ru-RU" sz="3000" dirty="0" smtClean="0"/>
              <a:t>Что такое система уравнений?</a:t>
            </a:r>
          </a:p>
          <a:p>
            <a:r>
              <a:rPr lang="ru-RU" sz="3000" dirty="0" smtClean="0"/>
              <a:t>Какие существуют способы решения систем уравнений?</a:t>
            </a:r>
          </a:p>
          <a:p>
            <a:r>
              <a:rPr lang="ru-RU" sz="3000" dirty="0" smtClean="0"/>
              <a:t>Расскажите кратко о каждом способе.</a:t>
            </a:r>
            <a:endParaRPr lang="ru-RU" sz="3000" dirty="0"/>
          </a:p>
        </p:txBody>
      </p:sp>
      <p:pic>
        <p:nvPicPr>
          <p:cNvPr id="4098" name="Picture 2" descr="C:\Users\555\Desktop\0_a1f3a_533483d3_orig.jp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214290"/>
            <a:ext cx="1643074" cy="1969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64318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5500" b="1" dirty="0" smtClean="0"/>
              <a:t>Спасибо за внимание!</a:t>
            </a:r>
            <a:endParaRPr lang="ru-RU" sz="5500" b="1" dirty="0"/>
          </a:p>
        </p:txBody>
      </p:sp>
      <p:pic>
        <p:nvPicPr>
          <p:cNvPr id="4" name="Рисунок 3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  <p:pic>
        <p:nvPicPr>
          <p:cNvPr id="5122" name="Picture 2" descr="C:\Users\555\Desktop\1372311276_shkola02b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200000">
            <a:off x="6357950" y="357166"/>
            <a:ext cx="1787664" cy="2428892"/>
          </a:xfrm>
          <a:prstGeom prst="rect">
            <a:avLst/>
          </a:prstGeom>
          <a:noFill/>
        </p:spPr>
      </p:pic>
      <p:pic>
        <p:nvPicPr>
          <p:cNvPr id="5124" name="Picture 4" descr="http://do.gendocs.ru/pars_docs/tw_refs/80/79893/79893_html_77c4334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00000">
            <a:off x="1594497" y="874115"/>
            <a:ext cx="2865176" cy="1474559"/>
          </a:xfrm>
          <a:prstGeom prst="rect">
            <a:avLst/>
          </a:prstGeom>
          <a:noFill/>
        </p:spPr>
      </p:pic>
      <p:pic>
        <p:nvPicPr>
          <p:cNvPr id="5126" name="Picture 6" descr="http://do.gendocs.ru/pars_docs/tw_refs/80/79905/79905_html_401e47d0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200000">
            <a:off x="5408369" y="4308830"/>
            <a:ext cx="2928958" cy="1647539"/>
          </a:xfrm>
          <a:prstGeom prst="rect">
            <a:avLst/>
          </a:prstGeom>
          <a:noFill/>
        </p:spPr>
      </p:pic>
      <p:pic>
        <p:nvPicPr>
          <p:cNvPr id="5128" name="Picture 8" descr="http://animo2.ucoz.ru/_ph/56/1/320200767.jpg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1200000">
            <a:off x="2227150" y="4125031"/>
            <a:ext cx="1500198" cy="20091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14290"/>
            <a:ext cx="7719274" cy="928710"/>
          </a:xfrm>
        </p:spPr>
        <p:txBody>
          <a:bodyPr>
            <a:normAutofit/>
          </a:bodyPr>
          <a:lstStyle/>
          <a:p>
            <a:r>
              <a:rPr lang="ru-RU" sz="4500" b="1" dirty="0" smtClean="0"/>
              <a:t>Содержание:</a:t>
            </a:r>
            <a:endParaRPr lang="ru-RU" sz="4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142984"/>
            <a:ext cx="7926708" cy="5429288"/>
          </a:xfrm>
        </p:spPr>
        <p:txBody>
          <a:bodyPr>
            <a:normAutofit fontScale="85000" lnSpcReduction="20000"/>
          </a:bodyPr>
          <a:lstStyle/>
          <a:p>
            <a:r>
              <a:rPr lang="ru-RU" sz="3000" dirty="0" smtClean="0">
                <a:hlinkClick r:id="rId2" action="ppaction://hlinksldjump"/>
              </a:rPr>
              <a:t>Повторим</a:t>
            </a:r>
            <a:endParaRPr lang="ru-RU" sz="3000" dirty="0" smtClean="0">
              <a:hlinkClick r:id="rId3" action="ppaction://hlinksldjump"/>
            </a:endParaRPr>
          </a:p>
          <a:p>
            <a:r>
              <a:rPr lang="ru-RU" sz="3000" dirty="0" smtClean="0">
                <a:hlinkClick r:id="rId3" action="ppaction://hlinksldjump"/>
              </a:rPr>
              <a:t>Задача, приводящая к определению системы уравнений</a:t>
            </a:r>
            <a:endParaRPr lang="ru-RU" sz="3000" dirty="0" smtClean="0"/>
          </a:p>
          <a:p>
            <a:r>
              <a:rPr lang="ru-RU" sz="3000" dirty="0" smtClean="0">
                <a:hlinkClick r:id="rId4" action="ppaction://hlinksldjump"/>
              </a:rPr>
              <a:t>Сформулируем определения</a:t>
            </a:r>
            <a:endParaRPr lang="ru-RU" sz="3000" dirty="0" smtClean="0"/>
          </a:p>
          <a:p>
            <a:r>
              <a:rPr lang="ru-RU" sz="3000" dirty="0" smtClean="0">
                <a:hlinkClick r:id="rId5" action="ppaction://hlinksldjump"/>
              </a:rPr>
              <a:t>Способы решения систем уравнений</a:t>
            </a:r>
            <a:endParaRPr lang="ru-RU" sz="3000" dirty="0" smtClean="0"/>
          </a:p>
          <a:p>
            <a:r>
              <a:rPr lang="ru-RU" sz="3000" dirty="0" smtClean="0">
                <a:hlinkClick r:id="rId6" action="ppaction://hlinksldjump"/>
              </a:rPr>
              <a:t>Решение системы уравнений способом подстановки</a:t>
            </a:r>
            <a:endParaRPr lang="ru-RU" sz="3000" dirty="0" smtClean="0"/>
          </a:p>
          <a:p>
            <a:r>
              <a:rPr lang="ru-RU" sz="3000" dirty="0" smtClean="0">
                <a:hlinkClick r:id="rId7" action="ppaction://hlinksldjump"/>
              </a:rPr>
              <a:t>Алгоритм решения систем уравнений способом подстановки</a:t>
            </a:r>
            <a:endParaRPr lang="ru-RU" sz="3000" dirty="0" smtClean="0"/>
          </a:p>
          <a:p>
            <a:r>
              <a:rPr lang="ru-RU" sz="3000" dirty="0" smtClean="0">
                <a:hlinkClick r:id="rId8" action="ppaction://hlinksldjump"/>
              </a:rPr>
              <a:t>Решение системы уравнений способом сложения</a:t>
            </a:r>
            <a:endParaRPr lang="ru-RU" sz="3000" dirty="0" smtClean="0"/>
          </a:p>
          <a:p>
            <a:r>
              <a:rPr lang="ru-RU" sz="3000" dirty="0" smtClean="0">
                <a:hlinkClick r:id="rId9" action="ppaction://hlinksldjump"/>
              </a:rPr>
              <a:t>Алгоритм решения систем уравнений способом сложения</a:t>
            </a:r>
            <a:endParaRPr lang="ru-RU" sz="3000" dirty="0" smtClean="0"/>
          </a:p>
          <a:p>
            <a:r>
              <a:rPr lang="ru-RU" sz="3000" dirty="0" smtClean="0">
                <a:hlinkClick r:id="rId10" action="ppaction://hlinksldjump"/>
              </a:rPr>
              <a:t>Потренируемся</a:t>
            </a:r>
            <a:endParaRPr lang="ru-RU" sz="3000" dirty="0" smtClean="0"/>
          </a:p>
          <a:p>
            <a:r>
              <a:rPr lang="ru-RU" sz="3000" dirty="0" smtClean="0">
                <a:hlinkClick r:id="rId11" action="ppaction://hlinksldjump"/>
              </a:rPr>
              <a:t>Рефлексия</a:t>
            </a:r>
            <a:endParaRPr lang="ru-RU" sz="3000" dirty="0" smtClean="0"/>
          </a:p>
          <a:p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500" b="1" dirty="0" smtClean="0"/>
              <a:t>Повторим:</a:t>
            </a:r>
            <a:endParaRPr lang="ru-RU" sz="4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000" b="1" dirty="0" smtClean="0"/>
              <a:t>Что такое уравнение?</a:t>
            </a:r>
          </a:p>
          <a:p>
            <a:pPr>
              <a:buNone/>
            </a:pPr>
            <a:endParaRPr lang="ru-RU" sz="3000" dirty="0" smtClean="0"/>
          </a:p>
          <a:p>
            <a:endParaRPr lang="ru-RU" sz="3000" dirty="0" smtClean="0"/>
          </a:p>
          <a:p>
            <a:r>
              <a:rPr lang="ru-RU" sz="3000" b="1" dirty="0" smtClean="0"/>
              <a:t>Что такое корень уравнения?</a:t>
            </a:r>
          </a:p>
          <a:p>
            <a:endParaRPr lang="ru-RU" sz="3000" dirty="0" smtClean="0"/>
          </a:p>
          <a:p>
            <a:endParaRPr lang="ru-RU" sz="3000" dirty="0" smtClean="0"/>
          </a:p>
          <a:p>
            <a:r>
              <a:rPr lang="ru-RU" sz="3000" b="1" dirty="0" smtClean="0"/>
              <a:t>Что значит «решить уравнение»?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2976" y="2071678"/>
            <a:ext cx="80010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 smtClean="0">
                <a:solidFill>
                  <a:srgbClr val="FF0000"/>
                </a:solidFill>
              </a:rPr>
              <a:t>Уравнение – это равенство, содержащее неизвестное число, обозначенное буквой.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3643314"/>
            <a:ext cx="80010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 smtClean="0">
                <a:solidFill>
                  <a:srgbClr val="FF0000"/>
                </a:solidFill>
              </a:rPr>
              <a:t>Корень уравнения – это значение неизвестной, при котором уравнение обращается в верное равенство.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76" y="5286388"/>
            <a:ext cx="80010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 smtClean="0">
                <a:solidFill>
                  <a:srgbClr val="FF0000"/>
                </a:solidFill>
              </a:rPr>
              <a:t>Решить уравнение – значит найти все его корни или установить, что их нет.</a:t>
            </a:r>
            <a:endParaRPr lang="ru-RU" sz="2500" i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555\Desktop\ученик анимация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571480"/>
            <a:ext cx="1223964" cy="10969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7290" y="1500174"/>
            <a:ext cx="7358114" cy="15001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715304" cy="169544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sz="3000" dirty="0" smtClean="0"/>
              <a:t>Ученик задумал два числа и сказал, что сумма этих чисел равна 12, а их разность равна 2. Какие числа задумал ученик?</a:t>
            </a:r>
            <a:endParaRPr lang="ru-RU" sz="3000" dirty="0"/>
          </a:p>
        </p:txBody>
      </p:sp>
      <p:sp>
        <p:nvSpPr>
          <p:cNvPr id="13" name="TextBox 12"/>
          <p:cNvSpPr txBox="1"/>
          <p:nvPr/>
        </p:nvSpPr>
        <p:spPr>
          <a:xfrm>
            <a:off x="1214414" y="1500174"/>
            <a:ext cx="750099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smtClean="0"/>
              <a:t>Систему уравнений принято записывать с помощью фигурной скобки. Составленную систему уравнений можно записать так: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4414" y="3786190"/>
            <a:ext cx="7643866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smtClean="0"/>
              <a:t>Мы составили два уравнения с двумя неизвестными. Чтобы ответить на вопрос задачи, надо найти такие значения неизвестных, которые обращают в верное числовое равенство каждое из уравнений </a:t>
            </a:r>
            <a:r>
              <a:rPr lang="ru-RU" sz="2500" i="1" dirty="0" smtClean="0">
                <a:solidFill>
                  <a:srgbClr val="FF0000"/>
                </a:solidFill>
              </a:rPr>
              <a:t>х+у=12</a:t>
            </a:r>
            <a:r>
              <a:rPr lang="ru-RU" sz="2500" dirty="0" smtClean="0"/>
              <a:t> и </a:t>
            </a:r>
            <a:br>
              <a:rPr lang="ru-RU" sz="2500" dirty="0" smtClean="0"/>
            </a:br>
            <a:r>
              <a:rPr lang="ru-RU" sz="2500" i="1" dirty="0" smtClean="0">
                <a:solidFill>
                  <a:srgbClr val="FF0000"/>
                </a:solidFill>
              </a:rPr>
              <a:t>х-у=2</a:t>
            </a:r>
            <a:r>
              <a:rPr lang="ru-RU" sz="2500" dirty="0" smtClean="0"/>
              <a:t>, т.е. найти общие решения этих уравнений. </a:t>
            </a:r>
          </a:p>
          <a:p>
            <a:pPr algn="just"/>
            <a:r>
              <a:rPr lang="ru-RU" sz="2500" dirty="0" smtClean="0"/>
              <a:t>В таких случаях говорят, что требуется </a:t>
            </a:r>
            <a:r>
              <a:rPr lang="ru-RU" sz="2500" i="1" dirty="0" smtClean="0">
                <a:solidFill>
                  <a:srgbClr val="FF0000"/>
                </a:solidFill>
              </a:rPr>
              <a:t>решить систему  уравнений.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500" b="1" dirty="0" smtClean="0"/>
              <a:t>Задача</a:t>
            </a:r>
            <a:endParaRPr lang="ru-RU" sz="4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14414" y="3571876"/>
            <a:ext cx="76438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Обозначим первое число буквой </a:t>
            </a:r>
            <a:r>
              <a:rPr lang="ru-RU" sz="2500" i="1" dirty="0" err="1" smtClean="0">
                <a:solidFill>
                  <a:srgbClr val="FF0000"/>
                </a:solidFill>
              </a:rPr>
              <a:t>х</a:t>
            </a:r>
            <a:r>
              <a:rPr lang="ru-RU" sz="2500" dirty="0" smtClean="0"/>
              <a:t>, а второе буквой </a:t>
            </a:r>
            <a:r>
              <a:rPr lang="ru-RU" sz="2500" i="1" dirty="0" smtClean="0">
                <a:solidFill>
                  <a:srgbClr val="FF0000"/>
                </a:solidFill>
              </a:rPr>
              <a:t>у</a:t>
            </a:r>
            <a:r>
              <a:rPr lang="ru-RU" sz="2500" dirty="0" smtClean="0"/>
              <a:t>. По условию задачи сумма чисел равна 12, т.е. </a:t>
            </a:r>
            <a:endParaRPr lang="ru-RU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4214810" y="4429132"/>
            <a:ext cx="15001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i="1" dirty="0" err="1" smtClean="0">
                <a:solidFill>
                  <a:srgbClr val="FF0000"/>
                </a:solidFill>
              </a:rPr>
              <a:t>х</a:t>
            </a:r>
            <a:r>
              <a:rPr lang="ru-RU" sz="2500" i="1" dirty="0" smtClean="0">
                <a:solidFill>
                  <a:srgbClr val="FF0000"/>
                </a:solidFill>
              </a:rPr>
              <a:t> + у = 12.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4" y="5000636"/>
            <a:ext cx="735811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Так как разность чисел равна 2, то</a:t>
            </a:r>
            <a:endParaRPr lang="ru-RU" sz="2500" dirty="0"/>
          </a:p>
        </p:txBody>
      </p:sp>
      <p:sp>
        <p:nvSpPr>
          <p:cNvPr id="10" name="TextBox 9"/>
          <p:cNvSpPr txBox="1"/>
          <p:nvPr/>
        </p:nvSpPr>
        <p:spPr>
          <a:xfrm>
            <a:off x="4214810" y="5500702"/>
            <a:ext cx="150019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i="1" dirty="0" err="1" smtClean="0">
                <a:solidFill>
                  <a:srgbClr val="FF0000"/>
                </a:solidFill>
              </a:rPr>
              <a:t>х</a:t>
            </a:r>
            <a:r>
              <a:rPr lang="ru-RU" sz="2500" i="1" dirty="0" smtClean="0">
                <a:solidFill>
                  <a:srgbClr val="FF0000"/>
                </a:solidFill>
              </a:rPr>
              <a:t> - у = 2.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14" name="Левая фигурная скобка 13"/>
          <p:cNvSpPr/>
          <p:nvPr/>
        </p:nvSpPr>
        <p:spPr>
          <a:xfrm>
            <a:off x="4071934" y="2928934"/>
            <a:ext cx="71438" cy="857256"/>
          </a:xfrm>
          <a:prstGeom prst="leftBrac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4810" y="2928934"/>
            <a:ext cx="19288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i="1" dirty="0" err="1" smtClean="0">
                <a:solidFill>
                  <a:srgbClr val="FF0000"/>
                </a:solidFill>
              </a:rPr>
              <a:t>х</a:t>
            </a:r>
            <a:r>
              <a:rPr lang="ru-RU" sz="2500" b="1" i="1" dirty="0" smtClean="0">
                <a:solidFill>
                  <a:srgbClr val="FF0000"/>
                </a:solidFill>
              </a:rPr>
              <a:t> + у = 12</a:t>
            </a:r>
          </a:p>
          <a:p>
            <a:r>
              <a:rPr lang="ru-RU" sz="2500" b="1" i="1" dirty="0" err="1" smtClean="0">
                <a:solidFill>
                  <a:srgbClr val="FF0000"/>
                </a:solidFill>
              </a:rPr>
              <a:t>х</a:t>
            </a:r>
            <a:r>
              <a:rPr lang="ru-RU" sz="2500" b="1" i="1" dirty="0" smtClean="0">
                <a:solidFill>
                  <a:srgbClr val="FF0000"/>
                </a:solidFill>
              </a:rPr>
              <a:t> – у = 2</a:t>
            </a:r>
            <a:endParaRPr lang="ru-RU" sz="2500" b="1" i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4414" y="3857628"/>
            <a:ext cx="757242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smtClean="0"/>
              <a:t>Пара значений переменных х=7, у=5 служит решением каждого уравнения системы, так как оба равенства </a:t>
            </a:r>
            <a:r>
              <a:rPr lang="ru-RU" sz="2500" i="1" dirty="0" smtClean="0">
                <a:solidFill>
                  <a:srgbClr val="FF0000"/>
                </a:solidFill>
              </a:rPr>
              <a:t>7+5=12</a:t>
            </a:r>
            <a:r>
              <a:rPr lang="ru-RU" sz="2500" dirty="0" smtClean="0"/>
              <a:t> и </a:t>
            </a:r>
            <a:r>
              <a:rPr lang="ru-RU" sz="2500" i="1" dirty="0" smtClean="0">
                <a:solidFill>
                  <a:srgbClr val="FF0000"/>
                </a:solidFill>
              </a:rPr>
              <a:t>7-5=2</a:t>
            </a:r>
            <a:r>
              <a:rPr lang="ru-RU" sz="2500" dirty="0" smtClean="0"/>
              <a:t> являются верными.</a:t>
            </a:r>
          </a:p>
          <a:p>
            <a:pPr algn="just"/>
            <a:endParaRPr lang="ru-RU" sz="2500" dirty="0" smtClean="0"/>
          </a:p>
          <a:p>
            <a:pPr algn="just"/>
            <a:r>
              <a:rPr lang="ru-RU" sz="2500" dirty="0" smtClean="0"/>
              <a:t>Такую пару называют </a:t>
            </a:r>
            <a:r>
              <a:rPr lang="ru-RU" sz="2500" i="1" dirty="0" smtClean="0">
                <a:solidFill>
                  <a:srgbClr val="FF0000"/>
                </a:solidFill>
              </a:rPr>
              <a:t>решением системы уравнений</a:t>
            </a:r>
            <a:r>
              <a:rPr lang="ru-RU" sz="2500" dirty="0" smtClean="0"/>
              <a:t>.</a:t>
            </a:r>
          </a:p>
          <a:p>
            <a:r>
              <a:rPr lang="ru-RU" sz="2500" dirty="0" smtClean="0"/>
              <a:t> </a:t>
            </a:r>
            <a:endParaRPr lang="ru-RU" sz="2500" dirty="0"/>
          </a:p>
        </p:txBody>
      </p:sp>
      <p:pic>
        <p:nvPicPr>
          <p:cNvPr id="17" name="Рисунок 16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347 -0.00209 L -0.26337 -0.1699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-8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5" presetClass="emph" presetSubtype="0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347 -1.45236E-6 L 0.26858 -0.3260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-16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5" presetClass="emph" presetSubtype="0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  <p:bldP spid="13" grpId="0"/>
      <p:bldP spid="12" grpId="0"/>
      <p:bldP spid="12" grpId="1"/>
      <p:bldP spid="7" grpId="0"/>
      <p:bldP spid="7" grpId="1"/>
      <p:bldP spid="8" grpId="0"/>
      <p:bldP spid="8" grpId="1"/>
      <p:bldP spid="8" grpId="2"/>
      <p:bldP spid="8" grpId="3"/>
      <p:bldP spid="9" grpId="0"/>
      <p:bldP spid="9" grpId="1"/>
      <p:bldP spid="10" grpId="0"/>
      <p:bldP spid="10" grpId="1"/>
      <p:bldP spid="10" grpId="2"/>
      <p:bldP spid="10" grpId="3"/>
      <p:bldP spid="14" grpId="0" animBg="1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214414" y="2428868"/>
            <a:ext cx="7643866" cy="19288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5286388"/>
            <a:ext cx="7643866" cy="10715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7719274" cy="1296974"/>
          </a:xfrm>
        </p:spPr>
        <p:txBody>
          <a:bodyPr>
            <a:noAutofit/>
          </a:bodyPr>
          <a:lstStyle/>
          <a:p>
            <a:r>
              <a:rPr lang="ru-RU" b="1" dirty="0" smtClean="0"/>
              <a:t>Сформулируем определения: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428868"/>
            <a:ext cx="7929618" cy="1981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sz="2700" i="1" dirty="0" smtClean="0"/>
              <a:t>Решением системы двух уравнений с двумя неизвестными называется пара значений переменных, обращающая каждое уравнение системы в верное числовое равенство.</a:t>
            </a:r>
            <a:endParaRPr lang="ru-RU" sz="27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285852" y="5286388"/>
            <a:ext cx="7429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700" i="1" dirty="0" smtClean="0"/>
              <a:t>Решить систему уравнений – значит найти все её решения или установить, что решений нет</a:t>
            </a:r>
            <a:r>
              <a:rPr lang="ru-RU" sz="2800" i="1" dirty="0" smtClean="0"/>
              <a:t>. </a:t>
            </a:r>
            <a:endParaRPr lang="ru-RU" sz="2800" i="1" dirty="0"/>
          </a:p>
        </p:txBody>
      </p:sp>
      <p:pic>
        <p:nvPicPr>
          <p:cNvPr id="7" name="Рисунок 6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2976" y="1357298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700" b="1" dirty="0" smtClean="0"/>
              <a:t>Что называется решением системы двух уравнений с двумя неизвестными?</a:t>
            </a:r>
            <a:endParaRPr lang="ru-RU" sz="27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142976" y="4643446"/>
            <a:ext cx="74295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dirty="0" smtClean="0"/>
              <a:t>Что значит «решить систему уравнений»?</a:t>
            </a:r>
            <a:endParaRPr lang="ru-RU" sz="27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3" grpId="0" build="p"/>
      <p:bldP spid="5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hlinkClick r:id="rId2" action="ppaction://hlinksldjump"/>
          </p:cNvPr>
          <p:cNvSpPr/>
          <p:nvPr/>
        </p:nvSpPr>
        <p:spPr>
          <a:xfrm>
            <a:off x="5715008" y="3286124"/>
            <a:ext cx="278608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hlinkClick r:id="rId3" action="ppaction://hlinksldjump"/>
          </p:cNvPr>
          <p:cNvSpPr/>
          <p:nvPr/>
        </p:nvSpPr>
        <p:spPr>
          <a:xfrm>
            <a:off x="1643042" y="3286124"/>
            <a:ext cx="271464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7790712" cy="1654164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 smtClean="0"/>
              <a:t>Способы решения систем уравнений:</a:t>
            </a:r>
            <a:endParaRPr lang="ru-RU" sz="4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3214686"/>
            <a:ext cx="7498080" cy="15716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</a:t>
            </a:r>
            <a:r>
              <a:rPr lang="ru-RU" sz="3000" dirty="0" smtClean="0"/>
              <a:t>способ                                      </a:t>
            </a:r>
            <a:r>
              <a:rPr lang="ru-RU" sz="3000" dirty="0" err="1" smtClean="0"/>
              <a:t>способ</a:t>
            </a:r>
            <a:endParaRPr lang="ru-RU" sz="3000" dirty="0" smtClean="0"/>
          </a:p>
          <a:p>
            <a:pPr>
              <a:buNone/>
            </a:pPr>
            <a:r>
              <a:rPr lang="ru-RU" sz="3000" dirty="0" smtClean="0"/>
              <a:t>    подстановки                             сложения</a:t>
            </a:r>
            <a:endParaRPr lang="ru-RU" sz="30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6200000" flipH="1">
            <a:off x="5303247" y="1697621"/>
            <a:ext cx="1000132" cy="18911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3483563" y="1731355"/>
            <a:ext cx="1000132" cy="18236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 descr="Krivaya-strelka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428728" y="2643182"/>
            <a:ext cx="692948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Пара </a:t>
            </a:r>
            <a:r>
              <a:rPr lang="ru-RU" sz="2500" i="1" dirty="0" smtClean="0">
                <a:solidFill>
                  <a:srgbClr val="FF0000"/>
                </a:solidFill>
              </a:rPr>
              <a:t>(2;-1) </a:t>
            </a:r>
            <a:r>
              <a:rPr lang="ru-RU" sz="2500" dirty="0" smtClean="0"/>
              <a:t>является решением системы.</a:t>
            </a:r>
          </a:p>
          <a:p>
            <a:endParaRPr lang="ru-RU" sz="2500" dirty="0" smtClean="0"/>
          </a:p>
          <a:p>
            <a:r>
              <a:rPr lang="ru-RU" sz="2500" dirty="0" smtClean="0"/>
              <a:t>Ответ: (2;-1)</a:t>
            </a:r>
            <a:endParaRPr lang="ru-RU" sz="2500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142976" y="2000240"/>
            <a:ext cx="7640956" cy="2439982"/>
          </a:xfrm>
        </p:spPr>
        <p:txBody>
          <a:bodyPr>
            <a:noAutofit/>
          </a:bodyPr>
          <a:lstStyle/>
          <a:p>
            <a:pPr algn="ctr"/>
            <a:r>
              <a:rPr lang="ru-RU" sz="4500" b="1" smtClean="0"/>
              <a:t>Решение системы уравнений способом </a:t>
            </a:r>
            <a:r>
              <a:rPr lang="ru-RU" sz="4500" b="1" dirty="0" smtClean="0"/>
              <a:t>подстановки</a:t>
            </a:r>
            <a:endParaRPr lang="ru-RU" sz="4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85852" y="2857496"/>
            <a:ext cx="75724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smtClean="0"/>
              <a:t>Подставим выражение </a:t>
            </a:r>
            <a:r>
              <a:rPr lang="ru-RU" sz="2500" i="1" dirty="0" smtClean="0">
                <a:solidFill>
                  <a:srgbClr val="FF0000"/>
                </a:solidFill>
              </a:rPr>
              <a:t>4у + 6 </a:t>
            </a:r>
            <a:r>
              <a:rPr lang="ru-RU" sz="2500" dirty="0" smtClean="0"/>
              <a:t>вместо </a:t>
            </a:r>
            <a:r>
              <a:rPr lang="ru-RU" sz="2500" i="1" dirty="0" err="1" smtClean="0">
                <a:solidFill>
                  <a:srgbClr val="FF0000"/>
                </a:solidFill>
              </a:rPr>
              <a:t>х</a:t>
            </a:r>
            <a:r>
              <a:rPr lang="ru-RU" sz="2500" dirty="0" smtClean="0"/>
              <a:t> в первое уравнение:                 </a:t>
            </a:r>
            <a:r>
              <a:rPr lang="ru-RU" sz="2500" i="1" dirty="0" smtClean="0">
                <a:solidFill>
                  <a:srgbClr val="FF0000"/>
                </a:solidFill>
              </a:rPr>
              <a:t>3(4у+6) + 2у = 4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14290"/>
            <a:ext cx="7719274" cy="178595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Решим систему уравнений: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b="1" i="1" dirty="0" smtClean="0">
                <a:solidFill>
                  <a:srgbClr val="FF0000"/>
                </a:solidFill>
              </a:rPr>
              <a:t>3х + 2у = 4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  </a:t>
            </a:r>
            <a:r>
              <a:rPr lang="ru-RU" b="1" i="1" dirty="0" err="1" smtClean="0">
                <a:solidFill>
                  <a:srgbClr val="FF0000"/>
                </a:solidFill>
              </a:rPr>
              <a:t>х</a:t>
            </a:r>
            <a:r>
              <a:rPr lang="ru-RU" b="1" i="1" dirty="0" smtClean="0">
                <a:solidFill>
                  <a:srgbClr val="FF0000"/>
                </a:solidFill>
              </a:rPr>
              <a:t> - 4у = 6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1357290" y="928670"/>
            <a:ext cx="71438" cy="928694"/>
          </a:xfrm>
          <a:prstGeom prst="leftBrac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2071678"/>
            <a:ext cx="73581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smtClean="0"/>
              <a:t>Выразим из второго уравнения </a:t>
            </a:r>
            <a:r>
              <a:rPr lang="ru-RU" sz="2500" i="1" dirty="0" err="1" smtClean="0">
                <a:solidFill>
                  <a:srgbClr val="FF0000"/>
                </a:solidFill>
              </a:rPr>
              <a:t>х</a:t>
            </a:r>
            <a:r>
              <a:rPr lang="ru-RU" sz="2500" dirty="0" smtClean="0"/>
              <a:t> через </a:t>
            </a:r>
            <a:r>
              <a:rPr lang="ru-RU" sz="2500" i="1" dirty="0" smtClean="0">
                <a:solidFill>
                  <a:srgbClr val="FF0000"/>
                </a:solidFill>
              </a:rPr>
              <a:t>у</a:t>
            </a:r>
            <a:r>
              <a:rPr lang="ru-RU" sz="2500" dirty="0" smtClean="0"/>
              <a:t>:</a:t>
            </a:r>
          </a:p>
          <a:p>
            <a:pPr algn="ctr"/>
            <a:r>
              <a:rPr lang="ru-RU" sz="2500" i="1" dirty="0" err="1" smtClean="0">
                <a:solidFill>
                  <a:srgbClr val="FF0000"/>
                </a:solidFill>
              </a:rPr>
              <a:t>х</a:t>
            </a:r>
            <a:r>
              <a:rPr lang="ru-RU" sz="2500" i="1" dirty="0" smtClean="0">
                <a:solidFill>
                  <a:srgbClr val="FF0000"/>
                </a:solidFill>
              </a:rPr>
              <a:t> = 4у + 6  (1)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3714752"/>
            <a:ext cx="750099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smtClean="0"/>
              <a:t>Раскроем скобки:  </a:t>
            </a:r>
            <a:r>
              <a:rPr lang="ru-RU" sz="2500" i="1" dirty="0" smtClean="0">
                <a:solidFill>
                  <a:srgbClr val="FF0000"/>
                </a:solidFill>
              </a:rPr>
              <a:t>12у + 18 + 2у = 4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5852" y="4143380"/>
            <a:ext cx="76438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smtClean="0"/>
              <a:t>Приведем подобные и перенесем в правую часть уравнения число </a:t>
            </a:r>
            <a:r>
              <a:rPr lang="ru-RU" sz="2500" i="1" dirty="0" smtClean="0">
                <a:solidFill>
                  <a:srgbClr val="FF0000"/>
                </a:solidFill>
              </a:rPr>
              <a:t>18</a:t>
            </a:r>
            <a:r>
              <a:rPr lang="ru-RU" sz="2500" dirty="0" smtClean="0"/>
              <a:t> :  </a:t>
            </a:r>
            <a:r>
              <a:rPr lang="ru-RU" sz="2500" i="1" dirty="0" smtClean="0">
                <a:solidFill>
                  <a:srgbClr val="FF0000"/>
                </a:solidFill>
              </a:rPr>
              <a:t>14у = -14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9124" y="4929198"/>
            <a:ext cx="100013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 smtClean="0">
                <a:solidFill>
                  <a:srgbClr val="FF0000"/>
                </a:solidFill>
              </a:rPr>
              <a:t>у = -1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4414" y="5286388"/>
            <a:ext cx="75009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Из равенства </a:t>
            </a:r>
            <a:r>
              <a:rPr lang="ru-RU" sz="2500" i="1" dirty="0" smtClean="0">
                <a:solidFill>
                  <a:srgbClr val="FF0000"/>
                </a:solidFill>
              </a:rPr>
              <a:t>(1) </a:t>
            </a:r>
            <a:r>
              <a:rPr lang="ru-RU" sz="2500" dirty="0" smtClean="0"/>
              <a:t>найдем х</a:t>
            </a:r>
            <a:r>
              <a:rPr lang="ru-RU" sz="2500" i="1" dirty="0" smtClean="0"/>
              <a:t>:  </a:t>
            </a:r>
          </a:p>
          <a:p>
            <a:r>
              <a:rPr lang="ru-RU" sz="2500" i="1" dirty="0" smtClean="0">
                <a:solidFill>
                  <a:srgbClr val="FF0000"/>
                </a:solidFill>
              </a:rPr>
              <a:t>                                            </a:t>
            </a:r>
            <a:r>
              <a:rPr lang="ru-RU" sz="2500" i="1" dirty="0" err="1" smtClean="0">
                <a:solidFill>
                  <a:srgbClr val="FF0000"/>
                </a:solidFill>
              </a:rPr>
              <a:t>х</a:t>
            </a:r>
            <a:r>
              <a:rPr lang="ru-RU" sz="2500" i="1" dirty="0" smtClean="0">
                <a:solidFill>
                  <a:srgbClr val="FF0000"/>
                </a:solidFill>
              </a:rPr>
              <a:t> = 4*(-1) + 6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00562" y="6072206"/>
            <a:ext cx="85725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 err="1" smtClean="0">
                <a:solidFill>
                  <a:schemeClr val="accent6"/>
                </a:solidFill>
              </a:rPr>
              <a:t>х</a:t>
            </a:r>
            <a:r>
              <a:rPr lang="ru-RU" sz="2500" i="1" dirty="0" smtClean="0">
                <a:solidFill>
                  <a:schemeClr val="accent6"/>
                </a:solidFill>
              </a:rPr>
              <a:t> = 2</a:t>
            </a:r>
            <a:endParaRPr lang="ru-RU" sz="2500" i="1" dirty="0">
              <a:solidFill>
                <a:schemeClr val="accent6"/>
              </a:solidFill>
            </a:endParaRPr>
          </a:p>
        </p:txBody>
      </p:sp>
      <p:pic>
        <p:nvPicPr>
          <p:cNvPr id="14" name="Рисунок 13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79186E-6 L 0.00035 -0.515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8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30342E-6 L -0.00764 -0.7553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37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  <p:bldP spid="6" grpId="0"/>
      <p:bldP spid="6" grpId="1"/>
      <p:bldP spid="3" grpId="0" uiExpand="1" build="p"/>
      <p:bldP spid="4" grpId="0" animBg="1"/>
      <p:bldP spid="5" grpId="0"/>
      <p:bldP spid="5" grpId="1"/>
      <p:bldP spid="7" grpId="0"/>
      <p:bldP spid="7" grpId="1"/>
      <p:bldP spid="8" grpId="0"/>
      <p:bldP spid="8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939916"/>
          </a:xfrm>
        </p:spPr>
        <p:txBody>
          <a:bodyPr>
            <a:noAutofit/>
          </a:bodyPr>
          <a:lstStyle/>
          <a:p>
            <a:r>
              <a:rPr lang="ru-RU" sz="4500" b="1" dirty="0" smtClean="0"/>
              <a:t>Алгоритм решения систем уравнений способом подстановки:</a:t>
            </a:r>
            <a:endParaRPr lang="ru-RU" sz="4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214554"/>
            <a:ext cx="8005026" cy="4500570"/>
          </a:xfrm>
        </p:spPr>
        <p:txBody>
          <a:bodyPr>
            <a:noAutofit/>
          </a:bodyPr>
          <a:lstStyle/>
          <a:p>
            <a:pPr marL="539496" indent="-457200" algn="just">
              <a:buFont typeface="+mj-lt"/>
              <a:buAutoNum type="arabicPeriod"/>
            </a:pPr>
            <a:r>
              <a:rPr lang="ru-RU" sz="3000" dirty="0" smtClean="0"/>
              <a:t>выразим из какого-нибудь уравнения системы одну переменную через другую;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ru-RU" sz="3000" dirty="0" smtClean="0"/>
              <a:t>подставим в другое уравнение системы вместо этой переменной полученное выражение;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ru-RU" sz="3000" dirty="0" smtClean="0"/>
              <a:t>решим получившееся уравнение с одной переменной;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ru-RU" sz="3000" dirty="0" smtClean="0"/>
              <a:t>найдем соответствующее значение второй переменной.</a:t>
            </a:r>
            <a:endParaRPr lang="ru-RU" sz="3000" dirty="0"/>
          </a:p>
        </p:txBody>
      </p:sp>
      <p:pic>
        <p:nvPicPr>
          <p:cNvPr id="4" name="Рисунок 3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  <p:pic>
        <p:nvPicPr>
          <p:cNvPr id="9218" name="Picture 2" descr="http://animo2.ucoz.ru/_ph/56/1/824359680.jp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1000108"/>
            <a:ext cx="1304925" cy="1238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1714488"/>
            <a:ext cx="7498080" cy="3154362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 smtClean="0"/>
              <a:t>Решение системы уравнений способом сложения</a:t>
            </a:r>
            <a:endParaRPr lang="ru-RU" sz="4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14290"/>
            <a:ext cx="7715304" cy="17145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Решим систему уравнений: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   2х + 3у = -5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   </a:t>
            </a:r>
            <a:r>
              <a:rPr lang="ru-RU" b="1" i="1" dirty="0" err="1" smtClean="0">
                <a:solidFill>
                  <a:srgbClr val="FF0000"/>
                </a:solidFill>
              </a:rPr>
              <a:t>х</a:t>
            </a:r>
            <a:r>
              <a:rPr lang="ru-RU" b="1" i="1" dirty="0" smtClean="0">
                <a:solidFill>
                  <a:srgbClr val="FF0000"/>
                </a:solidFill>
              </a:rPr>
              <a:t> - 3у = 38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1428728" y="928670"/>
            <a:ext cx="71438" cy="928694"/>
          </a:xfrm>
          <a:prstGeom prst="leftBrac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2000240"/>
            <a:ext cx="76438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smtClean="0"/>
              <a:t>В уравнениях этой системы коэффициенты при </a:t>
            </a:r>
            <a:r>
              <a:rPr lang="ru-RU" sz="2500" i="1" dirty="0" smtClean="0">
                <a:solidFill>
                  <a:srgbClr val="FF0000"/>
                </a:solidFill>
              </a:rPr>
              <a:t>у</a:t>
            </a:r>
            <a:r>
              <a:rPr lang="ru-RU" sz="2500" dirty="0" smtClean="0"/>
              <a:t> являются противоположными числами. Поэтому будет удобно сложить </a:t>
            </a:r>
            <a:r>
              <a:rPr lang="ru-RU" sz="2500" dirty="0" err="1" smtClean="0"/>
              <a:t>почленно</a:t>
            </a:r>
            <a:r>
              <a:rPr lang="ru-RU" sz="2500" dirty="0" smtClean="0"/>
              <a:t> левые и правые части уравнений: </a:t>
            </a:r>
            <a:r>
              <a:rPr lang="ru-RU" sz="2500" i="1" dirty="0" smtClean="0">
                <a:solidFill>
                  <a:srgbClr val="FF0000"/>
                </a:solidFill>
              </a:rPr>
              <a:t>(2х+х) + (3у-3у) = -5+38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876" y="3500438"/>
            <a:ext cx="121444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 smtClean="0">
                <a:solidFill>
                  <a:srgbClr val="FF0000"/>
                </a:solidFill>
              </a:rPr>
              <a:t>3х = 33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6314" y="3857628"/>
            <a:ext cx="11430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 err="1" smtClean="0">
                <a:solidFill>
                  <a:srgbClr val="FF0000"/>
                </a:solidFill>
              </a:rPr>
              <a:t>х</a:t>
            </a:r>
            <a:r>
              <a:rPr lang="ru-RU" sz="2500" i="1" dirty="0" smtClean="0">
                <a:solidFill>
                  <a:srgbClr val="FF0000"/>
                </a:solidFill>
              </a:rPr>
              <a:t> = 11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4214818"/>
            <a:ext cx="750099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dirty="0" smtClean="0"/>
              <a:t>Подставим полученное значение </a:t>
            </a:r>
            <a:r>
              <a:rPr lang="ru-RU" sz="2500" i="1" dirty="0" err="1" smtClean="0">
                <a:solidFill>
                  <a:srgbClr val="FF0000"/>
                </a:solidFill>
              </a:rPr>
              <a:t>х</a:t>
            </a:r>
            <a:r>
              <a:rPr lang="ru-RU" sz="2500" dirty="0" smtClean="0"/>
              <a:t> во второе уравнение системы и найдем </a:t>
            </a:r>
            <a:r>
              <a:rPr lang="ru-RU" sz="2500" i="1" dirty="0" smtClean="0">
                <a:solidFill>
                  <a:srgbClr val="FF0000"/>
                </a:solidFill>
              </a:rPr>
              <a:t>у</a:t>
            </a:r>
            <a:r>
              <a:rPr lang="ru-RU" sz="2500" dirty="0" smtClean="0"/>
              <a:t>:</a:t>
            </a:r>
          </a:p>
          <a:p>
            <a:r>
              <a:rPr lang="ru-RU" sz="2500" dirty="0" smtClean="0"/>
              <a:t>                                                </a:t>
            </a:r>
            <a:r>
              <a:rPr lang="ru-RU" sz="2500" i="1" dirty="0" smtClean="0">
                <a:solidFill>
                  <a:srgbClr val="FF0000"/>
                </a:solidFill>
              </a:rPr>
              <a:t>  11 – 3у = 38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5357826"/>
            <a:ext cx="12858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 smtClean="0">
                <a:solidFill>
                  <a:srgbClr val="FF0000"/>
                </a:solidFill>
              </a:rPr>
              <a:t>-3у = 27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14876" y="5715016"/>
            <a:ext cx="100013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 smtClean="0">
                <a:solidFill>
                  <a:srgbClr val="FF0000"/>
                </a:solidFill>
              </a:rPr>
              <a:t>у = -9</a:t>
            </a:r>
            <a:endParaRPr lang="ru-RU" sz="2500" i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4414" y="6072206"/>
            <a:ext cx="76438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Ответ: (11;-9)</a:t>
            </a:r>
            <a:endParaRPr lang="ru-RU" sz="2500" dirty="0"/>
          </a:p>
        </p:txBody>
      </p:sp>
      <p:pic>
        <p:nvPicPr>
          <p:cNvPr id="12" name="Рисунок 11" descr="Krivaya-strelka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454"/>
            <a:ext cx="1000100" cy="857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Моя">
      <a:dk1>
        <a:srgbClr val="000000"/>
      </a:dk1>
      <a:lt1>
        <a:sysClr val="window" lastClr="FFFFFF"/>
      </a:lt1>
      <a:dk2>
        <a:srgbClr val="438292"/>
      </a:dk2>
      <a:lt2>
        <a:srgbClr val="F2E5C0"/>
      </a:lt2>
      <a:accent1>
        <a:srgbClr val="DFBF66"/>
      </a:accent1>
      <a:accent2>
        <a:srgbClr val="9D3232"/>
      </a:accent2>
      <a:accent3>
        <a:srgbClr val="66A7B8"/>
      </a:accent3>
      <a:accent4>
        <a:srgbClr val="C0BEAF"/>
      </a:accent4>
      <a:accent5>
        <a:srgbClr val="CEC597"/>
      </a:accent5>
      <a:accent6>
        <a:srgbClr val="FF0000"/>
      </a:accent6>
      <a:hlink>
        <a:srgbClr val="DB5353"/>
      </a:hlink>
      <a:folHlink>
        <a:srgbClr val="90363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258</TotalTime>
  <Words>728</Words>
  <PresentationFormat>Экран (4:3)</PresentationFormat>
  <Paragraphs>106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Системы двух  линейных уравнений  с двумя неизвестными</vt:lpstr>
      <vt:lpstr>Содержание:</vt:lpstr>
      <vt:lpstr>Повторим:</vt:lpstr>
      <vt:lpstr>Задача</vt:lpstr>
      <vt:lpstr>Сформулируем определения:</vt:lpstr>
      <vt:lpstr>Способы решения систем уравнений:</vt:lpstr>
      <vt:lpstr>Решение системы уравнений способом подстановки</vt:lpstr>
      <vt:lpstr>Алгоритм решения систем уравнений способом подстановки:</vt:lpstr>
      <vt:lpstr>Решение системы уравнений способом сложения</vt:lpstr>
      <vt:lpstr>Алгоритм решения систем уравнений способом сложения:</vt:lpstr>
      <vt:lpstr>Потренируемся!</vt:lpstr>
      <vt:lpstr>Рефлексия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двух линейных уравнений с двумя неизвестными</dc:title>
  <dc:creator>555</dc:creator>
  <cp:lastModifiedBy>Customer</cp:lastModifiedBy>
  <cp:revision>197</cp:revision>
  <dcterms:created xsi:type="dcterms:W3CDTF">2013-07-03T08:03:34Z</dcterms:created>
  <dcterms:modified xsi:type="dcterms:W3CDTF">2013-07-05T11:27:44Z</dcterms:modified>
</cp:coreProperties>
</file>