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7" r:id="rId5"/>
    <p:sldId id="265" r:id="rId6"/>
    <p:sldId id="267" r:id="rId7"/>
    <p:sldId id="271" r:id="rId8"/>
    <p:sldId id="268" r:id="rId9"/>
    <p:sldId id="270" r:id="rId10"/>
    <p:sldId id="269" r:id="rId11"/>
    <p:sldId id="272" r:id="rId12"/>
    <p:sldId id="273" r:id="rId13"/>
    <p:sldId id="274" r:id="rId14"/>
    <p:sldId id="275" r:id="rId15"/>
    <p:sldId id="276" r:id="rId16"/>
    <p:sldId id="261" r:id="rId17"/>
    <p:sldId id="259" r:id="rId18"/>
    <p:sldId id="277" r:id="rId19"/>
    <p:sldId id="282" r:id="rId20"/>
    <p:sldId id="278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8" autoAdjust="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F3870-4C9F-4017-93E8-6346051D1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1%80%D0%BE%D1%8F%D0%BD%D1%81%D0%BA%D0%B0%D1%8F_%D0%BF%D1%80%D0%BE%D0%B3%D1%80%D0%B0%D0%BC%D0%BC%D0%B0" TargetMode="External"/><Relationship Id="rId3" Type="http://schemas.openxmlformats.org/officeDocument/2006/relationships/hyperlink" Target="http://support.kaspersky.ru/790?el=88446" TargetMode="External"/><Relationship Id="rId7" Type="http://schemas.openxmlformats.org/officeDocument/2006/relationships/hyperlink" Target="http://ru.wikipedia.org/wiki/%D0%A1%D0%BF%D0%B0%D0%BC" TargetMode="External"/><Relationship Id="rId2" Type="http://schemas.openxmlformats.org/officeDocument/2006/relationships/hyperlink" Target="http://smolin.delnet.ru/sistemnoe-administrirovanie/137-kak-proiskhodit-zarazhenie-kompyutera-virus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z-oleg.com/secur/articles/spyware.php" TargetMode="External"/><Relationship Id="rId5" Type="http://schemas.openxmlformats.org/officeDocument/2006/relationships/hyperlink" Target="http://ru.wikipedia.org/wiki/%D0%9A%D0%BE%D0%BC%D0%BF%D1%8C%D1%8E%D1%82%D0%B5%D1%80%D0%BD%D1%8B%D0%B9_%D0%B2%D0%B8%D1%80%D1%83%D1%81" TargetMode="External"/><Relationship Id="rId10" Type="http://schemas.openxmlformats.org/officeDocument/2006/relationships/hyperlink" Target="https://ru.wikipedia.org/wiki/%D0%90%D0%BD%D1%82%D0%B8%D0%B2%D0%B8%D1%80%D1%83%D1%81%D0%BD%D0%B0%D1%8F_%D0%BF%D1%80%D0%BE%D0%B3%D1%80%D0%B0%D0%BC%D0%BC%D0%B0" TargetMode="External"/><Relationship Id="rId4" Type="http://schemas.openxmlformats.org/officeDocument/2006/relationships/hyperlink" Target="http://ru.wikipedia.org/wiki/%D0%92%D1%80%D0%B5%D0%B4%D0%BE%D0%BD%D0%BE%D1%81%D0%BD%D0%B0%D1%8F_%D0%BF%D1%80%D0%BE%D0%B3%D1%80%D0%B0%D0%BC%D0%BC%D0%B0" TargetMode="External"/><Relationship Id="rId9" Type="http://schemas.openxmlformats.org/officeDocument/2006/relationships/hyperlink" Target="http://ru.wikipedia.org/wiki/%D0%A1%D0%B5%D1%82%D0%B5%D0%B2%D0%BE%D0%B9_%D1%87%D0%B5%D1%80%D0%B2%D1%8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/>
          <a:lstStyle/>
          <a:p>
            <a:r>
              <a:rPr lang="ru-RU" dirty="0" smtClean="0"/>
              <a:t>Защита информации от вредоносных программ</a:t>
            </a:r>
            <a:endParaRPr lang="ru-RU" dirty="0"/>
          </a:p>
        </p:txBody>
      </p:sp>
      <p:pic>
        <p:nvPicPr>
          <p:cNvPr id="3074" name="Picture 2" descr="F:\летняя практика\logo-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79"/>
            <a:ext cx="4680520" cy="31203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89857" y="5589240"/>
            <a:ext cx="22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err="1" smtClean="0"/>
              <a:t>Ястребова</a:t>
            </a:r>
            <a:r>
              <a:rPr lang="ru-RU" dirty="0" smtClean="0"/>
              <a:t> Анастасия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Троянские программы</a:t>
            </a:r>
            <a:endParaRPr lang="ru-RU" dirty="0"/>
          </a:p>
        </p:txBody>
      </p:sp>
      <p:pic>
        <p:nvPicPr>
          <p:cNvPr id="4" name="Picture 2" descr="F:\летняя практика\12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1" y="1699168"/>
            <a:ext cx="1252728" cy="11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2207" y="126876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Вредоносные программы ,распространяемые </a:t>
            </a:r>
            <a:r>
              <a:rPr lang="ru-RU" dirty="0"/>
              <a:t>людьми, в отличие от </a:t>
            </a:r>
            <a:r>
              <a:rPr lang="ru-RU" dirty="0" smtClean="0"/>
              <a:t>вирусов</a:t>
            </a:r>
            <a:r>
              <a:rPr lang="ru-RU" dirty="0"/>
              <a:t> и </a:t>
            </a:r>
            <a:r>
              <a:rPr lang="ru-RU" dirty="0" smtClean="0"/>
              <a:t>червей, </a:t>
            </a:r>
            <a:r>
              <a:rPr lang="ru-RU" dirty="0"/>
              <a:t>которые распространяются самопроизвольно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Считается, что первым этот термин в контексте компьютерной безопасности употребил в своём отчёте «</a:t>
            </a:r>
            <a:r>
              <a:rPr lang="ru-RU" dirty="0" err="1"/>
              <a:t>Computer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</a:t>
            </a:r>
            <a:r>
              <a:rPr lang="ru-RU" dirty="0" err="1"/>
              <a:t>Technology</a:t>
            </a:r>
            <a:r>
              <a:rPr lang="ru-RU" dirty="0"/>
              <a:t> </a:t>
            </a:r>
            <a:r>
              <a:rPr lang="ru-RU" dirty="0" err="1"/>
              <a:t>Planning</a:t>
            </a:r>
            <a:r>
              <a:rPr lang="ru-RU" dirty="0"/>
              <a:t> </a:t>
            </a:r>
            <a:r>
              <a:rPr lang="ru-RU" dirty="0" err="1"/>
              <a:t>Study</a:t>
            </a:r>
            <a:r>
              <a:rPr lang="ru-RU" dirty="0"/>
              <a:t>»  </a:t>
            </a:r>
            <a:r>
              <a:rPr lang="ru-RU" dirty="0" err="1" smtClean="0"/>
              <a:t>Дэниел</a:t>
            </a:r>
            <a:r>
              <a:rPr lang="ru-RU" dirty="0" smtClean="0"/>
              <a:t> Эдвардс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79964" y="3577084"/>
            <a:ext cx="251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Некоторые виды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1840" y="3870172"/>
            <a:ext cx="947743" cy="43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037904" y="4300479"/>
            <a:ext cx="1368152" cy="86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Trojan-Banker</a:t>
            </a:r>
            <a:r>
              <a:rPr lang="en-US" sz="1600" dirty="0"/>
              <a:t> 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4300479"/>
            <a:ext cx="1368152" cy="86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Trojan-</a:t>
            </a:r>
            <a:r>
              <a:rPr lang="en-US" sz="1600" b="1" i="1" dirty="0" err="1"/>
              <a:t>GameThief</a:t>
            </a:r>
            <a:r>
              <a:rPr lang="en-US" sz="1600" dirty="0"/>
              <a:t>  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05390" y="4267802"/>
            <a:ext cx="1368152" cy="865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 </a:t>
            </a:r>
            <a:r>
              <a:rPr lang="en-US" sz="1600" b="1" i="1" dirty="0"/>
              <a:t>Trojan-IM</a:t>
            </a:r>
            <a:r>
              <a:rPr lang="en-US" sz="1600" dirty="0"/>
              <a:t> 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9088" y="5309469"/>
            <a:ext cx="2952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кражи пользовательской информации, относящейся к банковским системам, системам электронных денег и пластиковых карт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874774" y="3893270"/>
            <a:ext cx="1" cy="43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62268" y="3850305"/>
            <a:ext cx="936104" cy="367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1415" y="5257334"/>
            <a:ext cx="2143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/>
              <a:t>кражи пользовательской информации, относящейся к сетевым играм.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0989" y="5265589"/>
            <a:ext cx="326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/>
              <a:t>кражи пользовательских а</a:t>
            </a:r>
            <a:r>
              <a:rPr lang="ru-RU" sz="1400" dirty="0" smtClean="0"/>
              <a:t>ккаунтов от </a:t>
            </a:r>
            <a:r>
              <a:rPr lang="ru-RU" sz="1400" dirty="0"/>
              <a:t>интернет-пейджеров</a:t>
            </a:r>
          </a:p>
        </p:txBody>
      </p:sp>
    </p:spTree>
    <p:extLst>
      <p:ext uri="{BB962C8B-B14F-4D97-AF65-F5344CB8AC3E}">
        <p14:creationId xmlns:p14="http://schemas.microsoft.com/office/powerpoint/2010/main" val="71644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троянских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обнаруживаются </a:t>
            </a:r>
            <a:r>
              <a:rPr lang="ru-RU" sz="2400" dirty="0"/>
              <a:t>и удаляются антивирусным и антишпионским ПО точно так же, как и остальные вредоносные программы.</a:t>
            </a:r>
          </a:p>
          <a:p>
            <a:pPr marL="0" indent="0">
              <a:buNone/>
            </a:pPr>
            <a:r>
              <a:rPr lang="ru-RU" sz="2400" dirty="0"/>
              <a:t>Троянские программы хуже обнаруживаются контекстными методами </a:t>
            </a:r>
            <a:r>
              <a:rPr lang="ru-RU" sz="2400" dirty="0" smtClean="0"/>
              <a:t>антивирусов, </a:t>
            </a:r>
            <a:r>
              <a:rPr lang="ru-RU" sz="2400" dirty="0"/>
              <a:t>потому что их распространение лучше контролируется, и экземпляры программ попадают к специалистам антивирусной индустрии с </a:t>
            </a:r>
            <a:r>
              <a:rPr lang="ru-RU" sz="2400" dirty="0" err="1"/>
              <a:t>бо́льшей</a:t>
            </a:r>
            <a:r>
              <a:rPr lang="ru-RU" sz="2400" dirty="0"/>
              <a:t> задержкой, нежели самопроизвольно распространяемые вредоносные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09419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Шпионские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3196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/>
              <a:t>Программой-шпионом (альтернативные названия - </a:t>
            </a:r>
            <a:r>
              <a:rPr lang="ru-RU" sz="2400" dirty="0" err="1"/>
              <a:t>Spy</a:t>
            </a:r>
            <a:r>
              <a:rPr lang="ru-RU" sz="2400" dirty="0"/>
              <a:t>, </a:t>
            </a:r>
            <a:r>
              <a:rPr lang="ru-RU" sz="2400" dirty="0" err="1"/>
              <a:t>SpyWare</a:t>
            </a:r>
            <a:r>
              <a:rPr lang="ru-RU" sz="2400" dirty="0"/>
              <a:t>, </a:t>
            </a:r>
            <a:r>
              <a:rPr lang="ru-RU" sz="2400" dirty="0" err="1"/>
              <a:t>Spy-Ware</a:t>
            </a:r>
            <a:r>
              <a:rPr lang="ru-RU" sz="2400" dirty="0"/>
              <a:t>, </a:t>
            </a:r>
            <a:r>
              <a:rPr lang="ru-RU" sz="2400" dirty="0" err="1"/>
              <a:t>Spy</a:t>
            </a:r>
            <a:r>
              <a:rPr lang="ru-RU" sz="2400" dirty="0"/>
              <a:t> </a:t>
            </a:r>
            <a:r>
              <a:rPr lang="ru-RU" sz="2400" dirty="0" err="1"/>
              <a:t>Trojan</a:t>
            </a:r>
            <a:r>
              <a:rPr lang="ru-RU" sz="2400" dirty="0"/>
              <a:t>) принято называть </a:t>
            </a:r>
            <a:r>
              <a:rPr lang="ru-RU" sz="2400" dirty="0" smtClean="0"/>
              <a:t>ПО, </a:t>
            </a:r>
            <a:r>
              <a:rPr lang="ru-RU" sz="2400" dirty="0"/>
              <a:t>собирающее и передающее кому-либо информацию о пользователе </a:t>
            </a:r>
            <a:r>
              <a:rPr lang="ru-RU" sz="2400" i="1" dirty="0"/>
              <a:t>без его согласия</a:t>
            </a:r>
            <a:r>
              <a:rPr lang="ru-RU" sz="2400" dirty="0"/>
              <a:t>. </a:t>
            </a:r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de-DE" sz="2400" dirty="0"/>
              <a:t>В </a:t>
            </a:r>
            <a:r>
              <a:rPr lang="de-DE" sz="2400" dirty="0" err="1"/>
              <a:t>марте</a:t>
            </a:r>
            <a:r>
              <a:rPr lang="de-DE" sz="2400" dirty="0"/>
              <a:t> 2005 </a:t>
            </a:r>
            <a:r>
              <a:rPr lang="de-DE" sz="2400" dirty="0" err="1"/>
              <a:t>года</a:t>
            </a:r>
            <a:r>
              <a:rPr lang="de-DE" sz="2400" dirty="0"/>
              <a:t> </a:t>
            </a:r>
            <a:r>
              <a:rPr lang="de-DE" sz="2400" dirty="0" err="1"/>
              <a:t>под</a:t>
            </a:r>
            <a:r>
              <a:rPr lang="de-DE" sz="2400" dirty="0"/>
              <a:t> </a:t>
            </a:r>
            <a:r>
              <a:rPr lang="de-DE" sz="2400" dirty="0" err="1"/>
              <a:t>видом</a:t>
            </a:r>
            <a:r>
              <a:rPr lang="de-DE" sz="2400" dirty="0"/>
              <a:t> </a:t>
            </a:r>
            <a:r>
              <a:rPr lang="de-DE" sz="2400" dirty="0" err="1"/>
              <a:t>поисковой</a:t>
            </a:r>
            <a:r>
              <a:rPr lang="de-DE" sz="2400" dirty="0"/>
              <a:t> </a:t>
            </a:r>
            <a:r>
              <a:rPr lang="de-DE" sz="2400" dirty="0" err="1"/>
              <a:t>панели</a:t>
            </a:r>
            <a:r>
              <a:rPr lang="de-DE" sz="2400" dirty="0"/>
              <a:t> </a:t>
            </a:r>
            <a:r>
              <a:rPr lang="de-DE" sz="2400" dirty="0" err="1"/>
              <a:t>для</a:t>
            </a:r>
            <a:r>
              <a:rPr lang="de-DE" sz="2400" dirty="0"/>
              <a:t> </a:t>
            </a:r>
            <a:r>
              <a:rPr lang="de-DE" sz="2400" dirty="0" err="1"/>
              <a:t>браузера</a:t>
            </a:r>
            <a:r>
              <a:rPr lang="de-DE" sz="2400" dirty="0"/>
              <a:t> Internet Explorer </a:t>
            </a:r>
            <a:r>
              <a:rPr lang="de-DE" sz="2400" dirty="0" err="1"/>
              <a:t>начала</a:t>
            </a:r>
            <a:r>
              <a:rPr lang="de-DE" sz="2400" dirty="0"/>
              <a:t> </a:t>
            </a:r>
            <a:r>
              <a:rPr lang="de-DE" sz="2400" dirty="0" err="1"/>
              <a:t>распространяться</a:t>
            </a:r>
            <a:r>
              <a:rPr lang="de-DE" sz="2400" dirty="0"/>
              <a:t> </a:t>
            </a:r>
            <a:r>
              <a:rPr lang="de-DE" sz="2400" dirty="0" err="1" smtClean="0"/>
              <a:t>рекламно-шпионская</a:t>
            </a:r>
            <a:r>
              <a:rPr lang="de-DE" sz="2400" dirty="0" smtClean="0"/>
              <a:t> </a:t>
            </a:r>
            <a:r>
              <a:rPr lang="de-DE" sz="2400" dirty="0" err="1"/>
              <a:t>программа</a:t>
            </a:r>
            <a:r>
              <a:rPr lang="de-DE" sz="2400" dirty="0"/>
              <a:t> «</a:t>
            </a:r>
            <a:r>
              <a:rPr lang="de-DE" sz="2400" dirty="0" err="1"/>
              <a:t>mwsbar</a:t>
            </a:r>
            <a:r>
              <a:rPr lang="de-DE" sz="2400" dirty="0"/>
              <a:t>». </a:t>
            </a:r>
            <a:r>
              <a:rPr lang="de-DE" sz="2400" dirty="0" err="1"/>
              <a:t>Программа</a:t>
            </a:r>
            <a:r>
              <a:rPr lang="de-DE" sz="2400" dirty="0"/>
              <a:t> </a:t>
            </a:r>
            <a:r>
              <a:rPr lang="de-DE" sz="2400" dirty="0" err="1"/>
              <a:t>регистрирует</a:t>
            </a:r>
            <a:r>
              <a:rPr lang="de-DE" sz="2400" dirty="0"/>
              <a:t> </a:t>
            </a:r>
            <a:r>
              <a:rPr lang="de-DE" sz="2400" dirty="0" err="1"/>
              <a:t>себя</a:t>
            </a:r>
            <a:r>
              <a:rPr lang="de-DE" sz="2400" dirty="0"/>
              <a:t> в </a:t>
            </a:r>
            <a:r>
              <a:rPr lang="de-DE" sz="2400" dirty="0" err="1"/>
              <a:t>системном</a:t>
            </a:r>
            <a:r>
              <a:rPr lang="de-DE" sz="2400" dirty="0"/>
              <a:t> </a:t>
            </a:r>
            <a:r>
              <a:rPr lang="de-DE" sz="2400" dirty="0" err="1"/>
              <a:t>реестре</a:t>
            </a:r>
            <a:r>
              <a:rPr lang="de-DE" sz="2400" dirty="0"/>
              <a:t> и </a:t>
            </a:r>
            <a:r>
              <a:rPr lang="de-DE" sz="2400" dirty="0" err="1"/>
              <a:t>добавляет</a:t>
            </a:r>
            <a:r>
              <a:rPr lang="de-DE" sz="2400" dirty="0"/>
              <a:t> в </a:t>
            </a:r>
            <a:r>
              <a:rPr lang="de-DE" sz="2400" dirty="0" err="1"/>
              <a:t>автозагрузку</a:t>
            </a:r>
            <a:r>
              <a:rPr lang="de-DE" sz="2400" dirty="0"/>
              <a:t>, </a:t>
            </a:r>
            <a:r>
              <a:rPr lang="de-DE" sz="2400" dirty="0" err="1"/>
              <a:t>что</a:t>
            </a:r>
            <a:r>
              <a:rPr lang="de-DE" sz="2400" dirty="0"/>
              <a:t> </a:t>
            </a:r>
            <a:r>
              <a:rPr lang="de-DE" sz="2400" dirty="0" err="1"/>
              <a:t>приводит</a:t>
            </a:r>
            <a:r>
              <a:rPr lang="de-DE" sz="2400" dirty="0"/>
              <a:t> к </a:t>
            </a:r>
            <a:r>
              <a:rPr lang="de-DE" sz="2400" dirty="0" err="1"/>
              <a:t>изменению</a:t>
            </a:r>
            <a:r>
              <a:rPr lang="de-DE" sz="2400" dirty="0"/>
              <a:t> </a:t>
            </a:r>
            <a:r>
              <a:rPr lang="de-DE" sz="2400" dirty="0" err="1"/>
              <a:t>настроек</a:t>
            </a:r>
            <a:r>
              <a:rPr lang="de-DE" sz="2400" dirty="0"/>
              <a:t> </a:t>
            </a:r>
            <a:r>
              <a:rPr lang="de-DE" sz="2400" dirty="0" err="1"/>
              <a:t>браузера</a:t>
            </a:r>
            <a:r>
              <a:rPr lang="de-DE" sz="2400" dirty="0"/>
              <a:t> и </a:t>
            </a:r>
            <a:r>
              <a:rPr lang="de-DE" sz="2400" dirty="0" err="1"/>
              <a:t>перенаправлению</a:t>
            </a:r>
            <a:r>
              <a:rPr lang="de-DE" sz="2400" dirty="0"/>
              <a:t> </a:t>
            </a:r>
            <a:r>
              <a:rPr lang="de-DE" sz="2400" dirty="0" err="1"/>
              <a:t>результатов</a:t>
            </a:r>
            <a:r>
              <a:rPr lang="de-DE" sz="2400" dirty="0"/>
              <a:t> </a:t>
            </a:r>
            <a:r>
              <a:rPr lang="de-DE" sz="2400" dirty="0" err="1"/>
              <a:t>поиска</a:t>
            </a:r>
            <a:r>
              <a:rPr lang="de-DE" sz="2400" dirty="0"/>
              <a:t> в </a:t>
            </a:r>
            <a:r>
              <a:rPr lang="de-DE" sz="2400" dirty="0" err="1"/>
              <a:t>Интернете</a:t>
            </a:r>
            <a:r>
              <a:rPr lang="de-DE" sz="2400" dirty="0"/>
              <a:t> </a:t>
            </a:r>
            <a:r>
              <a:rPr lang="de-DE" sz="2400" dirty="0" err="1"/>
              <a:t>на</a:t>
            </a:r>
            <a:r>
              <a:rPr lang="de-DE" sz="2400" dirty="0"/>
              <a:t> </a:t>
            </a:r>
            <a:r>
              <a:rPr lang="de-DE" sz="2400" dirty="0" err="1"/>
              <a:t>сайт</a:t>
            </a:r>
            <a:r>
              <a:rPr lang="de-DE" sz="2400" dirty="0"/>
              <a:t> </a:t>
            </a:r>
            <a:r>
              <a:rPr lang="de-DE" sz="2400" dirty="0" err="1"/>
              <a:t>злоумышленника</a:t>
            </a:r>
            <a:r>
              <a:rPr lang="de-DE" sz="2400" dirty="0"/>
              <a:t>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4" descr="F:\shp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444">
            <a:off x="6219880" y="1969459"/>
            <a:ext cx="2448272" cy="17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5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шпионских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Используйте брандмауэр</a:t>
            </a:r>
          </a:p>
          <a:p>
            <a:r>
              <a:rPr lang="ru-RU" sz="2400" dirty="0"/>
              <a:t>Обновляйте свое программное обеспечение</a:t>
            </a:r>
          </a:p>
          <a:p>
            <a:r>
              <a:rPr lang="ru-RU" sz="2400" dirty="0"/>
              <a:t>Настройте параметры безопасности </a:t>
            </a:r>
            <a:r>
              <a:rPr lang="ru-RU" sz="2400" dirty="0" err="1"/>
              <a:t>Internet</a:t>
            </a:r>
            <a:r>
              <a:rPr lang="ru-RU" sz="2400" dirty="0"/>
              <a:t> </a:t>
            </a:r>
            <a:r>
              <a:rPr lang="ru-RU" sz="2400" dirty="0" err="1"/>
              <a:t>Explorer</a:t>
            </a:r>
            <a:endParaRPr lang="ru-RU" sz="2400" dirty="0"/>
          </a:p>
          <a:p>
            <a:r>
              <a:rPr lang="ru-RU" sz="2400" dirty="0"/>
              <a:t>Загрузите и установите антишпионскую защиту</a:t>
            </a:r>
          </a:p>
          <a:p>
            <a:r>
              <a:rPr lang="ru-RU" sz="2400" dirty="0"/>
              <a:t>Посещайте сайты и загружайте более осторожно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30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364088" cy="1080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Рассылка коммерческой </a:t>
            </a:r>
            <a:r>
              <a:rPr lang="ru-RU" dirty="0"/>
              <a:t>и иной </a:t>
            </a:r>
            <a:r>
              <a:rPr lang="ru-RU" dirty="0" smtClean="0"/>
              <a:t>рекламы</a:t>
            </a:r>
            <a:r>
              <a:rPr lang="ru-RU" dirty="0"/>
              <a:t> или иных видов сообщений лицам, не выражавшим желания их получать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11">
            <a:off x="6547521" y="490963"/>
            <a:ext cx="2381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306896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Виды спама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912593"/>
            <a:ext cx="108012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3910233"/>
            <a:ext cx="1656184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антиреклама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0102" y="3933056"/>
            <a:ext cx="1405994" cy="545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фишинг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3680" y="3964140"/>
            <a:ext cx="1800687" cy="61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«Нигерийские письма»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215235" y="3253626"/>
            <a:ext cx="1944216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3390308"/>
            <a:ext cx="576064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984" y="3453439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  <a:endCxn id="10" idx="0"/>
          </p:cNvCxnSpPr>
          <p:nvPr/>
        </p:nvCxnSpPr>
        <p:spPr>
          <a:xfrm>
            <a:off x="4712340" y="3253626"/>
            <a:ext cx="2271684" cy="710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8182" y="465313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Такое </a:t>
            </a:r>
            <a:r>
              <a:rPr lang="ru-RU" sz="1200" dirty="0"/>
              <a:t>письмо содержит сообщение о том, что получатель письма может получить каким-либо образом большую сумму денег, а отправитель может ему в этом помочь. Затем отправитель письма просит перевести ему немного денег под предлогом, например, оформления документов или открытия счета. Выманивание этой суммы и является целью мошенников.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1961" y="4941168"/>
            <a:ext cx="213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4570409"/>
            <a:ext cx="2308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Он представляет собой попытку </a:t>
            </a:r>
            <a:r>
              <a:rPr lang="ru-RU" sz="1200" dirty="0" err="1">
                <a:solidFill>
                  <a:prstClr val="black"/>
                </a:solidFill>
              </a:rPr>
              <a:t>спамеров</a:t>
            </a:r>
            <a:r>
              <a:rPr lang="ru-RU" sz="1200" dirty="0">
                <a:solidFill>
                  <a:prstClr val="black"/>
                </a:solidFill>
              </a:rPr>
              <a:t> выманить у получателя письма номера его кредитных карточек или </a:t>
            </a:r>
            <a:r>
              <a:rPr lang="ru-RU" sz="1200" dirty="0" smtClean="0">
                <a:solidFill>
                  <a:prstClr val="black"/>
                </a:solidFill>
              </a:rPr>
              <a:t>пароли</a:t>
            </a:r>
            <a:r>
              <a:rPr lang="ru-RU" sz="1200" dirty="0">
                <a:solidFill>
                  <a:prstClr val="black"/>
                </a:solidFill>
              </a:rPr>
              <a:t> доступа к системам </a:t>
            </a:r>
            <a:r>
              <a:rPr lang="ru-RU" sz="1200" dirty="0" smtClean="0">
                <a:solidFill>
                  <a:prstClr val="black"/>
                </a:solidFill>
              </a:rPr>
              <a:t>онлайновых</a:t>
            </a:r>
            <a:r>
              <a:rPr lang="ru-RU" sz="1200" dirty="0">
                <a:solidFill>
                  <a:prstClr val="black"/>
                </a:solidFill>
              </a:rPr>
              <a:t> платежей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47664" y="4606969"/>
            <a:ext cx="19442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Запрещенная законодательством о рекламе информация — например, порочащая конкурентов и их продукцию, — также может распространяться с помощью спама</a:t>
            </a:r>
            <a:r>
              <a:rPr lang="ru-RU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511" y="4341003"/>
            <a:ext cx="1657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Некоторые компании, занимающиеся легальным бизнесом, </a:t>
            </a:r>
            <a:r>
              <a:rPr lang="ru-RU" sz="1200" dirty="0" smtClean="0"/>
              <a:t>рекламируют</a:t>
            </a:r>
            <a:r>
              <a:rPr lang="ru-RU" sz="1200" dirty="0"/>
              <a:t> свои товары или услуги с помощью спама</a:t>
            </a:r>
          </a:p>
        </p:txBody>
      </p:sp>
    </p:spTree>
    <p:extLst>
      <p:ext uri="{BB962C8B-B14F-4D97-AF65-F5344CB8AC3E}">
        <p14:creationId xmlns:p14="http://schemas.microsoft.com/office/powerpoint/2010/main" val="15225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спама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Самый надёжный способ борьбы со спамом — не позволить </a:t>
            </a:r>
            <a:r>
              <a:rPr lang="ru-RU" dirty="0" err="1"/>
              <a:t>спамерам</a:t>
            </a:r>
            <a:r>
              <a:rPr lang="ru-RU" dirty="0"/>
              <a:t> узнать электронный адрес. Это трудная задача, но некоторые меры предосторожности можно предпринять.</a:t>
            </a:r>
          </a:p>
        </p:txBody>
      </p:sp>
    </p:spTree>
    <p:extLst>
      <p:ext uri="{BB962C8B-B14F-4D97-AF65-F5344CB8AC3E}">
        <p14:creationId xmlns:p14="http://schemas.microsoft.com/office/powerpoint/2010/main" val="15807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6699"/>
                </a:solidFill>
              </a:rPr>
              <a:t>ДЕЙСТВИЯ ПРИ НАЛИЧИИ ПРИЗНАКОВ ЗАРАЖЕНИЯ КОМПЬЮТЕРА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0" y="4941888"/>
            <a:ext cx="8964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24933" name="Picture 5" descr="Безымянный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3760787" cy="446405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56100" y="404813"/>
            <a:ext cx="4537075" cy="4967287"/>
            <a:chOff x="340" y="255"/>
            <a:chExt cx="2858" cy="3129"/>
          </a:xfrm>
        </p:grpSpPr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 rot="5400000">
              <a:off x="273" y="1138"/>
              <a:ext cx="544" cy="40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36" name="AutoShape 8"/>
            <p:cNvSpPr>
              <a:spLocks noChangeArrowheads="1"/>
            </p:cNvSpPr>
            <p:nvPr/>
          </p:nvSpPr>
          <p:spPr bwMode="auto">
            <a:xfrm rot="5400000">
              <a:off x="273" y="2091"/>
              <a:ext cx="544" cy="40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37" name="AutoShape 9"/>
            <p:cNvSpPr>
              <a:spLocks noChangeArrowheads="1"/>
            </p:cNvSpPr>
            <p:nvPr/>
          </p:nvSpPr>
          <p:spPr bwMode="auto">
            <a:xfrm rot="5400000">
              <a:off x="273" y="2907"/>
              <a:ext cx="544" cy="40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auto">
            <a:xfrm>
              <a:off x="340" y="255"/>
              <a:ext cx="136" cy="303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748" y="573"/>
              <a:ext cx="2450" cy="362"/>
            </a:xfrm>
            <a:prstGeom prst="rect">
              <a:avLst/>
            </a:prstGeom>
            <a:solidFill>
              <a:srgbClr val="FEC2C2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ru-RU" sz="1600"/>
                <a:t>1. Сохранить результаты работы на внешнем носителе</a:t>
              </a:r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748" y="1208"/>
              <a:ext cx="2450" cy="544"/>
            </a:xfrm>
            <a:prstGeom prst="rect">
              <a:avLst/>
            </a:prstGeom>
            <a:solidFill>
              <a:srgbClr val="FFFFCC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ru-RU" sz="1600"/>
                <a:t>2. Отключить компьютер от локальной сети и Интернета, если он к ним был подключен</a:t>
              </a:r>
            </a:p>
          </p:txBody>
        </p:sp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748" y="2069"/>
              <a:ext cx="2450" cy="681"/>
            </a:xfrm>
            <a:prstGeom prst="rect">
              <a:avLst/>
            </a:prstGeom>
            <a:solidFill>
              <a:srgbClr val="D0E6C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ru-RU" sz="1600"/>
                <a:t>3. Загрузиться в режиме защиты от сбоев или с диска аварийной загрузки </a:t>
              </a:r>
              <a:r>
                <a:rPr lang="en-US" sz="1600"/>
                <a:t>Windows</a:t>
              </a:r>
              <a:r>
                <a:rPr lang="ru-RU" sz="1600"/>
                <a:t> (если компьютер выдает ошибку, когда вы его включаете)</a:t>
              </a:r>
            </a:p>
          </p:txBody>
        </p:sp>
        <p:sp>
          <p:nvSpPr>
            <p:cNvPr id="124942" name="Rectangle 14"/>
            <p:cNvSpPr>
              <a:spLocks noChangeArrowheads="1"/>
            </p:cNvSpPr>
            <p:nvPr/>
          </p:nvSpPr>
          <p:spPr bwMode="auto">
            <a:xfrm>
              <a:off x="748" y="3022"/>
              <a:ext cx="2450" cy="362"/>
            </a:xfrm>
            <a:prstGeom prst="rect">
              <a:avLst/>
            </a:prstGeom>
            <a:solidFill>
              <a:srgbClr val="CCFFFF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ru-RU" sz="1600"/>
                <a:t>4. Запустить антивирусную программу</a:t>
              </a:r>
            </a:p>
          </p:txBody>
        </p:sp>
        <p:sp>
          <p:nvSpPr>
            <p:cNvPr id="124943" name="AutoShape 15"/>
            <p:cNvSpPr>
              <a:spLocks noChangeArrowheads="1"/>
            </p:cNvSpPr>
            <p:nvPr/>
          </p:nvSpPr>
          <p:spPr bwMode="auto">
            <a:xfrm rot="5400000">
              <a:off x="273" y="413"/>
              <a:ext cx="544" cy="40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6699"/>
                </a:solidFill>
              </a:rPr>
              <a:t>АНТИВИРУСНЫЕ ПРОГРАММЫ</a:t>
            </a:r>
          </a:p>
        </p:txBody>
      </p:sp>
      <p:pic>
        <p:nvPicPr>
          <p:cNvPr id="123911" name="Picture 7" descr="Безымянный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1881187" cy="2447925"/>
          </a:xfrm>
          <a:prstGeom prst="rect">
            <a:avLst/>
          </a:prstGeom>
          <a:noFill/>
        </p:spPr>
      </p:pic>
      <p:pic>
        <p:nvPicPr>
          <p:cNvPr id="123912" name="Picture 8" descr="Безымянный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20713"/>
            <a:ext cx="1595438" cy="2233612"/>
          </a:xfrm>
          <a:prstGeom prst="rect">
            <a:avLst/>
          </a:prstGeom>
          <a:noFill/>
        </p:spPr>
      </p:pic>
      <p:pic>
        <p:nvPicPr>
          <p:cNvPr id="123913" name="Picture 9" descr="Безымянный10"/>
          <p:cNvPicPr>
            <a:picLocks noChangeAspect="1" noChangeArrowheads="1"/>
          </p:cNvPicPr>
          <p:nvPr/>
        </p:nvPicPr>
        <p:blipFill>
          <a:blip r:embed="rId4" cstate="print"/>
          <a:srcRect l="9993" r="13300"/>
          <a:stretch>
            <a:fillRect/>
          </a:stretch>
        </p:blipFill>
        <p:spPr bwMode="auto">
          <a:xfrm>
            <a:off x="2124075" y="2276475"/>
            <a:ext cx="1657350" cy="2160588"/>
          </a:xfrm>
          <a:prstGeom prst="rect">
            <a:avLst/>
          </a:prstGeom>
          <a:noFill/>
        </p:spPr>
      </p:pic>
      <p:pic>
        <p:nvPicPr>
          <p:cNvPr id="123914" name="Picture 10" descr="Безымянный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357563"/>
            <a:ext cx="1704975" cy="2085975"/>
          </a:xfrm>
          <a:prstGeom prst="rect">
            <a:avLst/>
          </a:prstGeom>
          <a:noFill/>
        </p:spPr>
      </p:pic>
      <p:pic>
        <p:nvPicPr>
          <p:cNvPr id="123915" name="Picture 11" descr="Безымянный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4581525"/>
            <a:ext cx="1498600" cy="1873250"/>
          </a:xfrm>
          <a:prstGeom prst="rect">
            <a:avLst/>
          </a:prstGeom>
          <a:noFill/>
        </p:spPr>
      </p:pic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3924300" y="620713"/>
            <a:ext cx="5040313" cy="11906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  </a:t>
            </a:r>
            <a:r>
              <a:rPr lang="ru-RU" dirty="0"/>
              <a:t>Принцип работы</a:t>
            </a:r>
            <a:r>
              <a:rPr lang="ru-RU" dirty="0">
                <a:solidFill>
                  <a:srgbClr val="FF0000"/>
                </a:solidFill>
              </a:rPr>
              <a:t> антивирусных программы </a:t>
            </a:r>
            <a:r>
              <a:rPr lang="ru-RU" dirty="0"/>
              <a:t>основан на проверке файлов, загрузочных секторов дисков и оперативной памяти и поиске в них известных и новых вирусов.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3924300" y="1916113"/>
            <a:ext cx="5040313" cy="1190625"/>
          </a:xfrm>
          <a:prstGeom prst="rect">
            <a:avLst/>
          </a:prstGeom>
          <a:solidFill>
            <a:srgbClr val="E3FDE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</a:t>
            </a:r>
            <a:r>
              <a:rPr lang="ru-RU"/>
              <a:t>Для поиска </a:t>
            </a:r>
            <a:r>
              <a:rPr lang="ru-RU">
                <a:solidFill>
                  <a:schemeClr val="accent2"/>
                </a:solidFill>
              </a:rPr>
              <a:t>известных</a:t>
            </a:r>
            <a:r>
              <a:rPr lang="ru-RU"/>
              <a:t> вирусов используются </a:t>
            </a:r>
            <a:r>
              <a:rPr lang="ru-RU">
                <a:solidFill>
                  <a:schemeClr val="accent2"/>
                </a:solidFill>
              </a:rPr>
              <a:t>сигнатуры</a:t>
            </a:r>
            <a:r>
              <a:rPr lang="ru-RU"/>
              <a:t>, т.е. некоторые постоянные последовательности двоичного кода, специфичные для конкретного вируса.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3924300" y="3213100"/>
            <a:ext cx="5040313" cy="1190625"/>
          </a:xfrm>
          <a:prstGeom prst="rect">
            <a:avLst/>
          </a:prstGeom>
          <a:solidFill>
            <a:srgbClr val="E3FDE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</a:t>
            </a:r>
            <a:r>
              <a:rPr lang="ru-RU"/>
              <a:t>Для поиска </a:t>
            </a:r>
            <a:r>
              <a:rPr lang="ru-RU">
                <a:solidFill>
                  <a:srgbClr val="008000"/>
                </a:solidFill>
              </a:rPr>
              <a:t>новых</a:t>
            </a:r>
            <a:r>
              <a:rPr lang="ru-RU"/>
              <a:t> вирусов используются </a:t>
            </a:r>
            <a:r>
              <a:rPr lang="ru-RU">
                <a:solidFill>
                  <a:srgbClr val="008000"/>
                </a:solidFill>
              </a:rPr>
              <a:t>алгоритмы эвристического сканирования</a:t>
            </a:r>
            <a:r>
              <a:rPr lang="ru-RU"/>
              <a:t>, т.е. анализ последовательности команд в проверяемом объекте.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3924300" y="4508500"/>
            <a:ext cx="5040313" cy="1465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  </a:t>
            </a:r>
            <a:r>
              <a:rPr lang="ru-RU"/>
              <a:t>Большинство антивирусных программ сочетает в себе функции постоянной защиты (</a:t>
            </a:r>
            <a:r>
              <a:rPr lang="ru-RU">
                <a:solidFill>
                  <a:srgbClr val="FF0000"/>
                </a:solidFill>
              </a:rPr>
              <a:t>антивирусный монитор</a:t>
            </a:r>
            <a:r>
              <a:rPr lang="ru-RU"/>
              <a:t>) и функции защиты по требованию пользователя (</a:t>
            </a:r>
            <a:r>
              <a:rPr lang="ru-RU">
                <a:solidFill>
                  <a:srgbClr val="FF0000"/>
                </a:solidFill>
              </a:rPr>
              <a:t>антивирусный сканер</a:t>
            </a:r>
            <a:r>
              <a:rPr lang="ru-RU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Ссылки:</a:t>
            </a:r>
          </a:p>
          <a:p>
            <a:pPr marL="0" indent="0">
              <a:buNone/>
            </a:pPr>
            <a:r>
              <a:rPr lang="ru-RU" sz="1200" dirty="0" smtClean="0"/>
              <a:t>Как происходит заражение компьютера?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smolin.delnet.ru/sistemnoe-administrirovanie/137-kak-proiskhodit-zarazhenie-kompyutera-virusom</a:t>
            </a:r>
            <a:r>
              <a:rPr lang="ru-RU" sz="1200" dirty="0"/>
              <a:t>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Признаки заражения компьютера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http://support.kaspersky.ru/790?el=88446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Вредоносные программы</a:t>
            </a:r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http://ru.wikipedia.org/wiki/%D0%92%D1%80%D0%B5%D0%B4%D0%BE%D0%BD%D0%BE%D1%81%D0%BD%D0%B0%D1%8F_%</a:t>
            </a:r>
            <a:r>
              <a:rPr lang="en-US" sz="1200" dirty="0" smtClean="0">
                <a:hlinkClick r:id="rId4"/>
              </a:rPr>
              <a:t>D0%BF%D1%80%D0%BE%D0%B3%D1%80%D0%B0%D0%BC%D0%BC%D0%B0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Компьютерные вирусы</a:t>
            </a:r>
          </a:p>
          <a:p>
            <a:pPr marL="0" indent="0">
              <a:buNone/>
            </a:pPr>
            <a:r>
              <a:rPr lang="en-US" sz="1200" dirty="0">
                <a:hlinkClick r:id="rId5"/>
              </a:rPr>
              <a:t>http://ru.wikipedia.org/wiki/%D0%9A%D0%BE%D0%BC%D0%BF%D1%8C%D1%8E%D1%82%D0%B5%D1%80%D0%BD%D1%8B%D0%B9_%</a:t>
            </a:r>
            <a:r>
              <a:rPr lang="en-US" sz="1200" dirty="0" smtClean="0">
                <a:hlinkClick r:id="rId5"/>
              </a:rPr>
              <a:t>D0%B2%D0%B8%D1%80%D1%83%D1%81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Шпионские программы</a:t>
            </a:r>
          </a:p>
          <a:p>
            <a:pPr marL="0" indent="0">
              <a:buNone/>
            </a:pP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z-oleg.com/secur/articles/spyware.php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Спам</a:t>
            </a:r>
          </a:p>
          <a:p>
            <a:pPr marL="0" indent="0">
              <a:buNone/>
            </a:pPr>
            <a:r>
              <a:rPr lang="en-US" sz="1200" dirty="0">
                <a:hlinkClick r:id="rId7"/>
              </a:rPr>
              <a:t>http://ru.wikipedia.org/wiki/%</a:t>
            </a:r>
            <a:r>
              <a:rPr lang="en-US" sz="1200" dirty="0" smtClean="0">
                <a:hlinkClick r:id="rId7"/>
              </a:rPr>
              <a:t>D0%A1%D0%BF%D0%B0%D0%BC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Троянские программы</a:t>
            </a:r>
          </a:p>
          <a:p>
            <a:pPr marL="0" indent="0">
              <a:buNone/>
            </a:pPr>
            <a:r>
              <a:rPr lang="en-US" sz="1200" dirty="0">
                <a:hlinkClick r:id="rId8"/>
              </a:rPr>
              <a:t>http://ru.wikipedia.org/wiki/%D0%A2%D1%80%D0%BE%D1%8F%D0%BD%D1%81%D0%BA%D0%B0%D1%8F_%</a:t>
            </a:r>
            <a:r>
              <a:rPr lang="en-US" sz="1200" dirty="0" smtClean="0">
                <a:hlinkClick r:id="rId8"/>
              </a:rPr>
              <a:t>D0%BF%D1%80%D0%BE%D0%B3%D1%80%D0%B0%D0%BC%D0%BC%D0%B0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Сетевые черви</a:t>
            </a:r>
          </a:p>
          <a:p>
            <a:pPr marL="0" indent="0">
              <a:buNone/>
            </a:pPr>
            <a:r>
              <a:rPr lang="en-US" sz="1200" dirty="0">
                <a:hlinkClick r:id="rId9"/>
              </a:rPr>
              <a:t>http://ru.wikipedia.org/wiki/%D0%A1%D0%B5%D1%82%D0%B5%D0%B2%D0%BE%D0%B9_%</a:t>
            </a:r>
            <a:r>
              <a:rPr lang="en-US" sz="1200" dirty="0" smtClean="0">
                <a:hlinkClick r:id="rId9"/>
              </a:rPr>
              <a:t>D1%87%D0%B5%D1%80%D0%B2%D1%8C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Антивирусные программы</a:t>
            </a:r>
          </a:p>
          <a:p>
            <a:pPr marL="0" indent="0">
              <a:buNone/>
            </a:pPr>
            <a:r>
              <a:rPr lang="en-US" sz="1200" dirty="0">
                <a:hlinkClick r:id="rId10"/>
              </a:rPr>
              <a:t>https://ru.wikipedia.org/wiki/%D0%90%D0%BD%D1%82%D0%B8%D0%B2%D0%B8%D1%80%D1%83%D1%81%D0%BD%D0%B0%D1%8F_%D0%BF%D1%80%D0%BE%D0%B3%D1%80%D0%B0%D0%BC%D0%BC%D0%B0</a:t>
            </a:r>
            <a:endParaRPr lang="ru-RU" sz="1200" dirty="0" smtClean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69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536" y="1628800"/>
            <a:ext cx="8229600" cy="12821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Тест по пройденной теме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516216" y="5157192"/>
            <a:ext cx="180020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87074" y="4781910"/>
            <a:ext cx="132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начать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186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1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Verdana"/>
              </a:rPr>
              <a:t/>
            </a:r>
            <a:br>
              <a:rPr lang="ru-RU" dirty="0" smtClean="0">
                <a:latin typeface="Verdana"/>
              </a:rPr>
            </a:br>
            <a:r>
              <a:rPr lang="ru-RU" sz="3100" dirty="0" smtClean="0">
                <a:latin typeface="Verdana"/>
              </a:rPr>
              <a:t>Введение</a:t>
            </a:r>
            <a:r>
              <a:rPr lang="ru-RU" dirty="0">
                <a:latin typeface="Verdana"/>
              </a:rPr>
              <a:t/>
            </a:r>
            <a:br>
              <a:rPr lang="ru-RU" dirty="0">
                <a:latin typeface="Verdana"/>
              </a:rPr>
            </a:br>
            <a:r>
              <a:rPr lang="ru-RU" dirty="0" smtClean="0">
                <a:latin typeface="Verdana"/>
              </a:rPr>
              <a:t>Как </a:t>
            </a:r>
            <a:r>
              <a:rPr lang="ru-RU" dirty="0">
                <a:latin typeface="Verdana"/>
              </a:rPr>
              <a:t>происходит заражение компьютера </a:t>
            </a:r>
            <a:r>
              <a:rPr lang="ru-RU" dirty="0" smtClean="0">
                <a:latin typeface="Verdana"/>
              </a:rPr>
              <a:t>?</a:t>
            </a:r>
            <a:r>
              <a:rPr lang="ru-RU" dirty="0">
                <a:latin typeface="Verdana"/>
              </a:rPr>
              <a:t/>
            </a:r>
            <a:br>
              <a:rPr lang="ru-RU" dirty="0">
                <a:latin typeface="Verdan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732027"/>
              </p:ext>
            </p:extLst>
          </p:nvPr>
        </p:nvGraphicFramePr>
        <p:xfrm>
          <a:off x="107504" y="2276872"/>
          <a:ext cx="6599706" cy="648072"/>
        </p:xfrm>
        <a:graphic>
          <a:graphicData uri="http://schemas.openxmlformats.org/drawingml/2006/table">
            <a:tbl>
              <a:tblPr/>
              <a:tblGrid>
                <a:gridCol w="659970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Verdana"/>
                        </a:rPr>
                        <a:t>На </a:t>
                      </a:r>
                      <a:r>
                        <a:rPr lang="ru-RU" dirty="0">
                          <a:effectLst/>
                          <a:latin typeface="Verdana"/>
                        </a:rPr>
                        <a:t>этот вопрос можно дать очень простой ответ: "Всему виной Интернет".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F:\летняя практика\viruses-from-the-flash-driv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Наташа\Desktop\1349686410_em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" y="3696295"/>
            <a:ext cx="2160240" cy="17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таша\Desktop\fayloobmenn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01" y="3163876"/>
            <a:ext cx="1633736" cy="14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857309"/>
            <a:ext cx="1989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Электронное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письмо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072479"/>
            <a:ext cx="2510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Скачивание подозрительных файлов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2849" y="4841647"/>
            <a:ext cx="2110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Электронный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носитель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F:\летняя практика\virus_pc-1024x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99" y="1852137"/>
            <a:ext cx="1728192" cy="16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61010" y="3501008"/>
            <a:ext cx="2339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Вредоносные программы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709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программы, наносящие вред данным </a:t>
            </a:r>
            <a:r>
              <a:rPr lang="ru-RU" dirty="0" smtClean="0"/>
              <a:t>и программам </a:t>
            </a:r>
            <a:r>
              <a:rPr lang="ru-RU" dirty="0"/>
              <a:t>, хранящимся на </a:t>
            </a:r>
            <a:r>
              <a:rPr lang="ru-RU" dirty="0" smtClean="0"/>
              <a:t>компьютере называют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1086" y="3026569"/>
            <a:ext cx="4840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Вредоносными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547" y="1988840"/>
            <a:ext cx="525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Антивирусными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77072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snaper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20272" y="5661248"/>
            <a:ext cx="158417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Откуда произошло название «вирус»?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17267" y="3026569"/>
            <a:ext cx="300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биология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345" y="1988840"/>
            <a:ext cx="389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522" y="4077072"/>
            <a:ext cx="266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20272" y="5661248"/>
            <a:ext cx="158417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6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Разновидность спама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32204" y="4365104"/>
            <a:ext cx="2778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Реклама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7405" y="1988840"/>
            <a:ext cx="3187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Почтовый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6610" y="3140968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Опасный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20272" y="5661248"/>
            <a:ext cx="158417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369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89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6699"/>
                </a:solidFill>
              </a:rPr>
              <a:t>ПРИЗНАКИ ЗАРАЖЕНИЯ КОМПЬЮТЕРА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0" y="4941888"/>
            <a:ext cx="8964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21" name="Rectangle 41"/>
          <p:cNvSpPr>
            <a:spLocks noChangeArrowheads="1"/>
          </p:cNvSpPr>
          <p:nvPr/>
        </p:nvSpPr>
        <p:spPr bwMode="auto">
          <a:xfrm>
            <a:off x="1258888" y="836613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Вывод на экран непредусмотренных сообщений или изображений</a:t>
            </a:r>
          </a:p>
        </p:txBody>
      </p:sp>
      <p:sp>
        <p:nvSpPr>
          <p:cNvPr id="122980" name="Rectangle 100"/>
          <p:cNvSpPr>
            <a:spLocks noChangeArrowheads="1"/>
          </p:cNvSpPr>
          <p:nvPr/>
        </p:nvSpPr>
        <p:spPr bwMode="auto">
          <a:xfrm>
            <a:off x="1258888" y="1412875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Подача непредусмотренных звуковых сигналов</a:t>
            </a:r>
          </a:p>
        </p:txBody>
      </p:sp>
      <p:sp>
        <p:nvSpPr>
          <p:cNvPr id="122983" name="Rectangle 103"/>
          <p:cNvSpPr>
            <a:spLocks noChangeArrowheads="1"/>
          </p:cNvSpPr>
          <p:nvPr/>
        </p:nvSpPr>
        <p:spPr bwMode="auto">
          <a:xfrm>
            <a:off x="1258888" y="1989138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Неожиданное открытие и закрытие лотка </a:t>
            </a:r>
            <a:r>
              <a:rPr lang="en-US" sz="1600" dirty="0"/>
              <a:t>CD/DVD</a:t>
            </a:r>
            <a:r>
              <a:rPr lang="ru-RU" sz="1600" dirty="0"/>
              <a:t> дисковода</a:t>
            </a:r>
          </a:p>
        </p:txBody>
      </p:sp>
      <p:sp>
        <p:nvSpPr>
          <p:cNvPr id="122984" name="Rectangle 104"/>
          <p:cNvSpPr>
            <a:spLocks noChangeArrowheads="1"/>
          </p:cNvSpPr>
          <p:nvPr/>
        </p:nvSpPr>
        <p:spPr bwMode="auto">
          <a:xfrm>
            <a:off x="1258888" y="2565400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Произвольный запуск на компьютере каких-либо программ</a:t>
            </a:r>
          </a:p>
        </p:txBody>
      </p:sp>
      <p:sp>
        <p:nvSpPr>
          <p:cNvPr id="122985" name="Rectangle 105"/>
          <p:cNvSpPr>
            <a:spLocks noChangeArrowheads="1"/>
          </p:cNvSpPr>
          <p:nvPr/>
        </p:nvSpPr>
        <p:spPr bwMode="auto">
          <a:xfrm>
            <a:off x="1258888" y="3141663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Частые «зависания» и сбои в работе компьютера</a:t>
            </a:r>
          </a:p>
        </p:txBody>
      </p:sp>
      <p:sp>
        <p:nvSpPr>
          <p:cNvPr id="122986" name="Rectangle 106"/>
          <p:cNvSpPr>
            <a:spLocks noChangeArrowheads="1"/>
          </p:cNvSpPr>
          <p:nvPr/>
        </p:nvSpPr>
        <p:spPr bwMode="auto">
          <a:xfrm>
            <a:off x="1258888" y="3717925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Медленная работа компьютера при запуске программ</a:t>
            </a:r>
          </a:p>
        </p:txBody>
      </p:sp>
      <p:sp>
        <p:nvSpPr>
          <p:cNvPr id="122987" name="Rectangle 107"/>
          <p:cNvSpPr>
            <a:spLocks noChangeArrowheads="1"/>
          </p:cNvSpPr>
          <p:nvPr/>
        </p:nvSpPr>
        <p:spPr bwMode="auto">
          <a:xfrm>
            <a:off x="1258888" y="4292600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/>
              <a:t>Исчезновение или изменение файлов и папок</a:t>
            </a:r>
          </a:p>
        </p:txBody>
      </p:sp>
      <p:sp>
        <p:nvSpPr>
          <p:cNvPr id="122988" name="Rectangle 108"/>
          <p:cNvSpPr>
            <a:spLocks noChangeArrowheads="1"/>
          </p:cNvSpPr>
          <p:nvPr/>
        </p:nvSpPr>
        <p:spPr bwMode="auto">
          <a:xfrm>
            <a:off x="1258888" y="4868863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/>
              <a:t>Частое обращение к жесткому диску</a:t>
            </a:r>
          </a:p>
        </p:txBody>
      </p:sp>
      <p:sp>
        <p:nvSpPr>
          <p:cNvPr id="122989" name="Rectangle 109"/>
          <p:cNvSpPr>
            <a:spLocks noChangeArrowheads="1"/>
          </p:cNvSpPr>
          <p:nvPr/>
        </p:nvSpPr>
        <p:spPr bwMode="auto">
          <a:xfrm>
            <a:off x="1258888" y="5445125"/>
            <a:ext cx="65532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dirty="0"/>
              <a:t>«Зависание» или неожиданное поведение браузера</a:t>
            </a:r>
          </a:p>
        </p:txBody>
      </p:sp>
      <p:pic>
        <p:nvPicPr>
          <p:cNvPr id="122995" name="Picture 115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88913"/>
            <a:ext cx="971550" cy="952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Вредоносные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716016" cy="2736304"/>
          </a:xfrm>
        </p:spPr>
        <p:txBody>
          <a:bodyPr anchor="ctr">
            <a:normAutofit/>
          </a:bodyPr>
          <a:lstStyle/>
          <a:p>
            <a:pPr indent="-28800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Вредоносные программы </a:t>
            </a:r>
            <a:r>
              <a:rPr lang="ru-RU" sz="2400" dirty="0" smtClean="0"/>
              <a:t>– это программы, наносящие вред данным и программам , хранящимся на компьютере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F:\летняя практика\0005-003-Vredonosnye-program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880320" cy="33488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бывают вредоносные программы?</a:t>
            </a:r>
            <a:endParaRPr lang="ru-RU" dirty="0"/>
          </a:p>
        </p:txBody>
      </p:sp>
      <p:pic>
        <p:nvPicPr>
          <p:cNvPr id="21" name="Picture 4" descr="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1835696" cy="18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летняя практика\12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613">
            <a:off x="186537" y="219209"/>
            <a:ext cx="1928825" cy="17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shp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926">
            <a:off x="447597" y="4928882"/>
            <a:ext cx="2448272" cy="17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639"/>
            <a:ext cx="2576305" cy="17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11">
            <a:off x="6557375" y="230315"/>
            <a:ext cx="2381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21073169">
            <a:off x="539552" y="198884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Троянские программы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089488">
            <a:off x="302015" y="4076106"/>
            <a:ext cx="19954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Шпионские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программы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4437112"/>
            <a:ext cx="2664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Компьютерные вирусы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2060848"/>
            <a:ext cx="1944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Сетевые черви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2420888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Спам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590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вирусы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960" y="1268760"/>
            <a:ext cx="6275040" cy="2332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err="1"/>
              <a:t>Название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«</a:t>
            </a:r>
            <a:r>
              <a:rPr lang="de-DE" sz="2400" dirty="0" err="1">
                <a:solidFill>
                  <a:srgbClr val="FF0000"/>
                </a:solidFill>
              </a:rPr>
              <a:t>вирус</a:t>
            </a:r>
            <a:r>
              <a:rPr lang="de-DE" sz="2400" dirty="0">
                <a:solidFill>
                  <a:srgbClr val="FF0000"/>
                </a:solidFill>
              </a:rPr>
              <a:t>» </a:t>
            </a:r>
            <a:r>
              <a:rPr lang="de-DE" sz="2400" dirty="0" err="1"/>
              <a:t>по</a:t>
            </a:r>
            <a:r>
              <a:rPr lang="de-DE" sz="2400" dirty="0"/>
              <a:t> </a:t>
            </a:r>
            <a:r>
              <a:rPr lang="de-DE" sz="2400" dirty="0" err="1"/>
              <a:t>отношению</a:t>
            </a:r>
            <a:r>
              <a:rPr lang="de-DE" sz="2400" dirty="0"/>
              <a:t> к </a:t>
            </a:r>
            <a:r>
              <a:rPr lang="de-DE" sz="2400" dirty="0" err="1"/>
              <a:t>компьютерным</a:t>
            </a:r>
            <a:r>
              <a:rPr lang="de-DE" sz="2400" dirty="0"/>
              <a:t> </a:t>
            </a:r>
            <a:r>
              <a:rPr lang="de-DE" sz="2400" dirty="0" err="1"/>
              <a:t>программам</a:t>
            </a:r>
            <a:r>
              <a:rPr lang="de-DE" sz="2400" dirty="0"/>
              <a:t> пришло </a:t>
            </a:r>
            <a:r>
              <a:rPr lang="de-DE" sz="2400" dirty="0" err="1"/>
              <a:t>из</a:t>
            </a:r>
            <a:r>
              <a:rPr lang="de-DE" sz="2400" dirty="0"/>
              <a:t> биологии </a:t>
            </a:r>
            <a:r>
              <a:rPr lang="de-DE" sz="2400" dirty="0" err="1"/>
              <a:t>именно</a:t>
            </a:r>
            <a:r>
              <a:rPr lang="de-DE" sz="2400" dirty="0"/>
              <a:t> </a:t>
            </a:r>
            <a:r>
              <a:rPr lang="de-DE" sz="2400" dirty="0" err="1"/>
              <a:t>по</a:t>
            </a:r>
            <a:r>
              <a:rPr lang="de-DE" sz="2400" dirty="0"/>
              <a:t> </a:t>
            </a:r>
            <a:r>
              <a:rPr lang="de-DE" sz="2400" dirty="0" err="1"/>
              <a:t>признаку</a:t>
            </a:r>
            <a:r>
              <a:rPr lang="de-DE" sz="2400" dirty="0"/>
              <a:t> </a:t>
            </a:r>
            <a:r>
              <a:rPr lang="de-DE" sz="2400" u="sng" dirty="0" err="1"/>
              <a:t>способности</a:t>
            </a:r>
            <a:r>
              <a:rPr lang="de-DE" sz="2400" u="sng" dirty="0"/>
              <a:t> к </a:t>
            </a:r>
            <a:r>
              <a:rPr lang="de-DE" sz="2400" u="sng" dirty="0" err="1" smtClean="0"/>
              <a:t>саморазмн</a:t>
            </a:r>
            <a:r>
              <a:rPr lang="ru-RU" sz="2400" u="sng" dirty="0" err="1" smtClean="0"/>
              <a:t>ожению</a:t>
            </a:r>
            <a:endParaRPr lang="ru-RU" sz="2400" u="sng" dirty="0" smtClean="0"/>
          </a:p>
          <a:p>
            <a:pPr marL="0" indent="0">
              <a:buNone/>
            </a:pPr>
            <a:r>
              <a:rPr lang="de-DE" sz="2400" dirty="0" err="1" smtClean="0"/>
              <a:t>Вирус</a:t>
            </a:r>
            <a:r>
              <a:rPr lang="de-DE" sz="2400" dirty="0" smtClean="0"/>
              <a:t> </a:t>
            </a:r>
            <a:r>
              <a:rPr lang="de-DE" sz="2400" dirty="0"/>
              <a:t>«Brain» </a:t>
            </a:r>
            <a:r>
              <a:rPr lang="de-DE" sz="2400" dirty="0" err="1"/>
              <a:t>являлся</a:t>
            </a:r>
            <a:r>
              <a:rPr lang="de-DE" sz="2400" dirty="0"/>
              <a:t> </a:t>
            </a:r>
            <a:r>
              <a:rPr lang="de-DE" sz="2400" dirty="0" err="1" smtClean="0"/>
              <a:t>первым</a:t>
            </a:r>
            <a:r>
              <a:rPr lang="de-DE" sz="2400" dirty="0" smtClean="0"/>
              <a:t> </a:t>
            </a:r>
            <a:r>
              <a:rPr lang="de-DE" sz="2400" dirty="0" err="1" smtClean="0"/>
              <a:t>вирусом-невидимкой</a:t>
            </a:r>
            <a:r>
              <a:rPr lang="ru-RU" sz="2400" dirty="0" smtClean="0"/>
              <a:t>,обнаружен в 1986 году.</a:t>
            </a:r>
            <a:r>
              <a:rPr lang="de-DE" sz="2400" dirty="0" smtClean="0"/>
              <a:t> </a:t>
            </a:r>
            <a:endParaRPr lang="ru-RU" sz="2400" u="sng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576305" cy="17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4020" y="3861048"/>
            <a:ext cx="310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Вирусы можно разделить на: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4149080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69499" y="4167999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77823" y="4167085"/>
            <a:ext cx="81124" cy="77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403648" y="4941168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Неопасные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87924" y="4954496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Опасные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1547" y="4928609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опасные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862" y="5661248"/>
            <a:ext cx="347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влияние</a:t>
            </a:r>
            <a:r>
              <a:rPr lang="de-DE" sz="1200" dirty="0"/>
              <a:t> </a:t>
            </a:r>
            <a:r>
              <a:rPr lang="de-DE" sz="1200" dirty="0" err="1" smtClean="0"/>
              <a:t>ограничивается</a:t>
            </a:r>
            <a:r>
              <a:rPr lang="de-DE" sz="1200" dirty="0" smtClean="0"/>
              <a:t> </a:t>
            </a:r>
            <a:r>
              <a:rPr lang="de-DE" sz="1200" dirty="0" err="1"/>
              <a:t>уменьшением</a:t>
            </a:r>
            <a:r>
              <a:rPr lang="de-DE" sz="1200" dirty="0"/>
              <a:t> </a:t>
            </a:r>
            <a:r>
              <a:rPr lang="de-DE" sz="1200" dirty="0" err="1"/>
              <a:t>свободной</a:t>
            </a:r>
            <a:r>
              <a:rPr lang="de-DE" sz="1200" dirty="0"/>
              <a:t> </a:t>
            </a:r>
            <a:r>
              <a:rPr lang="de-DE" sz="1200" dirty="0" err="1"/>
              <a:t>памяти</a:t>
            </a:r>
            <a:r>
              <a:rPr lang="de-DE" sz="1200" dirty="0"/>
              <a:t> </a:t>
            </a:r>
            <a:r>
              <a:rPr lang="de-DE" sz="1200" dirty="0" err="1"/>
              <a:t>на</a:t>
            </a:r>
            <a:r>
              <a:rPr lang="de-DE" sz="1200" dirty="0"/>
              <a:t> </a:t>
            </a:r>
            <a:r>
              <a:rPr lang="de-DE" sz="1200" dirty="0" err="1"/>
              <a:t>диске</a:t>
            </a:r>
            <a:r>
              <a:rPr lang="de-DE" sz="1200" dirty="0"/>
              <a:t>, </a:t>
            </a:r>
            <a:r>
              <a:rPr lang="de-DE" sz="1200" dirty="0" err="1"/>
              <a:t>графическими</a:t>
            </a:r>
            <a:r>
              <a:rPr lang="de-DE" sz="1200" dirty="0"/>
              <a:t>, </a:t>
            </a:r>
            <a:r>
              <a:rPr lang="de-DE" sz="1200" dirty="0" err="1"/>
              <a:t>звуковыми</a:t>
            </a:r>
            <a:r>
              <a:rPr lang="de-DE" sz="1200" dirty="0"/>
              <a:t> и </a:t>
            </a:r>
            <a:r>
              <a:rPr lang="de-DE" sz="1200" dirty="0" err="1"/>
              <a:t>другими</a:t>
            </a:r>
            <a:r>
              <a:rPr lang="de-DE" sz="1200" dirty="0"/>
              <a:t> </a:t>
            </a:r>
            <a:r>
              <a:rPr lang="de-DE" sz="1200" dirty="0" err="1"/>
              <a:t>внешними</a:t>
            </a:r>
            <a:r>
              <a:rPr lang="de-DE" sz="1200" dirty="0"/>
              <a:t> </a:t>
            </a:r>
            <a:r>
              <a:rPr lang="de-DE" sz="1200" dirty="0" err="1"/>
              <a:t>эффектами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5661248"/>
            <a:ext cx="2196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/>
              <a:t>могут</a:t>
            </a:r>
            <a:r>
              <a:rPr lang="de-DE" sz="1400" dirty="0"/>
              <a:t> </a:t>
            </a:r>
            <a:r>
              <a:rPr lang="de-DE" sz="1400" dirty="0" err="1"/>
              <a:t>привести</a:t>
            </a:r>
            <a:r>
              <a:rPr lang="de-DE" sz="1400" dirty="0"/>
              <a:t> к </a:t>
            </a:r>
            <a:r>
              <a:rPr lang="de-DE" sz="1400" dirty="0" err="1"/>
              <a:t>сбоям</a:t>
            </a:r>
            <a:r>
              <a:rPr lang="de-DE" sz="1400" dirty="0"/>
              <a:t> и «</a:t>
            </a:r>
            <a:r>
              <a:rPr lang="de-DE" sz="1400" dirty="0" err="1"/>
              <a:t>зависаниям</a:t>
            </a:r>
            <a:r>
              <a:rPr lang="de-DE" sz="1400" dirty="0"/>
              <a:t>» </a:t>
            </a:r>
            <a:r>
              <a:rPr lang="de-DE" sz="1400" dirty="0" err="1"/>
              <a:t>при</a:t>
            </a:r>
            <a:r>
              <a:rPr lang="de-DE" sz="1400" dirty="0"/>
              <a:t> </a:t>
            </a:r>
            <a:r>
              <a:rPr lang="de-DE" sz="1400" dirty="0" err="1"/>
              <a:t>работе</a:t>
            </a:r>
            <a:r>
              <a:rPr lang="de-DE" sz="1400" dirty="0"/>
              <a:t> </a:t>
            </a:r>
            <a:r>
              <a:rPr lang="de-DE" sz="1400" dirty="0" err="1"/>
              <a:t>компьютера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5661248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активизация</a:t>
            </a:r>
            <a:r>
              <a:rPr lang="de-DE" sz="1200" dirty="0"/>
              <a:t> </a:t>
            </a:r>
            <a:r>
              <a:rPr lang="de-DE" sz="1200" dirty="0" err="1" smtClean="0"/>
              <a:t>может</a:t>
            </a:r>
            <a:r>
              <a:rPr lang="de-DE" sz="1200" dirty="0" smtClean="0"/>
              <a:t> </a:t>
            </a:r>
            <a:r>
              <a:rPr lang="de-DE" sz="1200" dirty="0" err="1"/>
              <a:t>привести</a:t>
            </a:r>
            <a:r>
              <a:rPr lang="de-DE" sz="1200" dirty="0"/>
              <a:t> к </a:t>
            </a:r>
            <a:r>
              <a:rPr lang="de-DE" sz="1200" dirty="0" err="1"/>
              <a:t>потере</a:t>
            </a:r>
            <a:r>
              <a:rPr lang="de-DE" sz="1200" dirty="0"/>
              <a:t> </a:t>
            </a:r>
            <a:r>
              <a:rPr lang="de-DE" sz="1200" dirty="0" err="1"/>
              <a:t>программ</a:t>
            </a:r>
            <a:r>
              <a:rPr lang="de-DE" sz="1200" dirty="0"/>
              <a:t> и </a:t>
            </a:r>
            <a:r>
              <a:rPr lang="de-DE" sz="1200" dirty="0" err="1"/>
              <a:t>данных</a:t>
            </a:r>
            <a:r>
              <a:rPr lang="de-DE" sz="1200" dirty="0"/>
              <a:t> (</a:t>
            </a:r>
            <a:r>
              <a:rPr lang="de-DE" sz="1200" dirty="0" err="1"/>
              <a:t>изменению</a:t>
            </a:r>
            <a:r>
              <a:rPr lang="de-DE" sz="1200" dirty="0"/>
              <a:t> </a:t>
            </a:r>
            <a:r>
              <a:rPr lang="de-DE" sz="1200" dirty="0" err="1"/>
              <a:t>или</a:t>
            </a:r>
            <a:r>
              <a:rPr lang="de-DE" sz="1200" dirty="0"/>
              <a:t> </a:t>
            </a:r>
            <a:r>
              <a:rPr lang="de-DE" sz="1200" dirty="0" err="1"/>
              <a:t>удалению</a:t>
            </a:r>
            <a:r>
              <a:rPr lang="de-DE" sz="1200" dirty="0"/>
              <a:t> </a:t>
            </a:r>
            <a:r>
              <a:rPr lang="de-DE" sz="1200" dirty="0" err="1"/>
              <a:t>файлов</a:t>
            </a:r>
            <a:r>
              <a:rPr lang="de-DE" sz="1200" dirty="0"/>
              <a:t> и </a:t>
            </a:r>
            <a:r>
              <a:rPr lang="de-DE" sz="1200" dirty="0" err="1"/>
              <a:t>каталогов</a:t>
            </a:r>
            <a:r>
              <a:rPr lang="de-DE" sz="1200" dirty="0"/>
              <a:t>), </a:t>
            </a:r>
            <a:r>
              <a:rPr lang="de-DE" sz="1200" dirty="0" err="1"/>
              <a:t>форматированию</a:t>
            </a:r>
            <a:r>
              <a:rPr lang="de-DE" sz="1200" dirty="0"/>
              <a:t> </a:t>
            </a:r>
            <a:r>
              <a:rPr lang="de-DE" sz="1200" dirty="0" err="1"/>
              <a:t>винчестера</a:t>
            </a:r>
            <a:r>
              <a:rPr lang="de-DE" sz="1200" dirty="0"/>
              <a:t> и т. д.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82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от компьютерных вирусов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Одним </a:t>
            </a:r>
            <a:r>
              <a:rPr lang="ru-RU" sz="2400" dirty="0"/>
              <a:t>из основных способов борьбы </a:t>
            </a:r>
            <a:r>
              <a:rPr lang="ru-RU" sz="2400" dirty="0" smtClean="0"/>
              <a:t>с компьютерными </a:t>
            </a:r>
            <a:r>
              <a:rPr lang="ru-RU" sz="2400" dirty="0"/>
              <a:t>вирусами является своевременная профилактика.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1.Необходимо </a:t>
            </a:r>
            <a:r>
              <a:rPr lang="ru-RU" sz="2400" dirty="0"/>
              <a:t>проверять все внешние диски на наличие вирусов, прежде чем копировать или открывать содержащиеся на них файлы или выполнять загрузку компьютера с таких </a:t>
            </a:r>
            <a:r>
              <a:rPr lang="ru-RU" sz="2400" dirty="0" smtClean="0"/>
              <a:t>дисков</a:t>
            </a:r>
          </a:p>
          <a:p>
            <a:pPr marL="0" indent="0">
              <a:buNone/>
            </a:pPr>
            <a:r>
              <a:rPr lang="ru-RU" sz="2400" dirty="0" smtClean="0"/>
              <a:t>2.Основным </a:t>
            </a:r>
            <a:r>
              <a:rPr lang="ru-RU" sz="2400" dirty="0"/>
              <a:t>средством защиты информации – это резервное копирование ценных данных, которые хранятся на жестких дисках</a:t>
            </a:r>
          </a:p>
        </p:txBody>
      </p:sp>
    </p:spTree>
    <p:extLst>
      <p:ext uri="{BB962C8B-B14F-4D97-AF65-F5344CB8AC3E}">
        <p14:creationId xmlns:p14="http://schemas.microsoft.com/office/powerpoint/2010/main" val="1403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14721"/>
            <a:ext cx="8229600" cy="1143000"/>
          </a:xfrm>
        </p:spPr>
        <p:txBody>
          <a:bodyPr/>
          <a:lstStyle/>
          <a:p>
            <a:r>
              <a:rPr lang="ru-RU" dirty="0" smtClean="0"/>
              <a:t>Сетевые черви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836712"/>
            <a:ext cx="4608511" cy="1594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1.</a:t>
            </a:r>
            <a:r>
              <a:rPr lang="de-DE" sz="2000" dirty="0" err="1" smtClean="0"/>
              <a:t>проникают</a:t>
            </a:r>
            <a:r>
              <a:rPr lang="de-DE" sz="2000" dirty="0" smtClean="0"/>
              <a:t> </a:t>
            </a:r>
            <a:r>
              <a:rPr lang="de-DE" sz="2000" dirty="0" err="1"/>
              <a:t>на</a:t>
            </a:r>
            <a:r>
              <a:rPr lang="de-DE" sz="2000" dirty="0"/>
              <a:t> </a:t>
            </a:r>
            <a:r>
              <a:rPr lang="de-DE" sz="2000" dirty="0" err="1"/>
              <a:t>компьютер</a:t>
            </a:r>
            <a:r>
              <a:rPr lang="de-DE" sz="2000" dirty="0"/>
              <a:t>, </a:t>
            </a:r>
            <a:r>
              <a:rPr lang="de-DE" sz="2000" dirty="0" err="1"/>
              <a:t>используя</a:t>
            </a:r>
            <a:r>
              <a:rPr lang="de-DE" sz="2000" dirty="0"/>
              <a:t> </a:t>
            </a:r>
            <a:r>
              <a:rPr lang="de-DE" sz="2000" dirty="0" err="1"/>
              <a:t>сервисы</a:t>
            </a:r>
            <a:r>
              <a:rPr lang="de-DE" sz="2000" dirty="0"/>
              <a:t> </a:t>
            </a:r>
            <a:r>
              <a:rPr lang="de-DE" sz="2000" dirty="0" err="1"/>
              <a:t>компьютерных</a:t>
            </a:r>
            <a:r>
              <a:rPr lang="de-DE" sz="2000" dirty="0"/>
              <a:t> </a:t>
            </a:r>
            <a:r>
              <a:rPr lang="de-DE" sz="2000" dirty="0" err="1"/>
              <a:t>сетей</a:t>
            </a:r>
            <a:r>
              <a:rPr lang="de-DE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</a:t>
            </a:r>
            <a:r>
              <a:rPr lang="de-DE" sz="2000" dirty="0" err="1" smtClean="0"/>
              <a:t>мо</a:t>
            </a:r>
            <a:r>
              <a:rPr lang="ru-RU" sz="2000" dirty="0" smtClean="0"/>
              <a:t>гут</a:t>
            </a:r>
            <a:r>
              <a:rPr lang="de-DE" sz="2000" dirty="0" smtClean="0"/>
              <a:t> </a:t>
            </a:r>
            <a:r>
              <a:rPr lang="de-DE" sz="2000" dirty="0" err="1"/>
              <a:t>вызывать</a:t>
            </a:r>
            <a:r>
              <a:rPr lang="de-DE" sz="2000" dirty="0"/>
              <a:t> </a:t>
            </a:r>
            <a:r>
              <a:rPr lang="de-DE" sz="2000" dirty="0" err="1"/>
              <a:t>уничтожение</a:t>
            </a:r>
            <a:r>
              <a:rPr lang="de-DE" sz="2000" dirty="0"/>
              <a:t> </a:t>
            </a:r>
            <a:r>
              <a:rPr lang="de-DE" sz="2000" dirty="0" err="1"/>
              <a:t>программ</a:t>
            </a:r>
            <a:r>
              <a:rPr lang="de-DE" sz="2000" dirty="0"/>
              <a:t> и </a:t>
            </a:r>
            <a:r>
              <a:rPr lang="de-DE" sz="2000" dirty="0" err="1" smtClean="0"/>
              <a:t>данных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</a:t>
            </a:r>
            <a:r>
              <a:rPr lang="de-DE" sz="2000" dirty="0" err="1" smtClean="0"/>
              <a:t>похищ</a:t>
            </a:r>
            <a:r>
              <a:rPr lang="ru-RU" sz="2000" dirty="0" err="1" smtClean="0"/>
              <a:t>ают</a:t>
            </a:r>
            <a:r>
              <a:rPr lang="de-DE" sz="2000" dirty="0" smtClean="0"/>
              <a:t> </a:t>
            </a:r>
            <a:r>
              <a:rPr lang="de-DE" sz="2000" dirty="0" err="1" smtClean="0"/>
              <a:t>персональн</a:t>
            </a:r>
            <a:r>
              <a:rPr lang="ru-RU" sz="2000" dirty="0" err="1" smtClean="0"/>
              <a:t>ые</a:t>
            </a:r>
            <a:r>
              <a:rPr lang="de-DE" sz="2000" dirty="0" smtClean="0"/>
              <a:t> </a:t>
            </a:r>
            <a:r>
              <a:rPr lang="de-DE" sz="2000" dirty="0" err="1" smtClean="0"/>
              <a:t>данны</a:t>
            </a:r>
            <a:r>
              <a:rPr lang="ru-RU" sz="2000" dirty="0" smtClean="0"/>
              <a:t>е</a:t>
            </a:r>
            <a:r>
              <a:rPr lang="de-DE" sz="2000" dirty="0" smtClean="0"/>
              <a:t> </a:t>
            </a:r>
            <a:r>
              <a:rPr lang="de-DE" sz="2000" dirty="0" err="1"/>
              <a:t>пользователя</a:t>
            </a:r>
            <a:r>
              <a:rPr lang="de-DE" sz="2000" dirty="0" smtClean="0"/>
              <a:t>.</a:t>
            </a:r>
            <a:endParaRPr lang="ru-RU" sz="2000" dirty="0" smtClean="0"/>
          </a:p>
        </p:txBody>
      </p:sp>
      <p:pic>
        <p:nvPicPr>
          <p:cNvPr id="4" name="Picture 4" descr="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5" y="103178"/>
            <a:ext cx="1835696" cy="18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720501" y="3645024"/>
            <a:ext cx="720080" cy="508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7984" y="3735034"/>
            <a:ext cx="0" cy="481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251" y="3735034"/>
            <a:ext cx="400965" cy="481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270489" y="4216896"/>
            <a:ext cx="18356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почтовые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10136" y="4228740"/>
            <a:ext cx="1835696" cy="712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Использующие «уязвимости» ПО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8741"/>
            <a:ext cx="1944216" cy="712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Использующие </a:t>
            </a:r>
            <a:r>
              <a:rPr lang="ru-RU" dirty="0" err="1" smtClean="0"/>
              <a:t>файлообменные</a:t>
            </a:r>
            <a:r>
              <a:rPr lang="ru-RU" dirty="0" smtClean="0"/>
              <a:t> сети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77754" y="494116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для</a:t>
            </a:r>
            <a:r>
              <a:rPr lang="de-DE" sz="1200" dirty="0"/>
              <a:t> </a:t>
            </a:r>
            <a:r>
              <a:rPr lang="de-DE" sz="1200" dirty="0" err="1"/>
              <a:t>своего</a:t>
            </a:r>
            <a:r>
              <a:rPr lang="de-DE" sz="1200" dirty="0"/>
              <a:t> </a:t>
            </a:r>
            <a:r>
              <a:rPr lang="de-DE" sz="1200" dirty="0" err="1"/>
              <a:t>распространения</a:t>
            </a:r>
            <a:r>
              <a:rPr lang="de-DE" sz="1200" dirty="0"/>
              <a:t> </a:t>
            </a:r>
            <a:r>
              <a:rPr lang="de-DE" sz="1200" dirty="0" err="1"/>
              <a:t>используют</a:t>
            </a:r>
            <a:r>
              <a:rPr lang="de-DE" sz="1200" dirty="0"/>
              <a:t> </a:t>
            </a:r>
            <a:r>
              <a:rPr lang="de-DE" sz="1200" dirty="0" err="1"/>
              <a:t>электронную</a:t>
            </a:r>
            <a:r>
              <a:rPr lang="de-DE" sz="1200" dirty="0"/>
              <a:t> </a:t>
            </a:r>
            <a:r>
              <a:rPr lang="de-DE" sz="1200" dirty="0" err="1"/>
              <a:t>почту</a:t>
            </a:r>
            <a:r>
              <a:rPr lang="de-DE" sz="1200" dirty="0"/>
              <a:t>. 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541704" y="4941167"/>
            <a:ext cx="190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ищет</a:t>
            </a:r>
            <a:r>
              <a:rPr lang="de-DE" sz="1200" dirty="0"/>
              <a:t> в </a:t>
            </a:r>
            <a:r>
              <a:rPr lang="de-DE" sz="1200" dirty="0" err="1"/>
              <a:t>сети</a:t>
            </a:r>
            <a:r>
              <a:rPr lang="de-DE" sz="1200" dirty="0"/>
              <a:t> </a:t>
            </a:r>
            <a:r>
              <a:rPr lang="de-DE" sz="1200" dirty="0" err="1"/>
              <a:t>компьютеры</a:t>
            </a:r>
            <a:r>
              <a:rPr lang="de-DE" sz="1200" dirty="0"/>
              <a:t>, </a:t>
            </a:r>
            <a:r>
              <a:rPr lang="de-DE" sz="1200" dirty="0" err="1"/>
              <a:t>на</a:t>
            </a:r>
            <a:r>
              <a:rPr lang="de-DE" sz="1200" dirty="0"/>
              <a:t> </a:t>
            </a:r>
            <a:r>
              <a:rPr lang="de-DE" sz="1200" dirty="0" err="1"/>
              <a:t>которых</a:t>
            </a:r>
            <a:r>
              <a:rPr lang="de-DE" sz="1200" dirty="0"/>
              <a:t> </a:t>
            </a:r>
            <a:r>
              <a:rPr lang="de-DE" sz="1200" dirty="0" err="1"/>
              <a:t>используются</a:t>
            </a:r>
            <a:r>
              <a:rPr lang="de-DE" sz="1200" dirty="0"/>
              <a:t> </a:t>
            </a:r>
            <a:r>
              <a:rPr lang="ru-RU" sz="1200" dirty="0" smtClean="0"/>
              <a:t>ОС </a:t>
            </a:r>
            <a:r>
              <a:rPr lang="de-DE" sz="1200" dirty="0" smtClean="0"/>
              <a:t>и </a:t>
            </a:r>
            <a:r>
              <a:rPr lang="de-DE" sz="1200" dirty="0" err="1"/>
              <a:t>приложения</a:t>
            </a:r>
            <a:r>
              <a:rPr lang="de-DE" sz="1200" dirty="0"/>
              <a:t>, </a:t>
            </a:r>
            <a:r>
              <a:rPr lang="de-DE" sz="1200" dirty="0" err="1"/>
              <a:t>содержащие</a:t>
            </a:r>
            <a:r>
              <a:rPr lang="de-DE" sz="1200" dirty="0"/>
              <a:t> </a:t>
            </a:r>
            <a:r>
              <a:rPr lang="de-DE" sz="1200" dirty="0" err="1"/>
              <a:t>критические</a:t>
            </a:r>
            <a:r>
              <a:rPr lang="de-DE" sz="1200" dirty="0"/>
              <a:t> </a:t>
            </a:r>
            <a:r>
              <a:rPr lang="de-DE" sz="1200" dirty="0" err="1"/>
              <a:t>уязвимости</a:t>
            </a:r>
            <a:r>
              <a:rPr lang="de-DE" sz="1200" dirty="0"/>
              <a:t>. 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115251" y="4941167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для</a:t>
            </a:r>
            <a:r>
              <a:rPr lang="de-DE" sz="1200" dirty="0"/>
              <a:t> </a:t>
            </a:r>
            <a:r>
              <a:rPr lang="de-DE" sz="1200" dirty="0" err="1"/>
              <a:t>внедрения</a:t>
            </a:r>
            <a:r>
              <a:rPr lang="de-DE" sz="1200" dirty="0"/>
              <a:t> в </a:t>
            </a:r>
            <a:r>
              <a:rPr lang="de-DE" sz="1200" dirty="0" err="1"/>
              <a:t>файлообменную</a:t>
            </a:r>
            <a:r>
              <a:rPr lang="de-DE" sz="1200" dirty="0"/>
              <a:t> </a:t>
            </a:r>
            <a:r>
              <a:rPr lang="de-DE" sz="1200" dirty="0" err="1"/>
              <a:t>сеть</a:t>
            </a:r>
            <a:r>
              <a:rPr lang="de-DE" sz="1200" dirty="0"/>
              <a:t> </a:t>
            </a:r>
            <a:r>
              <a:rPr lang="de-DE" sz="1200" dirty="0" err="1"/>
              <a:t>червю</a:t>
            </a:r>
            <a:r>
              <a:rPr lang="de-DE" sz="1200" dirty="0"/>
              <a:t> </a:t>
            </a:r>
            <a:r>
              <a:rPr lang="de-DE" sz="1200" dirty="0" err="1"/>
              <a:t>достаточно</a:t>
            </a:r>
            <a:r>
              <a:rPr lang="de-DE" sz="1200" dirty="0"/>
              <a:t> </a:t>
            </a:r>
            <a:r>
              <a:rPr lang="de-DE" sz="1200" dirty="0" err="1"/>
              <a:t>скопировать</a:t>
            </a:r>
            <a:r>
              <a:rPr lang="de-DE" sz="1200" dirty="0"/>
              <a:t> </a:t>
            </a:r>
            <a:r>
              <a:rPr lang="de-DE" sz="1200" dirty="0" err="1"/>
              <a:t>себя</a:t>
            </a:r>
            <a:r>
              <a:rPr lang="de-DE" sz="1200" dirty="0"/>
              <a:t> в </a:t>
            </a:r>
            <a:r>
              <a:rPr lang="de-DE" sz="1200" dirty="0" err="1"/>
              <a:t>папку</a:t>
            </a:r>
            <a:r>
              <a:rPr lang="de-DE" sz="1200" dirty="0"/>
              <a:t> </a:t>
            </a:r>
            <a:r>
              <a:rPr lang="de-DE" sz="1200" dirty="0" err="1"/>
              <a:t>обмена</a:t>
            </a:r>
            <a:r>
              <a:rPr lang="de-DE" sz="1200" dirty="0"/>
              <a:t> </a:t>
            </a:r>
            <a:r>
              <a:rPr lang="de-DE" sz="1200" dirty="0" err="1"/>
              <a:t>файлами</a:t>
            </a:r>
            <a:r>
              <a:rPr lang="de-DE" sz="1200" dirty="0"/>
              <a:t> </a:t>
            </a:r>
            <a:r>
              <a:rPr lang="de-DE" sz="1200" dirty="0" err="1"/>
              <a:t>на</a:t>
            </a:r>
            <a:r>
              <a:rPr lang="de-DE" sz="1200" dirty="0"/>
              <a:t> </a:t>
            </a:r>
            <a:r>
              <a:rPr lang="de-DE" sz="1200" dirty="0" err="1"/>
              <a:t>одном</a:t>
            </a:r>
            <a:r>
              <a:rPr lang="de-DE" sz="1200" dirty="0"/>
              <a:t> </a:t>
            </a:r>
            <a:r>
              <a:rPr lang="de-DE" sz="1200" dirty="0" err="1"/>
              <a:t>из</a:t>
            </a:r>
            <a:r>
              <a:rPr lang="de-DE" sz="1200" dirty="0"/>
              <a:t> </a:t>
            </a:r>
            <a:r>
              <a:rPr lang="de-DE" sz="1200" dirty="0" err="1"/>
              <a:t>компьютеров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257706"/>
            <a:ext cx="3712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В </a:t>
            </a:r>
            <a:r>
              <a:rPr lang="de-DE" dirty="0" err="1"/>
              <a:t>сентябре</a:t>
            </a:r>
            <a:r>
              <a:rPr lang="de-DE" dirty="0"/>
              <a:t> 2001 </a:t>
            </a:r>
            <a:r>
              <a:rPr lang="de-DE" dirty="0" err="1"/>
              <a:t>года</a:t>
            </a:r>
            <a:r>
              <a:rPr lang="de-DE" dirty="0"/>
              <a:t> </a:t>
            </a:r>
            <a:r>
              <a:rPr lang="de-DE" dirty="0" err="1"/>
              <a:t>началась</a:t>
            </a:r>
            <a:r>
              <a:rPr lang="de-DE" dirty="0"/>
              <a:t> </a:t>
            </a:r>
            <a:r>
              <a:rPr lang="de-DE" dirty="0" err="1"/>
              <a:t>стремительное</a:t>
            </a:r>
            <a:r>
              <a:rPr lang="de-DE" dirty="0"/>
              <a:t> «</a:t>
            </a:r>
            <a:r>
              <a:rPr lang="de-DE" dirty="0" err="1"/>
              <a:t>расползание</a:t>
            </a:r>
            <a:r>
              <a:rPr lang="de-DE" dirty="0"/>
              <a:t>» </a:t>
            </a:r>
            <a:r>
              <a:rPr lang="de-DE" dirty="0" err="1"/>
              <a:t>сетевого</a:t>
            </a:r>
            <a:r>
              <a:rPr lang="de-DE" dirty="0"/>
              <a:t> </a:t>
            </a:r>
            <a:r>
              <a:rPr lang="de-DE" dirty="0" err="1"/>
              <a:t>червя</a:t>
            </a:r>
            <a:r>
              <a:rPr lang="de-DE" dirty="0"/>
              <a:t> «</a:t>
            </a:r>
            <a:r>
              <a:rPr lang="de-DE" dirty="0" err="1"/>
              <a:t>Nimda</a:t>
            </a:r>
            <a:r>
              <a:rPr lang="de-DE" dirty="0"/>
              <a:t>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6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сетевых червей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err="1"/>
              <a:t>Профилактическая</a:t>
            </a:r>
            <a:r>
              <a:rPr lang="de-DE" sz="1600" dirty="0"/>
              <a:t> </a:t>
            </a:r>
            <a:r>
              <a:rPr lang="de-DE" sz="1600" dirty="0" err="1"/>
              <a:t>защита</a:t>
            </a:r>
            <a:r>
              <a:rPr lang="de-DE" sz="1600" dirty="0"/>
              <a:t> </a:t>
            </a:r>
            <a:r>
              <a:rPr lang="de-DE" sz="1600" dirty="0" err="1"/>
              <a:t>от</a:t>
            </a:r>
            <a:r>
              <a:rPr lang="de-DE" sz="1600" dirty="0"/>
              <a:t> </a:t>
            </a:r>
            <a:r>
              <a:rPr lang="de-DE" sz="1600" dirty="0" err="1"/>
              <a:t>почтовых</a:t>
            </a:r>
            <a:r>
              <a:rPr lang="de-DE" sz="1600" dirty="0"/>
              <a:t> </a:t>
            </a:r>
            <a:r>
              <a:rPr lang="de-DE" sz="1600" dirty="0" err="1"/>
              <a:t>червей</a:t>
            </a:r>
            <a:r>
              <a:rPr lang="de-DE" sz="1600" dirty="0"/>
              <a:t> </a:t>
            </a:r>
            <a:r>
              <a:rPr lang="de-DE" sz="1600" dirty="0" err="1"/>
              <a:t>состоит</a:t>
            </a:r>
            <a:r>
              <a:rPr lang="de-DE" sz="1600" dirty="0"/>
              <a:t> в </a:t>
            </a:r>
            <a:r>
              <a:rPr lang="de-DE" sz="1600" dirty="0" err="1"/>
              <a:t>том</a:t>
            </a:r>
            <a:r>
              <a:rPr lang="de-DE" sz="1600" dirty="0"/>
              <a:t>, </a:t>
            </a:r>
            <a:r>
              <a:rPr lang="de-DE" sz="1600" dirty="0" err="1"/>
              <a:t>что</a:t>
            </a:r>
            <a:r>
              <a:rPr lang="de-DE" sz="1600" dirty="0"/>
              <a:t> </a:t>
            </a:r>
            <a:r>
              <a:rPr lang="de-DE" sz="1600" dirty="0" err="1"/>
              <a:t>не</a:t>
            </a:r>
            <a:r>
              <a:rPr lang="de-DE" sz="1600" dirty="0"/>
              <a:t> </a:t>
            </a:r>
            <a:r>
              <a:rPr lang="de-DE" sz="1600" dirty="0" err="1"/>
              <a:t>рекомендуется</a:t>
            </a:r>
            <a:r>
              <a:rPr lang="de-DE" sz="1600" dirty="0"/>
              <a:t> </a:t>
            </a:r>
            <a:r>
              <a:rPr lang="de-DE" sz="1600" dirty="0" err="1"/>
              <a:t>открывать</a:t>
            </a:r>
            <a:r>
              <a:rPr lang="de-DE" sz="1600" dirty="0"/>
              <a:t> </a:t>
            </a:r>
            <a:r>
              <a:rPr lang="de-DE" sz="1600" dirty="0" err="1"/>
              <a:t>вложенные</a:t>
            </a:r>
            <a:r>
              <a:rPr lang="de-DE" sz="1600" dirty="0"/>
              <a:t> в </a:t>
            </a:r>
            <a:r>
              <a:rPr lang="de-DE" sz="1600" dirty="0" err="1"/>
              <a:t>почтовые</a:t>
            </a:r>
            <a:r>
              <a:rPr lang="de-DE" sz="1600" dirty="0"/>
              <a:t> </a:t>
            </a:r>
            <a:r>
              <a:rPr lang="de-DE" sz="1600" dirty="0" err="1"/>
              <a:t>сообщения</a:t>
            </a:r>
            <a:r>
              <a:rPr lang="de-DE" sz="1600" dirty="0"/>
              <a:t> </a:t>
            </a:r>
            <a:r>
              <a:rPr lang="de-DE" sz="1600" dirty="0" err="1"/>
              <a:t>файлы</a:t>
            </a:r>
            <a:r>
              <a:rPr lang="de-DE" sz="1600" dirty="0"/>
              <a:t>, </a:t>
            </a:r>
            <a:r>
              <a:rPr lang="de-DE" sz="1600" dirty="0" err="1"/>
              <a:t>полученные</a:t>
            </a:r>
            <a:r>
              <a:rPr lang="de-DE" sz="1600" dirty="0"/>
              <a:t> </a:t>
            </a:r>
            <a:r>
              <a:rPr lang="de-DE" sz="1600" dirty="0" err="1"/>
              <a:t>из</a:t>
            </a:r>
            <a:r>
              <a:rPr lang="de-DE" sz="1600" dirty="0"/>
              <a:t> </a:t>
            </a:r>
            <a:r>
              <a:rPr lang="de-DE" sz="1600" dirty="0" err="1"/>
              <a:t>сомнительных</a:t>
            </a:r>
            <a:r>
              <a:rPr lang="de-DE" sz="1600" dirty="0"/>
              <a:t> </a:t>
            </a:r>
            <a:r>
              <a:rPr lang="de-DE" sz="1600" dirty="0" err="1"/>
              <a:t>источников</a:t>
            </a:r>
            <a:r>
              <a:rPr lang="de-DE" sz="1600" dirty="0" smtClean="0"/>
              <a:t>.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de-DE" sz="1600" dirty="0" err="1"/>
              <a:t>Профилактическая</a:t>
            </a:r>
            <a:r>
              <a:rPr lang="de-DE" sz="1600" dirty="0"/>
              <a:t> </a:t>
            </a:r>
            <a:r>
              <a:rPr lang="de-DE" sz="1600" dirty="0" err="1"/>
              <a:t>защита</a:t>
            </a:r>
            <a:r>
              <a:rPr lang="de-DE" sz="1600" dirty="0"/>
              <a:t> </a:t>
            </a:r>
            <a:r>
              <a:rPr lang="de-DE" sz="1600" dirty="0" err="1" smtClean="0"/>
              <a:t>от</a:t>
            </a:r>
            <a:r>
              <a:rPr lang="de-DE" sz="1600" dirty="0" smtClean="0"/>
              <a:t> </a:t>
            </a:r>
            <a:r>
              <a:rPr lang="de-DE" sz="1600" dirty="0" err="1" smtClean="0"/>
              <a:t>таких</a:t>
            </a:r>
            <a:r>
              <a:rPr lang="de-DE" sz="1600" dirty="0" smtClean="0"/>
              <a:t> </a:t>
            </a:r>
            <a:r>
              <a:rPr lang="de-DE" sz="1600" dirty="0" err="1" smtClean="0"/>
              <a:t>червей</a:t>
            </a:r>
            <a:r>
              <a:rPr lang="de-DE" sz="1600" dirty="0" smtClean="0"/>
              <a:t>, </a:t>
            </a:r>
            <a:r>
              <a:rPr lang="de-DE" sz="1600" dirty="0" err="1" smtClean="0"/>
              <a:t>использующи</a:t>
            </a:r>
            <a:r>
              <a:rPr lang="ru-RU" sz="1600" dirty="0"/>
              <a:t>х</a:t>
            </a:r>
            <a:r>
              <a:rPr lang="de-DE" sz="1600" dirty="0" smtClean="0"/>
              <a:t> </a:t>
            </a:r>
            <a:r>
              <a:rPr lang="de-DE" sz="1600" dirty="0"/>
              <a:t>«</a:t>
            </a:r>
            <a:r>
              <a:rPr lang="de-DE" sz="1600" dirty="0" err="1" smtClean="0"/>
              <a:t>уязвимост</a:t>
            </a:r>
            <a:r>
              <a:rPr lang="ru-RU" sz="1600" dirty="0" smtClean="0"/>
              <a:t>ь</a:t>
            </a:r>
            <a:r>
              <a:rPr lang="de-DE" sz="1600" dirty="0" smtClean="0"/>
              <a:t>» </a:t>
            </a:r>
            <a:r>
              <a:rPr lang="ru-RU" sz="1600" dirty="0" smtClean="0"/>
              <a:t>ПО </a:t>
            </a:r>
            <a:r>
              <a:rPr lang="de-DE" sz="1600" dirty="0" err="1" smtClean="0"/>
              <a:t>состоит</a:t>
            </a:r>
            <a:r>
              <a:rPr lang="de-DE" sz="1600" dirty="0" smtClean="0"/>
              <a:t> </a:t>
            </a:r>
            <a:r>
              <a:rPr lang="de-DE" sz="1600" dirty="0"/>
              <a:t>в </a:t>
            </a:r>
            <a:r>
              <a:rPr lang="de-DE" sz="1600" dirty="0" err="1"/>
              <a:t>том</a:t>
            </a:r>
            <a:r>
              <a:rPr lang="de-DE" sz="1600" dirty="0"/>
              <a:t>, </a:t>
            </a:r>
            <a:r>
              <a:rPr lang="de-DE" sz="1600" dirty="0" err="1"/>
              <a:t>что</a:t>
            </a:r>
            <a:r>
              <a:rPr lang="de-DE" sz="1600" dirty="0"/>
              <a:t> </a:t>
            </a:r>
            <a:r>
              <a:rPr lang="de-DE" sz="1600" dirty="0" err="1"/>
              <a:t>рекомендуется</a:t>
            </a:r>
            <a:r>
              <a:rPr lang="de-DE" sz="1600" dirty="0"/>
              <a:t> </a:t>
            </a:r>
            <a:r>
              <a:rPr lang="de-DE" sz="1600" dirty="0" err="1"/>
              <a:t>своевременно</a:t>
            </a:r>
            <a:r>
              <a:rPr lang="de-DE" sz="1600" dirty="0"/>
              <a:t> </a:t>
            </a:r>
            <a:r>
              <a:rPr lang="de-DE" sz="1600" dirty="0" err="1"/>
              <a:t>скачивать</a:t>
            </a:r>
            <a:r>
              <a:rPr lang="de-DE" sz="1600" dirty="0"/>
              <a:t> </a:t>
            </a:r>
            <a:r>
              <a:rPr lang="de-DE" sz="1600" dirty="0" err="1"/>
              <a:t>из</a:t>
            </a:r>
            <a:r>
              <a:rPr lang="de-DE" sz="1600" dirty="0"/>
              <a:t> </a:t>
            </a:r>
            <a:r>
              <a:rPr lang="de-DE" sz="1600" dirty="0" err="1"/>
              <a:t>Интернета</a:t>
            </a:r>
            <a:r>
              <a:rPr lang="de-DE" sz="1600" dirty="0"/>
              <a:t> и </a:t>
            </a:r>
            <a:r>
              <a:rPr lang="de-DE" sz="1600" dirty="0" err="1"/>
              <a:t>устанавливать</a:t>
            </a:r>
            <a:r>
              <a:rPr lang="de-DE" sz="1600" dirty="0"/>
              <a:t> </a:t>
            </a:r>
            <a:r>
              <a:rPr lang="de-DE" sz="1600" dirty="0" err="1"/>
              <a:t>обновления</a:t>
            </a:r>
            <a:r>
              <a:rPr lang="de-DE" sz="1600" dirty="0"/>
              <a:t> </a:t>
            </a:r>
            <a:r>
              <a:rPr lang="de-DE" sz="1600" dirty="0" err="1"/>
              <a:t>системы</a:t>
            </a:r>
            <a:r>
              <a:rPr lang="de-DE" sz="1600" dirty="0"/>
              <a:t> </a:t>
            </a:r>
            <a:r>
              <a:rPr lang="de-DE" sz="1600" dirty="0" err="1"/>
              <a:t>безопасности</a:t>
            </a:r>
            <a:r>
              <a:rPr lang="de-DE" sz="1600" dirty="0"/>
              <a:t> </a:t>
            </a:r>
            <a:r>
              <a:rPr lang="de-DE" sz="1600" dirty="0" err="1"/>
              <a:t>операционной</a:t>
            </a:r>
            <a:r>
              <a:rPr lang="de-DE" sz="1600" dirty="0"/>
              <a:t> </a:t>
            </a:r>
            <a:r>
              <a:rPr lang="de-DE" sz="1600" dirty="0" err="1"/>
              <a:t>системы</a:t>
            </a:r>
            <a:r>
              <a:rPr lang="de-DE" sz="1600" dirty="0"/>
              <a:t> и </a:t>
            </a:r>
            <a:r>
              <a:rPr lang="de-DE" sz="1600" dirty="0" err="1"/>
              <a:t>приложений</a:t>
            </a:r>
            <a:r>
              <a:rPr lang="de-DE" sz="1600" dirty="0"/>
              <a:t>.</a:t>
            </a:r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02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912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Защита информации от вредоносных программ</vt:lpstr>
      <vt:lpstr> Введение Как происходит заражение компьютера ? </vt:lpstr>
      <vt:lpstr>Презентация PowerPoint</vt:lpstr>
      <vt:lpstr>Вредоносные программы</vt:lpstr>
      <vt:lpstr>Какие бывают вредоносные программы?</vt:lpstr>
      <vt:lpstr>Компьютерные вирусы</vt:lpstr>
      <vt:lpstr>Защита от компьютерных вирусов</vt:lpstr>
      <vt:lpstr>Сетевые черви</vt:lpstr>
      <vt:lpstr>Защита от сетевых червей</vt:lpstr>
      <vt:lpstr>Троянские программы</vt:lpstr>
      <vt:lpstr>Защита от троянских программ</vt:lpstr>
      <vt:lpstr>Шпионские программы</vt:lpstr>
      <vt:lpstr>Защита от шпионских программ</vt:lpstr>
      <vt:lpstr>Спам</vt:lpstr>
      <vt:lpstr>Защита от спама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информации от вредоносных программ</dc:title>
  <dc:creator>Настюшка</dc:creator>
  <cp:lastModifiedBy>Uzer</cp:lastModifiedBy>
  <cp:revision>22</cp:revision>
  <dcterms:created xsi:type="dcterms:W3CDTF">2013-07-07T05:56:29Z</dcterms:created>
  <dcterms:modified xsi:type="dcterms:W3CDTF">2013-07-10T17:22:30Z</dcterms:modified>
</cp:coreProperties>
</file>