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1" r:id="rId3"/>
    <p:sldId id="263" r:id="rId4"/>
    <p:sldId id="258" r:id="rId5"/>
    <p:sldId id="264" r:id="rId6"/>
    <p:sldId id="259" r:id="rId7"/>
    <p:sldId id="260" r:id="rId8"/>
    <p:sldId id="265" r:id="rId9"/>
    <p:sldId id="266" r:id="rId10"/>
    <p:sldId id="267" r:id="rId11"/>
    <p:sldId id="268" r:id="rId12"/>
    <p:sldId id="269" r:id="rId13"/>
    <p:sldId id="262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18A7183-5B81-4DD7-94AB-30C84EC7293F}">
          <p14:sldIdLst>
            <p14:sldId id="256"/>
            <p14:sldId id="261"/>
            <p14:sldId id="263"/>
            <p14:sldId id="258"/>
            <p14:sldId id="264"/>
            <p14:sldId id="259"/>
            <p14:sldId id="260"/>
            <p14:sldId id="265"/>
            <p14:sldId id="266"/>
            <p14:sldId id="267"/>
            <p14:sldId id="268"/>
            <p14:sldId id="269"/>
            <p14:sldId id="262"/>
            <p14:sldId id="27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99FF33"/>
    <a:srgbClr val="FFFFCC"/>
    <a:srgbClr val="F9F941"/>
    <a:srgbClr val="FFFF00"/>
    <a:srgbClr val="FF0066"/>
    <a:srgbClr val="CCFF33"/>
    <a:srgbClr val="FF99FF"/>
    <a:srgbClr val="FFFF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60"/>
  </p:normalViewPr>
  <p:slideViewPr>
    <p:cSldViewPr>
      <p:cViewPr varScale="1">
        <p:scale>
          <a:sx n="65" d="100"/>
          <a:sy n="65" d="100"/>
        </p:scale>
        <p:origin x="-97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68"/>
    </p:cViewPr>
  </p:sorterViewPr>
  <p:notesViewPr>
    <p:cSldViewPr>
      <p:cViewPr varScale="1">
        <p:scale>
          <a:sx n="53" d="100"/>
          <a:sy n="53" d="100"/>
        </p:scale>
        <p:origin x="-2952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3911CD-565E-4041-BAF7-7DC0A2D41C2B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364A5-E942-4D4A-9D49-9DF142A02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1160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B28B5E-0324-4E00-BD0D-0506668B979A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9A44AD-3AAE-4CD3-BB69-5D6C893B7D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087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9A44AD-3AAE-4CD3-BB69-5D6C893B7D4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302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EF7D-5424-458F-B930-BE72C8CDD2C0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3A09-F641-479B-B0E1-E24ECED69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430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EF7D-5424-458F-B930-BE72C8CDD2C0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3A09-F641-479B-B0E1-E24ECED69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5417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EF7D-5424-458F-B930-BE72C8CDD2C0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3A09-F641-479B-B0E1-E24ECED69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715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EF7D-5424-458F-B930-BE72C8CDD2C0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3A09-F641-479B-B0E1-E24ECED69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736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EF7D-5424-458F-B930-BE72C8CDD2C0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3A09-F641-479B-B0E1-E24ECED69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196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EF7D-5424-458F-B930-BE72C8CDD2C0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3A09-F641-479B-B0E1-E24ECED69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422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EF7D-5424-458F-B930-BE72C8CDD2C0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3A09-F641-479B-B0E1-E24ECED69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059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EF7D-5424-458F-B930-BE72C8CDD2C0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3A09-F641-479B-B0E1-E24ECED69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895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EF7D-5424-458F-B930-BE72C8CDD2C0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3A09-F641-479B-B0E1-E24ECED69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886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EF7D-5424-458F-B930-BE72C8CDD2C0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3A09-F641-479B-B0E1-E24ECED69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493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EF7D-5424-458F-B930-BE72C8CDD2C0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83A09-F641-479B-B0E1-E24ECED69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2003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CEF7D-5424-458F-B930-BE72C8CDD2C0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83A09-F641-479B-B0E1-E24ECED69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130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10.xml"/><Relationship Id="rId4" Type="http://schemas.openxmlformats.org/officeDocument/2006/relationships/slide" Target="slide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76672"/>
            <a:ext cx="9144000" cy="2880319"/>
          </a:xfrm>
        </p:spPr>
        <p:txBody>
          <a:bodyPr>
            <a:noAutofit/>
          </a:bodyPr>
          <a:lstStyle/>
          <a:p>
            <a:r>
              <a:rPr lang="ru-RU" sz="5400" dirty="0" smtClean="0">
                <a:latin typeface="Corbel" pitchFamily="34" charset="0"/>
              </a:rPr>
              <a:t>Урок геометрии в 8 классе</a:t>
            </a:r>
            <a:br>
              <a:rPr lang="ru-RU" sz="5400" dirty="0" smtClean="0">
                <a:latin typeface="Corbel" pitchFamily="34" charset="0"/>
              </a:rPr>
            </a:br>
            <a:r>
              <a:rPr lang="ru-RU" sz="5400" dirty="0" smtClean="0">
                <a:latin typeface="Corbel" pitchFamily="34" charset="0"/>
              </a:rPr>
              <a:t>Обобщение темы : </a:t>
            </a:r>
            <a:r>
              <a:rPr lang="ru-RU" sz="6600" dirty="0" smtClean="0">
                <a:solidFill>
                  <a:srgbClr val="008000"/>
                </a:solidFill>
                <a:latin typeface="Corbel" pitchFamily="34" charset="0"/>
              </a:rPr>
              <a:t>«Четырехугольники»</a:t>
            </a:r>
            <a:endParaRPr lang="ru-RU" sz="6600" dirty="0">
              <a:solidFill>
                <a:srgbClr val="008000"/>
              </a:solidFill>
              <a:latin typeface="Corbel" pitchFamily="34" charset="0"/>
            </a:endParaRPr>
          </a:p>
        </p:txBody>
      </p:sp>
      <p:pic>
        <p:nvPicPr>
          <p:cNvPr id="1026" name="Picture 2" descr="http://www.esosh.edusite.ru/images/p13_pic_132378387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360946"/>
            <a:ext cx="3960440" cy="2840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6543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69179" y="524963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Задача 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6225" y="4143286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6225" y="4627551"/>
            <a:ext cx="81792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DC=2EF-AB=2EF-1,5DC=10-1,5DC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откуда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DC=4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трелка влево 11">
            <a:hlinkClick r:id="rId2" action="ppaction://hlinksldjump"/>
          </p:cNvPr>
          <p:cNvSpPr/>
          <p:nvPr/>
        </p:nvSpPr>
        <p:spPr>
          <a:xfrm>
            <a:off x="7812360" y="6237312"/>
            <a:ext cx="720080" cy="360040"/>
          </a:xfrm>
          <a:prstGeom prst="lef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569177" y="985115"/>
            <a:ext cx="81792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Основания трапеции относятся как 2:3, а средняя линия равна 5.Найдите меньшее основание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8" name="Picture 4" descr="http://reshuege.ru/get_file?id=14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8281" y="1988840"/>
            <a:ext cx="3301075" cy="1938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1822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69179" y="524963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Задача 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7191" y="3912453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7191" y="4374118"/>
            <a:ext cx="81792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Сумма углов, прилежащих к одной стороне параллелограмма равна 180 градусов, значит, сумма двух противоположных острых углов параллелограмма равна 100 градусов. Острый угол равен 50 градусов, значит, один из оставшихся углов равен 180-50 = 130 градусов.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трелка влево 11">
            <a:hlinkClick r:id="rId2" action="ppaction://hlinksldjump"/>
          </p:cNvPr>
          <p:cNvSpPr/>
          <p:nvPr/>
        </p:nvSpPr>
        <p:spPr>
          <a:xfrm>
            <a:off x="7812360" y="6237312"/>
            <a:ext cx="720080" cy="360040"/>
          </a:xfrm>
          <a:prstGeom prst="lef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569177" y="985115"/>
            <a:ext cx="81792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Сумма двух углов параллелограмма </a:t>
            </a:r>
            <a:r>
              <a:rPr lang="ru-RU" sz="2400" dirty="0" smtClean="0"/>
              <a:t>равна 100 градусов. </a:t>
            </a:r>
            <a:r>
              <a:rPr lang="ru-RU" sz="2400" dirty="0"/>
              <a:t>Найдите один из оставшихся углов. Ответ дайте в градусах.</a:t>
            </a:r>
            <a:r>
              <a:rPr lang="ru-RU" sz="2400" dirty="0" smtClean="0"/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 descr="http://reshuege.ru/get_file?id=77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650" y="1988840"/>
            <a:ext cx="3759906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8547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69179" y="524963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Задача 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6646" y="3607119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трелка влево 11">
            <a:hlinkClick r:id="rId2" action="ppaction://hlinksldjump"/>
          </p:cNvPr>
          <p:cNvSpPr/>
          <p:nvPr/>
        </p:nvSpPr>
        <p:spPr>
          <a:xfrm>
            <a:off x="8028384" y="6417332"/>
            <a:ext cx="720080" cy="360040"/>
          </a:xfrm>
          <a:prstGeom prst="lef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569179" y="908720"/>
            <a:ext cx="81792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Радиус окружности, в которую вписали квадрат, равен 6. Найдите площадь квадрата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 descr="Геометрия: Планиметрия в тезисах и решениях. 9 класс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6521" y="1739717"/>
            <a:ext cx="1905000" cy="189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2921" y="4068784"/>
            <a:ext cx="81455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Очевидно, что центр описанной около квадрата окружности есть точка пересечения его диагоналей. Это означает, что ОВ – радиус окружности и ОВ = 6. Тогда АВ = 12 и по теореме Пифагора AC2+ ВС2= AB2. Обозначив длину стороны квадрата через а, получим: а2+ а2= 122; 2 ? а2= 144; а2 = 72.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Sквадрата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= a2= 72.</a:t>
            </a:r>
          </a:p>
        </p:txBody>
      </p:sp>
    </p:spTree>
    <p:extLst>
      <p:ext uri="{BB962C8B-B14F-4D97-AF65-F5344CB8AC3E}">
        <p14:creationId xmlns:p14="http://schemas.microsoft.com/office/powerpoint/2010/main" val="2200129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63137" y="1028058"/>
            <a:ext cx="8568952" cy="381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180708" y="188640"/>
            <a:ext cx="6768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err="1" smtClean="0">
                <a:solidFill>
                  <a:srgbClr val="0000CC"/>
                </a:solidFill>
                <a:latin typeface="Corbel" pitchFamily="34" charset="0"/>
              </a:rPr>
              <a:t>Физминутка</a:t>
            </a:r>
            <a:r>
              <a:rPr lang="ru-RU" sz="4000" b="1" dirty="0" smtClean="0">
                <a:solidFill>
                  <a:srgbClr val="0000CC"/>
                </a:solidFill>
                <a:latin typeface="Corbel" pitchFamily="34" charset="0"/>
              </a:rPr>
              <a:t> для глаз</a:t>
            </a:r>
            <a:endParaRPr lang="ru-RU" sz="4000" b="1" dirty="0">
              <a:solidFill>
                <a:srgbClr val="0000CC"/>
              </a:solidFill>
              <a:latin typeface="Corbel" pitchFamily="34" charset="0"/>
            </a:endParaRPr>
          </a:p>
        </p:txBody>
      </p:sp>
      <p:pic>
        <p:nvPicPr>
          <p:cNvPr id="7170" name="Picture 2" descr="http://www.artscroll.ru/samba/serspirit/Art_lessons/art0117/post-24860-118022206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041" y="4966011"/>
            <a:ext cx="4248472" cy="1147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91221" y="1412776"/>
            <a:ext cx="795992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 поворачивая головы, обведите взглядом стену класса по периметру по часовой стрелке, классную доску по периметру против часовой стрелки, треугольник, изображенный на стенде по часовой стрелке и равный ему треугольник против часовой стрелки. Поверните голову налево и посмотрите на линию горизонта, а теперь на кончик своего носа. Закройте глаза, сосчитайте до 5, откройте глаза и …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1052736"/>
            <a:ext cx="8712968" cy="38164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626713" y="1175841"/>
            <a:ext cx="4041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Мы ладонь к глазам приставим,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Ноги крепкие расставим.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Поворачиваясь вправо,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Оглядимся величаво.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налево надо тоже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Поглядеть из под ладошек.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– направо! И еще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Через левое плечо!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8732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0"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356" y="54868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 smtClean="0">
                <a:solidFill>
                  <a:srgbClr val="0000CC"/>
                </a:solidFill>
                <a:latin typeface="Corbel" pitchFamily="34" charset="0"/>
              </a:rPr>
              <a:t>Спасибо за внимание!</a:t>
            </a:r>
            <a:endParaRPr lang="ru-RU" sz="7200" dirty="0">
              <a:solidFill>
                <a:srgbClr val="0000CC"/>
              </a:solidFill>
              <a:latin typeface="Corbel" pitchFamily="34" charset="0"/>
            </a:endParaRPr>
          </a:p>
        </p:txBody>
      </p:sp>
      <p:pic>
        <p:nvPicPr>
          <p:cNvPr id="14338" name="Picture 2" descr="http://wiki.omskedu.ru/images/7/70/%D0%9C%D1%83%D1%80%D0%BE%D0%BC%D1%86%D0%B5%D0%B2%D1%81%D0%BA%D0%B8%D0%B9_%D1%80%D0%B0%D0%B9%D0%BE%D0%BD_%D0%9A%D0%BD%D0%B8%D0%B3%D0%BE%D0%BB%D1%8E%D0%B1%D1%8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00239"/>
            <a:ext cx="7200800" cy="5217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6781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23528" y="1112550"/>
            <a:ext cx="8496944" cy="54848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9F94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404664"/>
            <a:ext cx="763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00CC"/>
                </a:solidFill>
                <a:latin typeface="Corbel" pitchFamily="34" charset="0"/>
              </a:rPr>
              <a:t>Что такое четырехугольник?</a:t>
            </a:r>
            <a:endParaRPr lang="ru-RU" sz="4000" b="1" dirty="0">
              <a:solidFill>
                <a:srgbClr val="0000CC"/>
              </a:solidFill>
              <a:latin typeface="Corbe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484" y="1479981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Четырехугольник - геометрическая фигура с четырьмя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сторонами.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2420888"/>
            <a:ext cx="80648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Четырехугольником называется фигура, которая состоит из четырех точек и четырех последовательно соединяющих их отрезков. При этом никакие три из данных точек не лежат на одной прямой, а соединяющие их отрезки не должны пересекаться.</a:t>
            </a:r>
            <a:r>
              <a:rPr lang="ru-RU" sz="2400" i="1" dirty="0" smtClean="0"/>
              <a:t> </a:t>
            </a:r>
          </a:p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Данные точки называются вершинами , а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соединяющие их отрезки –сторонами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2" name="Picture 6" descr="http://photos.citywalls.ru/qphoto13-14185.jpg?mt=135531953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940779"/>
            <a:ext cx="2232248" cy="2660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115616" y="385495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7817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2"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 flipH="1">
            <a:off x="410214" y="896846"/>
            <a:ext cx="1209732" cy="9601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619946" y="896846"/>
            <a:ext cx="1310542" cy="7680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10214" y="1856953"/>
            <a:ext cx="2016219" cy="13441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2426433" y="1664931"/>
            <a:ext cx="504055" cy="15361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2182" y="1734727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1619946" y="64269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2941523" y="1304113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2466308" y="320110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377148" y="395372"/>
            <a:ext cx="5587339" cy="61299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3635896" y="395372"/>
            <a:ext cx="50405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Четырехугольник обозначается указанием его вершин, причем рядом стоящие в обозначении вершины должны лежать на одной стороне.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77149" y="2334364"/>
            <a:ext cx="52123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Сторонами четырехугольника являются отрезки АВ, ВС, 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77149" y="3253626"/>
            <a:ext cx="4889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ершинами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точки А, В, С и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58036" y="3715291"/>
            <a:ext cx="45495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Углами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&lt;А, &lt;В, &lt;С и &lt;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58036" y="4176956"/>
            <a:ext cx="5184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Стороны АВ и ВС являются соседними сторонами, а углы &lt;В и &lt;С - соседними углами.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58892" y="5377285"/>
            <a:ext cx="45486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Стороны  АВ и 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противоположные</a:t>
            </a:r>
            <a:r>
              <a:rPr lang="ru-RU" i="1" dirty="0"/>
              <a:t>. </a:t>
            </a:r>
            <a:endParaRPr lang="ru-RU" dirty="0"/>
          </a:p>
        </p:txBody>
      </p:sp>
      <p:sp>
        <p:nvSpPr>
          <p:cNvPr id="40" name="Полилиния 39"/>
          <p:cNvSpPr/>
          <p:nvPr/>
        </p:nvSpPr>
        <p:spPr>
          <a:xfrm>
            <a:off x="613196" y="1673445"/>
            <a:ext cx="155997" cy="403789"/>
          </a:xfrm>
          <a:custGeom>
            <a:avLst/>
            <a:gdLst>
              <a:gd name="connsiteX0" fmla="*/ 0 w 311995"/>
              <a:gd name="connsiteY0" fmla="*/ 0 h 427703"/>
              <a:gd name="connsiteX1" fmla="*/ 294968 w 311995"/>
              <a:gd name="connsiteY1" fmla="*/ 117987 h 427703"/>
              <a:gd name="connsiteX2" fmla="*/ 250722 w 311995"/>
              <a:gd name="connsiteY2" fmla="*/ 427703 h 427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1995" h="427703">
                <a:moveTo>
                  <a:pt x="0" y="0"/>
                </a:moveTo>
                <a:cubicBezTo>
                  <a:pt x="126590" y="23351"/>
                  <a:pt x="253181" y="46703"/>
                  <a:pt x="294968" y="117987"/>
                </a:cubicBezTo>
                <a:cubicBezTo>
                  <a:pt x="336755" y="189271"/>
                  <a:pt x="293738" y="308487"/>
                  <a:pt x="250722" y="427703"/>
                </a:cubicBezTo>
              </a:path>
            </a:pathLst>
          </a:cu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олилиния 41"/>
          <p:cNvSpPr/>
          <p:nvPr/>
        </p:nvSpPr>
        <p:spPr>
          <a:xfrm>
            <a:off x="2131465" y="2810904"/>
            <a:ext cx="412955" cy="168270"/>
          </a:xfrm>
          <a:custGeom>
            <a:avLst/>
            <a:gdLst>
              <a:gd name="connsiteX0" fmla="*/ 0 w 412955"/>
              <a:gd name="connsiteY0" fmla="*/ 168270 h 168270"/>
              <a:gd name="connsiteX1" fmla="*/ 103239 w 412955"/>
              <a:gd name="connsiteY1" fmla="*/ 6038 h 168270"/>
              <a:gd name="connsiteX2" fmla="*/ 412955 w 412955"/>
              <a:gd name="connsiteY2" fmla="*/ 50283 h 168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2955" h="168270">
                <a:moveTo>
                  <a:pt x="0" y="168270"/>
                </a:moveTo>
                <a:cubicBezTo>
                  <a:pt x="17206" y="96986"/>
                  <a:pt x="34413" y="25702"/>
                  <a:pt x="103239" y="6038"/>
                </a:cubicBezTo>
                <a:cubicBezTo>
                  <a:pt x="172065" y="-13626"/>
                  <a:pt x="292510" y="18328"/>
                  <a:pt x="412955" y="50283"/>
                </a:cubicBezTo>
              </a:path>
            </a:pathLst>
          </a:cu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олилиния 44"/>
          <p:cNvSpPr/>
          <p:nvPr/>
        </p:nvSpPr>
        <p:spPr>
          <a:xfrm>
            <a:off x="2621900" y="1563329"/>
            <a:ext cx="195042" cy="427703"/>
          </a:xfrm>
          <a:custGeom>
            <a:avLst/>
            <a:gdLst>
              <a:gd name="connsiteX0" fmla="*/ 195042 w 195042"/>
              <a:gd name="connsiteY0" fmla="*/ 427703 h 427703"/>
              <a:gd name="connsiteX1" fmla="*/ 3313 w 195042"/>
              <a:gd name="connsiteY1" fmla="*/ 280219 h 427703"/>
              <a:gd name="connsiteX2" fmla="*/ 91803 w 195042"/>
              <a:gd name="connsiteY2" fmla="*/ 0 h 427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042" h="427703">
                <a:moveTo>
                  <a:pt x="195042" y="427703"/>
                </a:moveTo>
                <a:cubicBezTo>
                  <a:pt x="107780" y="389603"/>
                  <a:pt x="20519" y="351503"/>
                  <a:pt x="3313" y="280219"/>
                </a:cubicBezTo>
                <a:cubicBezTo>
                  <a:pt x="-13894" y="208935"/>
                  <a:pt x="38954" y="104467"/>
                  <a:pt x="91803" y="0"/>
                </a:cubicBezTo>
              </a:path>
            </a:pathLst>
          </a:cu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олилиния 45"/>
          <p:cNvSpPr/>
          <p:nvPr/>
        </p:nvSpPr>
        <p:spPr>
          <a:xfrm>
            <a:off x="1465527" y="1032480"/>
            <a:ext cx="442451" cy="118174"/>
          </a:xfrm>
          <a:custGeom>
            <a:avLst/>
            <a:gdLst>
              <a:gd name="connsiteX0" fmla="*/ 442451 w 442451"/>
              <a:gd name="connsiteY0" fmla="*/ 0 h 118174"/>
              <a:gd name="connsiteX1" fmla="*/ 294967 w 442451"/>
              <a:gd name="connsiteY1" fmla="*/ 117987 h 118174"/>
              <a:gd name="connsiteX2" fmla="*/ 0 w 442451"/>
              <a:gd name="connsiteY2" fmla="*/ 29497 h 118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2451" h="118174">
                <a:moveTo>
                  <a:pt x="442451" y="0"/>
                </a:moveTo>
                <a:cubicBezTo>
                  <a:pt x="405580" y="56535"/>
                  <a:pt x="368709" y="113071"/>
                  <a:pt x="294967" y="117987"/>
                </a:cubicBezTo>
                <a:cubicBezTo>
                  <a:pt x="221225" y="122903"/>
                  <a:pt x="0" y="29497"/>
                  <a:pt x="0" y="29497"/>
                </a:cubicBezTo>
              </a:path>
            </a:pathLst>
          </a:cu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4" name="Picture 4" descr="http://www.7bike.ru/upload/iblock/58c/%20fujjnj%20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44" y="3789041"/>
            <a:ext cx="3315906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3678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B291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B291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6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B291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B291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7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99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9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99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1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99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3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99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7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5295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9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5295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2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5295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5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5295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8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  <p:bldP spid="19" grpId="0"/>
      <p:bldP spid="21" grpId="0"/>
      <p:bldP spid="23" grpId="0"/>
      <p:bldP spid="24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8322" y="1683098"/>
            <a:ext cx="8918174" cy="49404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27584" y="359659"/>
            <a:ext cx="7560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00CC"/>
                </a:solidFill>
                <a:latin typeface="Corbel" pitchFamily="34" charset="0"/>
              </a:rPr>
              <a:t>Какими свойствами обладает четырехугольник?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755" y="1683098"/>
            <a:ext cx="763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Сумма углов четырёхугольника равна 2 π = 360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8322" y="2276872"/>
            <a:ext cx="7993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Около четырёхугольника можно описать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окружность тогда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только тогда, когда сумма противоположных углов равна 180°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9643" y="3593405"/>
            <a:ext cx="69734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Выпуклый четырёхугольник является описанным около окружности тогда и только тогда, когда суммы длин противоположных сторон равны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093" y="4812409"/>
            <a:ext cx="7644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Средние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линии четырёхугольника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отрезок, соединяющий середины его диагоналей, пересекаются в одной точке и делятся ею пополам.</a:t>
            </a:r>
          </a:p>
        </p:txBody>
      </p:sp>
      <p:pic>
        <p:nvPicPr>
          <p:cNvPr id="3074" name="Picture 2" descr="http://orongoi.ucoz.ru/_nw/22/91569905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0921" y="4443252"/>
            <a:ext cx="1244376" cy="1956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3244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4"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908720"/>
            <a:ext cx="8568952" cy="55799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007604" y="930701"/>
            <a:ext cx="3600400" cy="5760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Четыре точки ты возьми,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Четыре отрезка проведи,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Точки эти соединяя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фигуру получая.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Есть! И стороны, и углы,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вершины покажи.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Назови соседние,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Назови противолежащие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стороны, и углы.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“Внутри” отрезок проведи,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Противоположные вершины соедини,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Отрезок диагональю назови.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9672" y="199916"/>
            <a:ext cx="61701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00CC"/>
                </a:solidFill>
                <a:latin typeface="Corbel" pitchFamily="34" charset="0"/>
              </a:rPr>
              <a:t>Построй сам!</a:t>
            </a:r>
            <a:endParaRPr lang="ru-RU" sz="4000" b="1" dirty="0">
              <a:solidFill>
                <a:srgbClr val="0000CC"/>
              </a:solidFill>
              <a:latin typeface="Corbel" pitchFamily="34" charset="0"/>
            </a:endParaRPr>
          </a:p>
        </p:txBody>
      </p:sp>
      <p:pic>
        <p:nvPicPr>
          <p:cNvPr id="6146" name="Picture 2" descr="http://www.studyzone.org/testprep/ela4/a/pencilgu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1669" y="1315426"/>
            <a:ext cx="3099758" cy="4633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2836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107504" y="1512078"/>
            <a:ext cx="8892480" cy="51572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7504" y="188639"/>
            <a:ext cx="88924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00CC"/>
                </a:solidFill>
                <a:latin typeface="Corbel" pitchFamily="34" charset="0"/>
              </a:rPr>
              <a:t>Выберите фигуры, которые относятся к понятию «четырехугольник» </a:t>
            </a:r>
            <a:endParaRPr lang="ru-RU" sz="4000" b="1" dirty="0">
              <a:solidFill>
                <a:srgbClr val="0000CC"/>
              </a:solidFill>
              <a:latin typeface="Corbel" pitchFamily="34" charset="0"/>
            </a:endParaRP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531348" y="1897898"/>
            <a:ext cx="2093041" cy="1243070"/>
          </a:xfrm>
          <a:prstGeom prst="flowChartProcess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араллелограмм 5"/>
          <p:cNvSpPr/>
          <p:nvPr/>
        </p:nvSpPr>
        <p:spPr>
          <a:xfrm>
            <a:off x="3617640" y="5247202"/>
            <a:ext cx="2394520" cy="1080120"/>
          </a:xfrm>
          <a:prstGeom prst="parallelogram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617640" y="1701934"/>
            <a:ext cx="1746448" cy="1642247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Трапеция 8"/>
          <p:cNvSpPr/>
          <p:nvPr/>
        </p:nvSpPr>
        <p:spPr>
          <a:xfrm>
            <a:off x="531347" y="4874070"/>
            <a:ext cx="2093041" cy="1453252"/>
          </a:xfrm>
          <a:prstGeom prst="trapezoid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5094058" y="3140968"/>
            <a:ext cx="2025984" cy="1713829"/>
          </a:xfrm>
          <a:prstGeom prst="triangle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120042" y="5132478"/>
            <a:ext cx="1268382" cy="1274052"/>
          </a:xfrm>
          <a:prstGeom prst="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Шестиугольник 10"/>
          <p:cNvSpPr/>
          <p:nvPr/>
        </p:nvSpPr>
        <p:spPr>
          <a:xfrm>
            <a:off x="6586528" y="1897898"/>
            <a:ext cx="1801896" cy="1446284"/>
          </a:xfrm>
          <a:prstGeom prst="hexagon">
            <a:avLst/>
          </a:prstGeom>
          <a:solidFill>
            <a:srgbClr val="99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омб 11"/>
          <p:cNvSpPr/>
          <p:nvPr/>
        </p:nvSpPr>
        <p:spPr>
          <a:xfrm>
            <a:off x="2399412" y="3140968"/>
            <a:ext cx="1729698" cy="1991510"/>
          </a:xfrm>
          <a:prstGeom prst="diamond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918037" y="2227044"/>
            <a:ext cx="13196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Corbel" pitchFamily="34" charset="0"/>
              </a:rPr>
              <a:t>верно</a:t>
            </a:r>
            <a:endParaRPr lang="ru-RU" sz="3200" dirty="0">
              <a:latin typeface="Corbe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27817" y="3844335"/>
            <a:ext cx="13196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Corbel" pitchFamily="34" charset="0"/>
              </a:rPr>
              <a:t>верно</a:t>
            </a:r>
            <a:endParaRPr lang="ru-RU" sz="3200" dirty="0">
              <a:latin typeface="Corbe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18036" y="5308308"/>
            <a:ext cx="13196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Corbel" pitchFamily="34" charset="0"/>
              </a:rPr>
              <a:t>верно</a:t>
            </a:r>
            <a:endParaRPr lang="ru-RU" sz="3200" dirty="0">
              <a:latin typeface="Corbe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68763" y="5477115"/>
            <a:ext cx="13196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Corbel" pitchFamily="34" charset="0"/>
              </a:rPr>
              <a:t>верно</a:t>
            </a:r>
            <a:endParaRPr lang="ru-RU" sz="3200" dirty="0">
              <a:latin typeface="Corbe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55069" y="5477116"/>
            <a:ext cx="13196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Corbel" pitchFamily="34" charset="0"/>
              </a:rPr>
              <a:t>верно</a:t>
            </a:r>
            <a:endParaRPr lang="ru-RU" sz="3200" dirty="0">
              <a:latin typeface="Corbe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50511" y="2096719"/>
            <a:ext cx="22807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Corbel" pitchFamily="34" charset="0"/>
              </a:rPr>
              <a:t>неверно</a:t>
            </a:r>
            <a:endParaRPr lang="ru-RU" sz="3200" dirty="0">
              <a:latin typeface="Corbe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38833" y="2230669"/>
            <a:ext cx="1897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Corbel" pitchFamily="34" charset="0"/>
              </a:rPr>
              <a:t>неверно</a:t>
            </a:r>
            <a:endParaRPr lang="ru-RU" sz="3200" dirty="0">
              <a:latin typeface="Corbe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66697" y="4136723"/>
            <a:ext cx="22807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Corbel" pitchFamily="34" charset="0"/>
              </a:rPr>
              <a:t>неверно</a:t>
            </a:r>
            <a:endParaRPr lang="ru-RU" sz="3200" dirty="0"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970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504" y="1070607"/>
            <a:ext cx="8928992" cy="51125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43608" y="270555"/>
            <a:ext cx="72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00CC"/>
                </a:solidFill>
                <a:latin typeface="Corbel" pitchFamily="34" charset="0"/>
              </a:rPr>
              <a:t>Закрепление знаний по теме </a:t>
            </a:r>
            <a:endParaRPr lang="ru-RU" sz="4000" b="1" dirty="0">
              <a:solidFill>
                <a:srgbClr val="0000CC"/>
              </a:solidFill>
              <a:latin typeface="Corbel" pitchFamily="34" charset="0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467544" y="1556334"/>
            <a:ext cx="2399256" cy="1368152"/>
          </a:xfrm>
          <a:prstGeom prst="flowChartProcess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омб 6"/>
          <p:cNvSpPr/>
          <p:nvPr/>
        </p:nvSpPr>
        <p:spPr>
          <a:xfrm>
            <a:off x="3599515" y="2104244"/>
            <a:ext cx="2088985" cy="2377804"/>
          </a:xfrm>
          <a:prstGeom prst="diamond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Трапеция 7"/>
          <p:cNvSpPr/>
          <p:nvPr/>
        </p:nvSpPr>
        <p:spPr>
          <a:xfrm>
            <a:off x="6321449" y="1556334"/>
            <a:ext cx="2448272" cy="1453252"/>
          </a:xfrm>
          <a:prstGeom prst="trapezoid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араллелограмм 8"/>
          <p:cNvSpPr/>
          <p:nvPr/>
        </p:nvSpPr>
        <p:spPr>
          <a:xfrm>
            <a:off x="899592" y="4280708"/>
            <a:ext cx="2592288" cy="1177086"/>
          </a:xfrm>
          <a:prstGeom prst="parallelogram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64028" y="4168653"/>
            <a:ext cx="1490909" cy="1401196"/>
          </a:xfrm>
          <a:prstGeom prst="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56921" y="2914042"/>
            <a:ext cx="22205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Прямоугольник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11960" y="4407586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Ромб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72666" y="5415329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Параллелограмм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04248" y="3009585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Трапеция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12160" y="5474322"/>
            <a:ext cx="1778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Квадрат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285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reshuege.ru/get_file?id=13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447" y="2186957"/>
            <a:ext cx="3456384" cy="1937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69179" y="986628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Меньшая сторона прямоугольника равна 6, диагонали пересекаются под углом 60 градусов. Найдите диагонали прямоугольника.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9179" y="524963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Задача 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6225" y="4143286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9178" y="4725143"/>
            <a:ext cx="81792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OD=OA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&lt;DOA=60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градусов, а значит треугольник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DOA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равносторонний.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DB=2OD=2AD=12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трелка влево 11">
            <a:hlinkClick r:id="rId3" action="ppaction://hlinksldjump"/>
          </p:cNvPr>
          <p:cNvSpPr/>
          <p:nvPr/>
        </p:nvSpPr>
        <p:spPr>
          <a:xfrm>
            <a:off x="7812360" y="6237312"/>
            <a:ext cx="720080" cy="360040"/>
          </a:xfrm>
          <a:prstGeom prst="lef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115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9179" y="524963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Задача 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9995" y="986628"/>
            <a:ext cx="75312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Площадь ромба равна 18. Одна из его диагоналей равна 12. Найдите другую диагональ.</a:t>
            </a:r>
          </a:p>
        </p:txBody>
      </p:sp>
      <p:pic>
        <p:nvPicPr>
          <p:cNvPr id="9218" name="Picture 2" descr="http://reshuege.ru/get_file?id=2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7391" y="1988840"/>
            <a:ext cx="4410075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82353" y="3450788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2353" y="4077071"/>
            <a:ext cx="74688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Площадь ромба равна половине произведения его диагоналей, следовательно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S = 1/2 * a*12=18,</a:t>
            </a:r>
          </a:p>
          <a:p>
            <a:r>
              <a:rPr lang="ru-RU" sz="2400" dirty="0" smtClean="0"/>
              <a:t>где</a:t>
            </a:r>
            <a:r>
              <a:rPr lang="ru-RU" sz="2400" dirty="0"/>
              <a:t> </a:t>
            </a:r>
            <a:r>
              <a:rPr lang="ru-RU" sz="2400" i="1" dirty="0"/>
              <a:t>a</a:t>
            </a:r>
            <a:r>
              <a:rPr lang="ru-RU" sz="2400" dirty="0"/>
              <a:t> — искомая диагональ. Поэтому </a:t>
            </a:r>
            <a:r>
              <a:rPr lang="ru-RU" sz="2400" i="1" dirty="0"/>
              <a:t>a</a:t>
            </a:r>
            <a:r>
              <a:rPr lang="ru-RU" sz="2400" dirty="0"/>
              <a:t> = 3.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7812360" y="6237312"/>
            <a:ext cx="720080" cy="360040"/>
          </a:xfrm>
          <a:prstGeom prst="lef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329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616</Words>
  <Application>Microsoft Office PowerPoint</Application>
  <PresentationFormat>Экран (4:3)</PresentationFormat>
  <Paragraphs>77</Paragraphs>
  <Slides>14</Slides>
  <Notes>1</Notes>
  <HiddenSlides>5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Урок геометрии в 8 классе Обобщение темы : «Четырехугольники»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геометрии в 8 классе Обобщение темы : «Четырехугольники»</dc:title>
  <dc:creator>Елена</dc:creator>
  <cp:lastModifiedBy>Елена</cp:lastModifiedBy>
  <cp:revision>29</cp:revision>
  <dcterms:created xsi:type="dcterms:W3CDTF">2013-07-07T11:11:06Z</dcterms:created>
  <dcterms:modified xsi:type="dcterms:W3CDTF">2013-07-07T16:15:17Z</dcterms:modified>
</cp:coreProperties>
</file>