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9" r:id="rId1"/>
  </p:sldMasterIdLst>
  <p:sldIdLst>
    <p:sldId id="268" r:id="rId2"/>
    <p:sldId id="267" r:id="rId3"/>
    <p:sldId id="259" r:id="rId4"/>
    <p:sldId id="257" r:id="rId5"/>
    <p:sldId id="258" r:id="rId6"/>
    <p:sldId id="270" r:id="rId7"/>
    <p:sldId id="269" r:id="rId8"/>
    <p:sldId id="262" r:id="rId9"/>
    <p:sldId id="263" r:id="rId10"/>
    <p:sldId id="271" r:id="rId11"/>
    <p:sldId id="261" r:id="rId12"/>
    <p:sldId id="265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76" d="100"/>
          <a:sy n="76" d="100"/>
        </p:scale>
        <p:origin x="-1206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121BD1-81DE-452C-9FF9-CD9C5F229141}" type="datetimeFigureOut">
              <a:rPr lang="ru-RU" smtClean="0"/>
              <a:pPr/>
              <a:t>19.12.2013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62D314-5B13-4E6D-A32B-73C74312E9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ransition spd="slow">
    <p:wipe dir="r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26763"/>
            <a:ext cx="7704856" cy="1980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защитить  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информацию?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G:\картинки по ито\770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1700808"/>
            <a:ext cx="7633047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452320" y="6309320"/>
            <a:ext cx="129614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G:\79492912_4278666__ke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550810"/>
            <a:ext cx="21336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08202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6326089" cy="157711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Преступления в интернете преследуются законом  </a:t>
            </a:r>
            <a:endParaRPr lang="ru-RU" dirty="0"/>
          </a:p>
        </p:txBody>
      </p:sp>
      <p:pic>
        <p:nvPicPr>
          <p:cNvPr id="1026" name="Picture 2" descr="G:\apicturepicture15900_440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186651"/>
            <a:ext cx="4728046" cy="411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348851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90010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          </a:t>
            </a:r>
            <a:r>
              <a:rPr lang="ru-RU" sz="3200" b="1" dirty="0" smtClean="0"/>
              <a:t>Пути решения данной </a:t>
            </a:r>
            <a:r>
              <a:rPr lang="en-US" sz="3200" b="1" dirty="0" smtClean="0"/>
              <a:t>  </a:t>
            </a:r>
            <a:r>
              <a:rPr lang="ru-RU" sz="3200" b="1" dirty="0" smtClean="0"/>
              <a:t>проблемы </a:t>
            </a:r>
            <a:r>
              <a:rPr lang="en-US" sz="3200" b="1" dirty="0" smtClean="0"/>
              <a:t>: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2243438"/>
            <a:ext cx="6840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Проверкой своего компьютера или телефона на наличие вирусов;</a:t>
            </a:r>
          </a:p>
          <a:p>
            <a:pPr algn="ctr"/>
            <a:endParaRPr lang="ru-RU" dirty="0" smtClean="0"/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 использованием проверенных съемных носителей информации;</a:t>
            </a:r>
          </a:p>
          <a:p>
            <a:pPr algn="ctr">
              <a:buFont typeface="Wingdings" pitchFamily="2" charset="2"/>
              <a:buChar char="v"/>
            </a:pPr>
            <a:endParaRPr lang="ru-RU" dirty="0" smtClean="0"/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 использование лицензионного ПО;</a:t>
            </a:r>
          </a:p>
          <a:p>
            <a:pPr algn="ctr">
              <a:buFont typeface="Wingdings" pitchFamily="2" charset="2"/>
              <a:buChar char="v"/>
            </a:pPr>
            <a:endParaRPr lang="ru-RU" dirty="0" smtClean="0"/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 Посещение опасных сайтов и скаченных ресурсов  ;</a:t>
            </a:r>
          </a:p>
          <a:p>
            <a:pPr algn="ctr">
              <a:buFont typeface="Wingdings" pitchFamily="2" charset="2"/>
              <a:buChar char="v"/>
            </a:pPr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2954519"/>
            <a:ext cx="3816424" cy="14401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Просты советы </a:t>
            </a:r>
            <a:r>
              <a:rPr lang="ru-RU" sz="2400" dirty="0" smtClean="0">
                <a:solidFill>
                  <a:schemeClr val="tx1"/>
                </a:solidFill>
              </a:rPr>
              <a:t>)))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67644" y="1910403"/>
            <a:ext cx="5760640" cy="352839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Значит вы почти защищены ,а как говориться предупрежден значит вооружен ))))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16632"/>
            <a:ext cx="3312368" cy="1944216"/>
          </a:xfrm>
        </p:spPr>
        <p:txBody>
          <a:bodyPr/>
          <a:lstStyle/>
          <a:p>
            <a:pPr marL="0" indent="0" algn="ctr">
              <a:buNone/>
            </a:pPr>
            <a:r>
              <a:rPr lang="ru-RU" sz="8800" dirty="0" smtClean="0"/>
              <a:t>Вывод</a:t>
            </a:r>
            <a:endParaRPr lang="ru-RU" sz="88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915816" y="2492896"/>
            <a:ext cx="3312368" cy="194421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4400" dirty="0" smtClean="0"/>
              <a:t>Защищайте свою информацию правильно</a:t>
            </a:r>
            <a:endParaRPr lang="ru-RU" sz="44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85293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4800" dirty="0" smtClean="0"/>
              <a:t>Спасибо за внимание =))))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0510167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2051720" y="980728"/>
            <a:ext cx="4536504" cy="482453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/>
              <a:t>Многих людей волнует , как они могут обезопасить себя от несанкционированного доступа . 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Зачем интернет преступникам информация пользователей ?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Почему в нашей стране очень много скрывающихся </a:t>
            </a:r>
            <a:r>
              <a:rPr lang="ru-RU" sz="2800" dirty="0" err="1"/>
              <a:t>киберпреступников</a:t>
            </a:r>
            <a:r>
              <a:rPr lang="ru-RU" sz="2800" dirty="0"/>
              <a:t>?</a:t>
            </a:r>
            <a:r>
              <a:rPr lang="ru-RU" sz="4800" dirty="0"/>
              <a:t/>
            </a:r>
            <a:br>
              <a:rPr lang="ru-RU" sz="4800" dirty="0"/>
            </a:b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4536504" cy="121920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*Наша гипотеза:*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30733" y="3356992"/>
            <a:ext cx="8820472" cy="1368152"/>
          </a:xfrm>
        </p:spPr>
        <p:txBody>
          <a:bodyPr/>
          <a:lstStyle/>
          <a:p>
            <a:pPr marL="45720" indent="0">
              <a:buNone/>
            </a:pPr>
            <a:r>
              <a:rPr lang="ru-RU" sz="24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2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Должны ли мы </a:t>
            </a:r>
            <a:r>
              <a:rPr lang="ru-RU" dirty="0" smtClean="0"/>
              <a:t>знать способы защиты </a:t>
            </a:r>
            <a:r>
              <a:rPr lang="ru-RU" sz="2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 </a:t>
            </a:r>
            <a:r>
              <a:rPr lang="ru-RU" dirty="0" smtClean="0"/>
              <a:t>интернет </a:t>
            </a:r>
            <a:r>
              <a:rPr lang="ru-RU" sz="24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преступности?</a:t>
            </a:r>
            <a:endParaRPr lang="ru-RU" dirty="0"/>
          </a:p>
        </p:txBody>
      </p:sp>
      <p:pic>
        <p:nvPicPr>
          <p:cNvPr id="3075" name="Picture 3" descr="G:\ke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845" y="4509120"/>
            <a:ext cx="3410464" cy="207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165951"/>
            <a:ext cx="460851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4">
                    <a:lumMod val="50000"/>
                  </a:schemeClr>
                </a:solidFill>
              </a:rPr>
              <a:t>   Цель работы:</a:t>
            </a:r>
          </a:p>
          <a:p>
            <a:endParaRPr lang="ru-RU" sz="2800" b="1" i="1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В своём исследовании  </a:t>
            </a:r>
            <a:r>
              <a:rPr lang="ru-RU" sz="2000" dirty="0"/>
              <a:t>мы попытаемся определить наличие проблемы </a:t>
            </a:r>
            <a:r>
              <a:rPr lang="ru-RU" sz="2000" dirty="0" smtClean="0"/>
              <a:t>информационной безопасности среди людей и ответить на вопрос </a:t>
            </a:r>
            <a:r>
              <a:rPr lang="en-US" sz="2000" dirty="0" smtClean="0"/>
              <a:t>“</a:t>
            </a:r>
            <a:r>
              <a:rPr lang="ru-RU" sz="2000" dirty="0" smtClean="0"/>
              <a:t>возможно ли обеспечить безопасность своей информации</a:t>
            </a:r>
            <a:r>
              <a:rPr lang="en-US" sz="2000" dirty="0" smtClean="0"/>
              <a:t> </a:t>
            </a:r>
            <a:r>
              <a:rPr lang="ru-RU" sz="2000" dirty="0" smtClean="0"/>
              <a:t>?"</a:t>
            </a:r>
            <a:endParaRPr lang="ru-RU" sz="2000" dirty="0"/>
          </a:p>
        </p:txBody>
      </p:sp>
      <p:pic>
        <p:nvPicPr>
          <p:cNvPr id="4098" name="Picture 2" descr="G:\3,89719_-_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323" y="1988840"/>
            <a:ext cx="3528393" cy="380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 noGrp="1"/>
          </p:cNvSpPr>
          <p:nvPr>
            <p:ph sz="quarter" idx="13"/>
          </p:nvPr>
        </p:nvSpPr>
        <p:spPr>
          <a:xfrm>
            <a:off x="539552" y="1772816"/>
            <a:ext cx="8424936" cy="35471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chemeClr val="accent4">
                    <a:lumMod val="50000"/>
                  </a:schemeClr>
                </a:solidFill>
              </a:rPr>
              <a:t>Наши задачи:</a:t>
            </a:r>
          </a:p>
          <a:p>
            <a:r>
              <a:rPr lang="ru-RU" dirty="0"/>
              <a:t>1. поиск </a:t>
            </a:r>
            <a:r>
              <a:rPr lang="ru-RU" dirty="0" smtClean="0"/>
              <a:t>информации.</a:t>
            </a:r>
            <a:endParaRPr lang="ru-RU" dirty="0"/>
          </a:p>
          <a:p>
            <a:r>
              <a:rPr lang="ru-RU" dirty="0"/>
              <a:t>2. </a:t>
            </a:r>
            <a:r>
              <a:rPr lang="ru-RU" dirty="0" smtClean="0"/>
              <a:t>обсуждение </a:t>
            </a:r>
            <a:r>
              <a:rPr lang="ru-RU" dirty="0"/>
              <a:t>темы исследования.</a:t>
            </a:r>
          </a:p>
          <a:p>
            <a:r>
              <a:rPr lang="ru-RU" dirty="0"/>
              <a:t>3. определение группой основных законов, распоряжений и т.д., обеспечивающих информационную безопасность.</a:t>
            </a:r>
          </a:p>
          <a:p>
            <a:r>
              <a:rPr lang="ru-RU" dirty="0"/>
              <a:t>4. деление на подгруппы по вопросам исследования.</a:t>
            </a:r>
          </a:p>
          <a:p>
            <a:r>
              <a:rPr lang="ru-RU" dirty="0"/>
              <a:t>5. обобщение материала и оформление результатов </a:t>
            </a:r>
            <a:r>
              <a:rPr lang="ru-RU" dirty="0" smtClean="0"/>
              <a:t>,краткий вывод .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4424279" cy="1143000"/>
          </a:xfrm>
        </p:spPr>
        <p:txBody>
          <a:bodyPr/>
          <a:lstStyle/>
          <a:p>
            <a:pPr marL="0" indent="0">
              <a:buNone/>
            </a:pPr>
            <a:r>
              <a:rPr lang="ru-RU" sz="6600" dirty="0" smtClean="0"/>
              <a:t>Наши задачи 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2348880"/>
            <a:ext cx="6400800" cy="34747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altLang="ru-RU" sz="2400" u="sng" dirty="0"/>
          </a:p>
          <a:p>
            <a:r>
              <a:rPr lang="ru-RU" altLang="ru-RU" sz="2400" dirty="0"/>
              <a:t>Защита объектов информационной системы; </a:t>
            </a:r>
          </a:p>
          <a:p>
            <a:r>
              <a:rPr lang="ru-RU" altLang="ru-RU" sz="2400" dirty="0"/>
              <a:t>Защита процессов, процедур и программ обработки информации; </a:t>
            </a:r>
          </a:p>
          <a:p>
            <a:r>
              <a:rPr lang="ru-RU" altLang="ru-RU" sz="2400" dirty="0"/>
              <a:t>Защита каналов связи; </a:t>
            </a:r>
          </a:p>
          <a:p>
            <a:r>
              <a:rPr lang="ru-RU" altLang="ru-RU" sz="2400" dirty="0"/>
              <a:t>Подавление побочных электромагнитных излучений; </a:t>
            </a:r>
          </a:p>
          <a:p>
            <a:r>
              <a:rPr lang="ru-RU" altLang="ru-RU" sz="2400" dirty="0"/>
              <a:t>Управление системой защиты.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69137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383280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ru-RU" altLang="ru-RU" sz="2400" dirty="0" smtClean="0">
                <a:solidFill>
                  <a:schemeClr val="tx1"/>
                </a:solidFill>
              </a:rPr>
              <a:t>В </a:t>
            </a:r>
            <a:r>
              <a:rPr lang="ru-RU" altLang="ru-RU" sz="2400" dirty="0">
                <a:solidFill>
                  <a:schemeClr val="tx1"/>
                </a:solidFill>
              </a:rPr>
              <a:t>то время как информационная безопасность — это </a:t>
            </a:r>
            <a:r>
              <a:rPr lang="ru-RU" altLang="ru-RU" sz="2400" i="1" dirty="0">
                <a:solidFill>
                  <a:schemeClr val="tx1"/>
                </a:solidFill>
              </a:rPr>
              <a:t>состояние</a:t>
            </a:r>
            <a:r>
              <a:rPr lang="ru-RU" altLang="ru-RU" sz="2400" dirty="0">
                <a:solidFill>
                  <a:schemeClr val="tx1"/>
                </a:solidFill>
              </a:rPr>
              <a:t> защищённости информационной среды, </a:t>
            </a:r>
            <a:r>
              <a:rPr lang="ru-RU" altLang="ru-RU" sz="2400" i="1" u="sng" dirty="0">
                <a:solidFill>
                  <a:schemeClr val="tx1"/>
                </a:solidFill>
              </a:rPr>
              <a:t>защита информации</a:t>
            </a:r>
            <a:r>
              <a:rPr lang="ru-RU" altLang="ru-RU" sz="2400" dirty="0">
                <a:solidFill>
                  <a:schemeClr val="tx1"/>
                </a:solidFill>
              </a:rPr>
              <a:t> представляет собой </a:t>
            </a:r>
            <a:r>
              <a:rPr lang="ru-RU" altLang="ru-RU" sz="2400" i="1" dirty="0">
                <a:solidFill>
                  <a:schemeClr val="tx1"/>
                </a:solidFill>
              </a:rPr>
              <a:t>деятельность</a:t>
            </a:r>
            <a:r>
              <a:rPr lang="ru-RU" altLang="ru-RU" sz="2400" dirty="0">
                <a:solidFill>
                  <a:schemeClr val="tx1"/>
                </a:solidFill>
              </a:rPr>
              <a:t> по предотвращению утечки защищаемой информации.</a:t>
            </a:r>
          </a:p>
          <a:p>
            <a:endParaRPr lang="ru-RU" dirty="0"/>
          </a:p>
        </p:txBody>
      </p:sp>
      <p:pic>
        <p:nvPicPr>
          <p:cNvPr id="2051" name="Picture 3" descr="C:\Users\ADMIN\Downloads\game-hackers-crackdow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8640"/>
            <a:ext cx="6408712" cy="302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826399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55576" y="548680"/>
            <a:ext cx="7543800" cy="2520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Государственная политика обеспечения информационной безопасности РФ определяет основные направления деятельности федеральных органов государственной власти и органов государственной власти субъектов РФ в этой области, </a:t>
            </a:r>
            <a:r>
              <a:rPr lang="ru-RU" dirty="0" smtClean="0"/>
              <a:t>интересов </a:t>
            </a:r>
            <a:r>
              <a:rPr lang="ru-RU" dirty="0"/>
              <a:t>личности, общества и государства в информационной сфере.</a:t>
            </a:r>
          </a:p>
        </p:txBody>
      </p:sp>
      <p:pic>
        <p:nvPicPr>
          <p:cNvPr id="1026" name="Picture 2" descr="G:\b_4629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6896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f9a49005-3397-4728-85a4-e9b3a50cfa7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068960"/>
            <a:ext cx="1806624" cy="288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67544" y="260648"/>
            <a:ext cx="7543800" cy="42291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            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Исследуя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эту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проблему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мы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</a:rPr>
              <a:t>выяснили,что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23528" y="1432631"/>
            <a:ext cx="4392488" cy="2664296"/>
          </a:xfrm>
          <a:prstGeom prst="flowChartAlternate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Информационная безопасность – это состояние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защищенности информации среды общества, обеспечивающее ее формирование, использование и развитие в интересах граждан, организаций, государств</a:t>
            </a:r>
          </a:p>
          <a:p>
            <a:pPr algn="just">
              <a:lnSpc>
                <a:spcPct val="80000"/>
              </a:lnSpc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>
              <a:lnSpc>
                <a:spcPct val="80000"/>
              </a:lnSpc>
            </a:pPr>
            <a:r>
              <a:rPr lang="ru-RU" sz="1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(Закон РФ "Об участии в международном информационном обмене")</a:t>
            </a:r>
          </a:p>
          <a:p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840410" y="1432631"/>
            <a:ext cx="4176464" cy="2664296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 защиты информации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Конфиденциальность 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Целостность </a:t>
            </a:r>
          </a:p>
          <a:p>
            <a:pPr algn="ctr"/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Доступность </a:t>
            </a:r>
          </a:p>
          <a:p>
            <a:endParaRPr lang="ru-RU" dirty="0"/>
          </a:p>
        </p:txBody>
      </p:sp>
      <p:sp>
        <p:nvSpPr>
          <p:cNvPr id="10" name="Пятно 1 9"/>
          <p:cNvSpPr/>
          <p:nvPr/>
        </p:nvSpPr>
        <p:spPr>
          <a:xfrm>
            <a:off x="323528" y="1052736"/>
            <a:ext cx="576064" cy="576064"/>
          </a:xfrm>
          <a:prstGeom prst="irregularSeal1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1" name="Пятно 1 10"/>
          <p:cNvSpPr/>
          <p:nvPr/>
        </p:nvSpPr>
        <p:spPr>
          <a:xfrm>
            <a:off x="8388424" y="836712"/>
            <a:ext cx="576064" cy="576064"/>
          </a:xfrm>
          <a:prstGeom prst="irregularSeal1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Другая 1">
      <a:dk1>
        <a:sysClr val="windowText" lastClr="000000"/>
      </a:dk1>
      <a:lt1>
        <a:sysClr val="window" lastClr="FFFFFF"/>
      </a:lt1>
      <a:dk2>
        <a:srgbClr val="676A55"/>
      </a:dk2>
      <a:lt2>
        <a:srgbClr val="FFFFFF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Другая 2">
      <a:majorFont>
        <a:latin typeface="Buxton Sketch"/>
        <a:ea typeface=""/>
        <a:cs typeface=""/>
      </a:majorFont>
      <a:minorFont>
        <a:latin typeface="Broadway"/>
        <a:ea typeface=""/>
        <a:cs typeface="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</TotalTime>
  <Words>283</Words>
  <Application>Microsoft Office PowerPoint</Application>
  <PresentationFormat>Экран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Как  защитить  информацию?</vt:lpstr>
      <vt:lpstr>Многих людей волнует , как они могут обезопасить себя от несанкционированного доступа .   Зачем интернет преступникам информация пользователей ?  Почему в нашей стране очень много скрывающихся киберпреступников? </vt:lpstr>
      <vt:lpstr>*Наша гипотеза:*</vt:lpstr>
      <vt:lpstr>Презентация PowerPoint</vt:lpstr>
      <vt:lpstr>Презентация PowerPoint</vt:lpstr>
      <vt:lpstr>Наши задачи </vt:lpstr>
      <vt:lpstr>Презентация PowerPoint</vt:lpstr>
      <vt:lpstr>Презентация PowerPoint</vt:lpstr>
      <vt:lpstr>Презентация PowerPoint</vt:lpstr>
      <vt:lpstr>Преступления в интернете преследуются законом  </vt:lpstr>
      <vt:lpstr>Презентация PowerPoint</vt:lpstr>
      <vt:lpstr>Вывод</vt:lpstr>
      <vt:lpstr>Спасибо за внимание =))))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кучма</dc:creator>
  <cp:lastModifiedBy>ADMIN</cp:lastModifiedBy>
  <cp:revision>53</cp:revision>
  <dcterms:created xsi:type="dcterms:W3CDTF">2013-12-16T18:28:39Z</dcterms:created>
  <dcterms:modified xsi:type="dcterms:W3CDTF">2013-12-19T12:39:31Z</dcterms:modified>
</cp:coreProperties>
</file>