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95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8" r:id="rId11"/>
    <p:sldId id="269" r:id="rId12"/>
  </p:sldIdLst>
  <p:sldSz cx="9144000" cy="6858000" type="screen4x3"/>
  <p:notesSz cx="6858000" cy="914400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Franklin Gothic Book" pitchFamily="32" charset="0"/>
        <a:ea typeface="+mn-ea"/>
        <a:cs typeface="Arial Unicode MS" charset="0"/>
      </a:defRPr>
    </a:lvl1pPr>
    <a:lvl2pPr marL="742950" indent="-28575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Franklin Gothic Book" pitchFamily="32" charset="0"/>
        <a:ea typeface="+mn-ea"/>
        <a:cs typeface="Arial Unicode MS" charset="0"/>
      </a:defRPr>
    </a:lvl2pPr>
    <a:lvl3pPr marL="11430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Franklin Gothic Book" pitchFamily="32" charset="0"/>
        <a:ea typeface="+mn-ea"/>
        <a:cs typeface="Arial Unicode MS" charset="0"/>
      </a:defRPr>
    </a:lvl3pPr>
    <a:lvl4pPr marL="16002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Franklin Gothic Book" pitchFamily="32" charset="0"/>
        <a:ea typeface="+mn-ea"/>
        <a:cs typeface="Arial Unicode MS" charset="0"/>
      </a:defRPr>
    </a:lvl4pPr>
    <a:lvl5pPr marL="20574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Franklin Gothic Book" pitchFamily="32" charset="0"/>
        <a:ea typeface="+mn-ea"/>
        <a:cs typeface="Arial Unicode MS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Franklin Gothic Book" pitchFamily="32" charset="0"/>
        <a:ea typeface="+mn-ea"/>
        <a:cs typeface="Arial Unicode MS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Franklin Gothic Book" pitchFamily="32" charset="0"/>
        <a:ea typeface="+mn-ea"/>
        <a:cs typeface="Arial Unicode MS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Franklin Gothic Book" pitchFamily="32" charset="0"/>
        <a:ea typeface="+mn-ea"/>
        <a:cs typeface="Arial Unicode MS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Franklin Gothic Book" pitchFamily="32" charset="0"/>
        <a:ea typeface="+mn-ea"/>
        <a:cs typeface="Arial Unicode MS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15"/>
    <p:penClr>
      <a:schemeClr val="tx1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3" autoAdjust="0"/>
    <p:restoredTop sz="94692" autoAdjust="0"/>
  </p:normalViewPr>
  <p:slideViewPr>
    <p:cSldViewPr>
      <p:cViewPr varScale="1">
        <p:scale>
          <a:sx n="70" d="100"/>
          <a:sy n="70" d="100"/>
        </p:scale>
        <p:origin x="-1374" y="-9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42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43" name="AutoShap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44" name="AutoShape 4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45" name="AutoShape 5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46" name="AutoShape 6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47" name="Rectangle 7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-11798300" y="-11796713"/>
            <a:ext cx="11788775" cy="12482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10248" name="Rectangle 8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75288" cy="41036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xmlns="" val="22651183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76875" cy="410686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1141367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76875" cy="410686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506878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76875" cy="410686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009176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76875" cy="410686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1839614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76875" cy="410686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7908395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76875" cy="410686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2491552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4227175" y="-11796713"/>
            <a:ext cx="16656050" cy="124920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76875" cy="410686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2061944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4225588" y="-11796713"/>
            <a:ext cx="16651288" cy="12490451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76875" cy="410686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292426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76875" cy="410686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837577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76875" cy="410686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296675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76875" cy="410686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162645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5A2BE-9725-4164-9BB0-84B29CF7F8B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1AED6-9DE4-4EB2-B2B9-AF25DD3DC8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7B654-2B87-414F-87C2-44EB8BD7AF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71463"/>
            <a:ext cx="8675688" cy="11890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0"/>
          </p:nvPr>
        </p:nvSpPr>
        <p:spPr>
          <a:xfrm>
            <a:off x="6477000" y="76200"/>
            <a:ext cx="2503488" cy="277813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1"/>
          </p:nvPr>
        </p:nvSpPr>
        <p:spPr>
          <a:xfrm>
            <a:off x="8229600" y="6473825"/>
            <a:ext cx="747713" cy="274638"/>
          </a:xfrm>
        </p:spPr>
        <p:txBody>
          <a:bodyPr/>
          <a:lstStyle>
            <a:lvl1pPr>
              <a:defRPr/>
            </a:lvl1pPr>
          </a:lstStyle>
          <a:p>
            <a:fld id="{4F0D91C8-0449-42DD-BCC2-AE96DDCA69C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97F40-105E-4BC4-A5A6-7461894139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88D78F7-6A7C-461F-96EE-46022EEE37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82D3A-D369-46D1-9B58-1A5FDB23CA4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97283-086B-479E-847A-3F6882D646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B6A41-20FF-43A8-9E7F-07493C18C5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2D1AB-56C4-4A3A-8B99-AD83D4080D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1282D-A703-4869-906C-AFA33DDF85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52E19-A3CD-468F-9475-B84589CA6D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3A03444-C847-493B-8476-2E433C22419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1" r:id="rId1"/>
    <p:sldLayoutId id="2147483952" r:id="rId2"/>
    <p:sldLayoutId id="2147483953" r:id="rId3"/>
    <p:sldLayoutId id="2147483954" r:id="rId4"/>
    <p:sldLayoutId id="2147483955" r:id="rId5"/>
    <p:sldLayoutId id="2147483956" r:id="rId6"/>
    <p:sldLayoutId id="2147483957" r:id="rId7"/>
    <p:sldLayoutId id="2147483958" r:id="rId8"/>
    <p:sldLayoutId id="2147483959" r:id="rId9"/>
    <p:sldLayoutId id="2147483960" r:id="rId10"/>
    <p:sldLayoutId id="2147483961" r:id="rId11"/>
    <p:sldLayoutId id="2147483962" r:id="rId12"/>
  </p:sldLayoutIdLst>
  <p:transition spd="med">
    <p:wipe dir="r"/>
  </p:transition>
  <p:timing>
    <p:tnLst>
      <p:par>
        <p:cTn id="1" dur="indefinite" restart="never" nodeType="tmRoot"/>
      </p:par>
    </p:tnLst>
  </p:timing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6000760" y="4418849"/>
            <a:ext cx="2474913" cy="108185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357158" y="214290"/>
            <a:ext cx="8286776" cy="228599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b"/>
          <a:lstStyle/>
          <a:p>
            <a:pPr algn="ctr">
              <a:spcBef>
                <a:spcPts val="11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4400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  <a:p>
            <a:pPr algn="ctr">
              <a:spcBef>
                <a:spcPts val="11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Вводная презентация</a:t>
            </a:r>
          </a:p>
          <a:p>
            <a:pPr algn="ctr">
              <a:spcBef>
                <a:spcPts val="11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«Мобильный </a:t>
            </a: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телефон-</a:t>
            </a:r>
          </a:p>
          <a:p>
            <a:pPr algn="ctr">
              <a:spcBef>
                <a:spcPts val="11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друг </a:t>
            </a: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или враг?»</a:t>
            </a:r>
            <a:endParaRPr lang="ru-RU" sz="44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pic>
        <p:nvPicPr>
          <p:cNvPr id="1026" name="Picture 2" descr="C:\Users\Администратор\Desktop\к проекты\об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3068960"/>
            <a:ext cx="2695575" cy="1695450"/>
          </a:xfrm>
          <a:prstGeom prst="rect">
            <a:avLst/>
          </a:prstGeom>
          <a:noFill/>
        </p:spPr>
      </p:pic>
      <p:pic>
        <p:nvPicPr>
          <p:cNvPr id="1027" name="Picture 3" descr="C:\Users\Администратор\Desktop\к проекты\2534490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20072" y="3068960"/>
            <a:ext cx="2643117" cy="187220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 Box 1"/>
          <p:cNvSpPr txBox="1">
            <a:spLocks noChangeArrowheads="1"/>
          </p:cNvSpPr>
          <p:nvPr/>
        </p:nvSpPr>
        <p:spPr bwMode="auto">
          <a:xfrm>
            <a:off x="-357222" y="571480"/>
            <a:ext cx="8328055" cy="11953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Проект воспитывает </a:t>
            </a:r>
            <a:endParaRPr lang="ru-RU" sz="4400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539552" y="1988840"/>
            <a:ext cx="8318728" cy="308323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2400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  <a:p>
            <a:pPr marL="342900" indent="-342900">
              <a:spcBef>
                <a:spcPts val="800"/>
              </a:spcBef>
              <a:buClr>
                <a:schemeClr val="tx2">
                  <a:lumMod val="60000"/>
                  <a:lumOff val="40000"/>
                </a:schemeClr>
              </a:buClr>
              <a:buSzPct val="125000"/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2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Личность</a:t>
            </a:r>
            <a:r>
              <a:rPr lang="ru-RU" sz="2200" b="1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, способную </a:t>
            </a:r>
            <a:r>
              <a:rPr lang="ru-RU" sz="22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к самосовершенствованию;</a:t>
            </a:r>
          </a:p>
          <a:p>
            <a:pPr marL="342900" indent="-342900">
              <a:spcBef>
                <a:spcPts val="800"/>
              </a:spcBef>
              <a:buClr>
                <a:schemeClr val="tx2">
                  <a:lumMod val="60000"/>
                  <a:lumOff val="40000"/>
                </a:schemeClr>
              </a:buClr>
              <a:buSzPct val="125000"/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200" b="1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П</a:t>
            </a:r>
            <a:r>
              <a:rPr lang="ru-RU" sz="22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редставления </a:t>
            </a:r>
            <a:r>
              <a:rPr lang="ru-RU" sz="2200" b="1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о ценности жизни и ее </a:t>
            </a:r>
            <a:r>
              <a:rPr lang="ru-RU" sz="22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смысле;</a:t>
            </a:r>
          </a:p>
          <a:p>
            <a:pPr marL="342900" indent="-342900">
              <a:spcBef>
                <a:spcPts val="800"/>
              </a:spcBef>
              <a:buClr>
                <a:schemeClr val="tx2">
                  <a:lumMod val="60000"/>
                  <a:lumOff val="40000"/>
                </a:schemeClr>
              </a:buClr>
              <a:buSzPct val="125000"/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200" b="1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С</a:t>
            </a:r>
            <a:r>
              <a:rPr lang="ru-RU" sz="22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истему ценностных </a:t>
            </a:r>
            <a:r>
              <a:rPr lang="ru-RU" sz="2200" b="1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ориентаций, норм, запретов, оценок, </a:t>
            </a:r>
            <a:r>
              <a:rPr lang="ru-RU" sz="22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идеалов</a:t>
            </a:r>
            <a:r>
              <a:rPr lang="ru-RU" sz="2200" b="1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, которые становятся необходимым </a:t>
            </a:r>
            <a:r>
              <a:rPr lang="ru-RU" sz="22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компонентом общественного </a:t>
            </a:r>
            <a:r>
              <a:rPr lang="ru-RU" sz="2200" b="1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сознания. </a:t>
            </a:r>
          </a:p>
          <a:p>
            <a:pPr algn="ctr"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b="1" u="sng" dirty="0">
              <a:solidFill>
                <a:srgbClr val="FF0000"/>
              </a:solidFill>
              <a:latin typeface="Arial" charset="0"/>
            </a:endParaRPr>
          </a:p>
          <a:p>
            <a:pPr algn="ctr"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b="1" u="sng" dirty="0">
              <a:solidFill>
                <a:srgbClr val="FF0000"/>
              </a:solidFill>
              <a:latin typeface="Arial" charset="0"/>
            </a:endParaRPr>
          </a:p>
          <a:p>
            <a:pPr algn="ctr"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b="1" u="sng" dirty="0">
              <a:solidFill>
                <a:srgbClr val="FF0000"/>
              </a:solidFill>
              <a:latin typeface="Arial" charset="0"/>
            </a:endParaRPr>
          </a:p>
          <a:p>
            <a:pPr algn="ctr"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b="1" u="sng" dirty="0">
              <a:solidFill>
                <a:srgbClr val="FF0000"/>
              </a:solidFill>
              <a:latin typeface="Arial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1"/>
          <p:cNvSpPr txBox="1">
            <a:spLocks noChangeArrowheads="1"/>
          </p:cNvSpPr>
          <p:nvPr/>
        </p:nvSpPr>
        <p:spPr bwMode="auto">
          <a:xfrm>
            <a:off x="-142908" y="571480"/>
            <a:ext cx="7928000" cy="11953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Результаты работы</a:t>
            </a:r>
            <a:endParaRPr lang="ru-RU" sz="44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</p:txBody>
      </p:sp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0" y="642918"/>
            <a:ext cx="9359900" cy="5759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>
              <a:spcBef>
                <a:spcPts val="8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2200" dirty="0">
              <a:solidFill>
                <a:srgbClr val="5E11A6"/>
              </a:solidFill>
              <a:latin typeface="Arial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1928802"/>
            <a:ext cx="864399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chemeClr val="tx2">
                  <a:lumMod val="60000"/>
                  <a:lumOff val="40000"/>
                </a:schemeClr>
              </a:buClr>
              <a:buSzPct val="125000"/>
              <a:buFont typeface="Arial" panose="020B0604020202020204" pitchFamily="34" charset="0"/>
              <a:buChar char="•"/>
            </a:pP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Создание учащимися мультимедийных презентаций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с использованием </a:t>
            </a:r>
            <a:r>
              <a:rPr lang="ru-RU" sz="2400" b="1" dirty="0" err="1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аудио,видео,графических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ресурсов</a:t>
            </a:r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;</a:t>
            </a:r>
            <a:endParaRPr lang="ru-RU" sz="2400" b="1" dirty="0" smtClean="0">
              <a:solidFill>
                <a:schemeClr val="accent2">
                  <a:lumMod val="50000"/>
                </a:schemeClr>
              </a:solidFill>
              <a:latin typeface="Comic Sans MS" pitchFamily="66" charset="0"/>
              <a:cs typeface="Times New Roman" pitchFamily="18" charset="0"/>
            </a:endParaRPr>
          </a:p>
          <a:p>
            <a:pPr marL="342900" indent="-342900">
              <a:buClr>
                <a:schemeClr val="tx2">
                  <a:lumMod val="60000"/>
                  <a:lumOff val="40000"/>
                </a:schemeClr>
              </a:buClr>
              <a:buSzPct val="125000"/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C</a:t>
            </a:r>
            <a:r>
              <a:rPr lang="ru-RU" sz="2400" b="1" dirty="0" err="1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оздание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дополнительного материала к презентации в предложенных </a:t>
            </a:r>
            <a:r>
              <a:rPr lang="ru-RU" sz="2400" b="1" dirty="0" err="1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online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 сервисах таких </a:t>
            </a:r>
            <a:r>
              <a:rPr lang="ru-RU" sz="2400" b="1" dirty="0" err="1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как:Glogster.com,Prezi.com,Miniclip.com,Toondoo.com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360363" y="1643063"/>
            <a:ext cx="8631237" cy="4437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785786" y="357166"/>
            <a:ext cx="3786214" cy="1071546"/>
          </a:xfrm>
          <a:ln/>
        </p:spPr>
        <p:txBody>
          <a:bodyPr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Вспомним</a:t>
            </a:r>
            <a:endParaRPr lang="ru-RU" sz="44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95536" y="1844824"/>
            <a:ext cx="8072189" cy="4524375"/>
          </a:xfrm>
          <a:ln/>
        </p:spPr>
        <p:txBody>
          <a:bodyPr lIns="0" tIns="0" rIns="0" bIns="0" anchor="ctr">
            <a:noAutofit/>
          </a:bodyPr>
          <a:lstStyle/>
          <a:p>
            <a:pPr marL="0" indent="0"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Мобильный  телефон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 — переносное средство связи, предназначенное преимущественно для голосового общения. В настоящее время  сотовая связь — самая распространенная из всех видов мобильной радиосвязи, поэтому чаще всего мобильным телефоном называют сотовый телефон. В то же время, наряду с сотовыми телефонами, мобильными являются также  спутниковые телефоны, радиотелефоны и аппараты магистральной связи.</a:t>
            </a:r>
            <a:endParaRPr lang="ru-RU" sz="2400" b="1" u="sng" dirty="0">
              <a:solidFill>
                <a:schemeClr val="accent2">
                  <a:lumMod val="50000"/>
                </a:schemeClr>
              </a:solidFill>
              <a:latin typeface="Comic Sans MS" pitchFamily="66" charset="0"/>
              <a:cs typeface="Times New Roman" pitchFamily="18" charset="0"/>
            </a:endParaRPr>
          </a:p>
        </p:txBody>
      </p:sp>
      <p:pic>
        <p:nvPicPr>
          <p:cNvPr id="2050" name="Picture 2" descr="C:\Users\Администратор\Desktop\к проекты\imag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6296" y="548680"/>
            <a:ext cx="1524000" cy="15240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304800" y="5643563"/>
            <a:ext cx="8686800" cy="4365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85720" y="1071546"/>
            <a:ext cx="8685213" cy="44338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kumimoji="0" lang="ru-RU" sz="44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omic Sans MS" pitchFamily="66" charset="0"/>
                <a:cs typeface="+mn-cs"/>
              </a:rPr>
              <a:t>Как можно</a:t>
            </a:r>
            <a:r>
              <a:rPr kumimoji="0" lang="ru-RU" sz="4400" b="1" i="0" u="none" strike="noStrike" kern="0" cap="none" spc="0" normalizeH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omic Sans MS" pitchFamily="66" charset="0"/>
                <a:cs typeface="+mn-cs"/>
              </a:rPr>
              <a:t> использовать мобильный телефон, помимо заданных в нем стандартных функций?</a:t>
            </a:r>
            <a:endParaRPr kumimoji="0" lang="ru-RU" sz="4400" b="1" i="0" u="none" strike="noStrike" kern="0" cap="none" spc="0" normalizeH="0" baseline="0" noProof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Comic Sans MS" pitchFamily="66" charset="0"/>
              <a:cs typeface="+mn-cs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500034" y="642918"/>
            <a:ext cx="8643966" cy="1027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Проблемные вопросы</a:t>
            </a:r>
            <a:endParaRPr lang="ru-RU" sz="44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29322" y="4714884"/>
            <a:ext cx="2967037" cy="200026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2" name="TextBox 1"/>
          <p:cNvSpPr txBox="1"/>
          <p:nvPr/>
        </p:nvSpPr>
        <p:spPr>
          <a:xfrm>
            <a:off x="500034" y="1916832"/>
            <a:ext cx="7312326" cy="230832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lvl="0" indent="-342900">
              <a:buClr>
                <a:schemeClr val="tx2">
                  <a:lumMod val="60000"/>
                  <a:lumOff val="40000"/>
                </a:schemeClr>
              </a:buClr>
              <a:buSzPct val="120000"/>
              <a:buFont typeface="Arial" panose="020B0604020202020204" pitchFamily="34" charset="0"/>
              <a:buChar char="•"/>
            </a:pPr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Times New Roman" pitchFamily="18" charset="0"/>
              </a:rPr>
              <a:t>Как </a:t>
            </a: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itchFamily="18" charset="0"/>
              </a:rPr>
              <a:t>, с помощью </a:t>
            </a:r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Times New Roman" pitchFamily="18" charset="0"/>
              </a:rPr>
              <a:t>мобильного телефона усвоить учебный материал?</a:t>
            </a:r>
          </a:p>
          <a:p>
            <a:pPr marL="342900" lvl="0" indent="-342900">
              <a:buClr>
                <a:schemeClr val="tx2">
                  <a:lumMod val="60000"/>
                  <a:lumOff val="40000"/>
                </a:schemeClr>
              </a:buClr>
              <a:buSzPct val="120000"/>
              <a:buFont typeface="Arial" panose="020B0604020202020204" pitchFamily="34" charset="0"/>
              <a:buChar char="•"/>
            </a:pPr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Times New Roman" pitchFamily="18" charset="0"/>
              </a:rPr>
              <a:t>Как сделать мобильный телефон максимально безопасным?</a:t>
            </a:r>
          </a:p>
          <a:p>
            <a:pPr marL="342900" indent="-342900">
              <a:buClr>
                <a:schemeClr val="tx2">
                  <a:lumMod val="60000"/>
                  <a:lumOff val="40000"/>
                </a:schemeClr>
              </a:buClr>
              <a:buSzPct val="120000"/>
              <a:buFont typeface="Arial" panose="020B0604020202020204" pitchFamily="34" charset="0"/>
              <a:buChar char="•"/>
            </a:pPr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Times New Roman" pitchFamily="18" charset="0"/>
              </a:rPr>
              <a:t>Какие трюки можно использовать  с 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Bluetooth</a:t>
            </a:r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?</a:t>
            </a:r>
            <a:endParaRPr lang="en-US" sz="24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42900" lvl="0" indent="-342900">
              <a:buClr>
                <a:schemeClr val="tx2">
                  <a:lumMod val="60000"/>
                  <a:lumOff val="40000"/>
                </a:schemeClr>
              </a:buClr>
              <a:buSzPct val="120000"/>
              <a:buFont typeface="Arial" panose="020B0604020202020204" pitchFamily="34" charset="0"/>
              <a:buChar char="•"/>
            </a:pPr>
            <a:endParaRPr lang="ru-RU" sz="2400" b="1" dirty="0">
              <a:solidFill>
                <a:srgbClr val="009DD9">
                  <a:lumMod val="50000"/>
                </a:srgbClr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1071563"/>
            <a:ext cx="8685213" cy="4433887"/>
          </a:xfrm>
          <a:ln/>
        </p:spPr>
        <p:txBody>
          <a:bodyPr lIns="0" tIns="0" rIns="0" bIns="0" anchor="ctr"/>
          <a:lstStyle/>
          <a:p>
            <a:pPr marL="0" indent="0" algn="ctr">
              <a:buNone/>
            </a:pP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На эти и другие вопросы мы ответим, работая над проектом</a:t>
            </a:r>
            <a:endParaRPr lang="ru-RU" sz="44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«Мобильный телефон-друг или враг?»</a:t>
            </a:r>
            <a:endParaRPr lang="ru-RU" sz="44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 Box 1"/>
          <p:cNvSpPr txBox="1">
            <a:spLocks noChangeArrowheads="1"/>
          </p:cNvSpPr>
          <p:nvPr/>
        </p:nvSpPr>
        <p:spPr bwMode="auto">
          <a:xfrm>
            <a:off x="315913" y="960438"/>
            <a:ext cx="8683625" cy="14351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Участников проекта мы разделим на три группы</a:t>
            </a:r>
            <a:endParaRPr lang="ru-RU" sz="44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71670" y="2571744"/>
            <a:ext cx="4859337" cy="3959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 Box 1"/>
          <p:cNvSpPr txBox="1">
            <a:spLocks noChangeArrowheads="1"/>
          </p:cNvSpPr>
          <p:nvPr/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5186338" cy="1379538"/>
          </a:xfrm>
          <a:ln/>
        </p:spPr>
        <p:txBody>
          <a:bodyPr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44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1 </a:t>
            </a: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группа</a:t>
            </a:r>
            <a:endParaRPr lang="ru-RU" sz="44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755576" y="1988840"/>
            <a:ext cx="7931224" cy="2011660"/>
          </a:xfrm>
          <a:ln/>
        </p:spPr>
        <p:txBody>
          <a:bodyPr lIns="0" tIns="0" rIns="0" bIns="0" anchor="ctr"/>
          <a:lstStyle/>
          <a:p>
            <a:pPr marL="0" indent="0" algn="ctr"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  Создание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презентации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.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  <a:p>
            <a:pPr marL="342900" lvl="0" indent="-342900">
              <a:buClr>
                <a:schemeClr val="tx2">
                  <a:lumMod val="60000"/>
                  <a:lumOff val="40000"/>
                </a:schemeClr>
              </a:buClr>
              <a:buSzPct val="120000"/>
              <a:buNone/>
            </a:pP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</a:rPr>
              <a:t>Проблемный вопрос: 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  <a:cs typeface="Times New Roman" pitchFamily="18" charset="0"/>
              </a:rPr>
              <a:t>Как , с помощью мобильного телефона усвоить учебный материал?</a:t>
            </a:r>
          </a:p>
          <a:p>
            <a:pPr marL="0" indent="0" algn="ctr"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2400" dirty="0">
              <a:solidFill>
                <a:schemeClr val="accent2">
                  <a:lumMod val="50000"/>
                </a:schemeClr>
              </a:solidFill>
            </a:endParaRPr>
          </a:p>
          <a:p>
            <a:pPr marL="0" indent="0" algn="ctr"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2200" b="1" u="sng" dirty="0" smtClean="0">
              <a:solidFill>
                <a:srgbClr val="5E11A6"/>
              </a:solidFill>
              <a:latin typeface="Arial" charset="0"/>
            </a:endParaRPr>
          </a:p>
          <a:p>
            <a:pPr marL="0" indent="0"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2000" dirty="0">
              <a:solidFill>
                <a:srgbClr val="5E11A6"/>
              </a:solidFill>
              <a:latin typeface="Arial" charset="0"/>
            </a:endParaRPr>
          </a:p>
          <a:p>
            <a:pPr marL="0" indent="0" algn="ctr"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2000" dirty="0">
              <a:solidFill>
                <a:srgbClr val="5E11A6"/>
              </a:solidFill>
              <a:latin typeface="Arial" charset="0"/>
            </a:endParaRPr>
          </a:p>
        </p:txBody>
      </p:sp>
      <p:pic>
        <p:nvPicPr>
          <p:cNvPr id="4098" name="Picture 2" descr="C:\Users\Администратор\Desktop\v-uchebnyx-zavedeniyax-zapretyat-ispolzovat-mobilnye-telefony_p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7864" y="3645024"/>
            <a:ext cx="2772308" cy="2016224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 Box 1"/>
          <p:cNvSpPr txBox="1">
            <a:spLocks noChangeArrowheads="1"/>
          </p:cNvSpPr>
          <p:nvPr/>
        </p:nvSpPr>
        <p:spPr bwMode="auto">
          <a:xfrm>
            <a:off x="457200" y="1643050"/>
            <a:ext cx="8686800" cy="45259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-1071602" y="0"/>
            <a:ext cx="6348426" cy="1566863"/>
          </a:xfrm>
          <a:ln/>
        </p:spPr>
        <p:txBody>
          <a:bodyPr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44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2 </a:t>
            </a: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группа</a:t>
            </a:r>
            <a:endParaRPr lang="ru-RU" sz="44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755576" y="2348880"/>
            <a:ext cx="8388424" cy="2008808"/>
          </a:xfrm>
          <a:ln/>
        </p:spPr>
        <p:txBody>
          <a:bodyPr lIns="0" tIns="0" rIns="0" bIns="0" anchor="ctr"/>
          <a:lstStyle/>
          <a:p>
            <a:pPr marL="0" indent="0" algn="ctr"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Создание презентации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.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  <a:p>
            <a:pPr marL="0" lvl="0" indent="0"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 dirty="0" smtClean="0">
                <a:solidFill>
                  <a:srgbClr val="FF0000"/>
                </a:solidFill>
                <a:latin typeface="Comic Sans MS" pitchFamily="66" charset="0"/>
              </a:rPr>
              <a:t>Проблемный </a:t>
            </a:r>
            <a:r>
              <a:rPr lang="ru-RU" sz="2400" b="1" dirty="0">
                <a:solidFill>
                  <a:srgbClr val="FF0000"/>
                </a:solidFill>
                <a:latin typeface="Comic Sans MS" pitchFamily="66" charset="0"/>
              </a:rPr>
              <a:t>вопрос</a:t>
            </a:r>
            <a:r>
              <a:rPr lang="ru-RU" sz="2400" b="1" dirty="0" smtClean="0">
                <a:solidFill>
                  <a:srgbClr val="FF0000"/>
                </a:solidFill>
                <a:latin typeface="Comic Sans MS" pitchFamily="66" charset="0"/>
              </a:rPr>
              <a:t>:</a:t>
            </a:r>
            <a:r>
              <a:rPr lang="ru-RU" sz="2400" b="1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Как сделать мобильный телефон максимально безопасным?</a:t>
            </a:r>
          </a:p>
          <a:p>
            <a:pPr marL="0" indent="0"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2400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  <a:p>
            <a:pPr marL="0" indent="0" algn="ctr"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2200" b="1" dirty="0">
              <a:solidFill>
                <a:schemeClr val="tx1"/>
              </a:solidFill>
              <a:latin typeface="Arial" charset="0"/>
            </a:endParaRPr>
          </a:p>
          <a:p>
            <a:pPr marL="0" indent="0" algn="ctr"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2200" b="1" u="sng" dirty="0">
              <a:solidFill>
                <a:srgbClr val="5E11A6"/>
              </a:solidFill>
              <a:latin typeface="Arial" charset="0"/>
            </a:endParaRPr>
          </a:p>
          <a:p>
            <a:pPr marL="0" indent="0"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2200" dirty="0">
              <a:solidFill>
                <a:srgbClr val="5E11A6"/>
              </a:solidFill>
              <a:latin typeface="Arial" charset="0"/>
            </a:endParaRPr>
          </a:p>
          <a:p>
            <a:pPr marL="0" indent="0" algn="ctr"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2200" dirty="0">
              <a:solidFill>
                <a:srgbClr val="5E11A6"/>
              </a:solidFill>
              <a:latin typeface="Arial" charset="0"/>
            </a:endParaRPr>
          </a:p>
        </p:txBody>
      </p:sp>
      <p:pic>
        <p:nvPicPr>
          <p:cNvPr id="5122" name="Picture 2" descr="C:\Users\Администратор\Desktop\index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15816" y="3645024"/>
            <a:ext cx="3312368" cy="206439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1"/>
          <p:cNvSpPr txBox="1">
            <a:spLocks noChangeArrowheads="1"/>
          </p:cNvSpPr>
          <p:nvPr/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-2000296" y="-357214"/>
            <a:ext cx="8686800" cy="1844676"/>
          </a:xfrm>
          <a:ln/>
        </p:spPr>
        <p:txBody>
          <a:bodyPr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44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3 </a:t>
            </a: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группа</a:t>
            </a:r>
            <a:endParaRPr lang="ru-RU" sz="44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214313" y="2143125"/>
            <a:ext cx="8929687" cy="2071688"/>
          </a:xfrm>
          <a:ln/>
        </p:spPr>
        <p:txBody>
          <a:bodyPr lIns="0" tIns="0" rIns="0" bIns="0" anchor="ctr"/>
          <a:lstStyle/>
          <a:p>
            <a:pPr marL="0" indent="0" algn="ctr"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Создание презентации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.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ru-RU" sz="2200" b="1" dirty="0" smtClean="0">
                <a:solidFill>
                  <a:srgbClr val="7030A0"/>
                </a:solidFill>
                <a:latin typeface="Comic Sans MS" pitchFamily="66" charset="0"/>
              </a:rPr>
              <a:t>Проблемный вопрос: </a:t>
            </a:r>
            <a:r>
              <a:rPr lang="ru-RU" sz="2400" b="1" dirty="0" smtClean="0">
                <a:solidFill>
                  <a:srgbClr val="7030A0"/>
                </a:solidFill>
                <a:cs typeface="Times New Roman" pitchFamily="18" charset="0"/>
              </a:rPr>
              <a:t>Какие трюки можно использовать  с </a:t>
            </a:r>
            <a:r>
              <a:rPr lang="en-US" sz="2400" b="1" dirty="0" smtClean="0">
                <a:solidFill>
                  <a:srgbClr val="7030A0"/>
                </a:solidFill>
              </a:rPr>
              <a:t>Bluetooth</a:t>
            </a:r>
            <a:r>
              <a:rPr lang="ru-RU" sz="2400" b="1" dirty="0" smtClean="0">
                <a:solidFill>
                  <a:srgbClr val="7030A0"/>
                </a:solidFill>
              </a:rPr>
              <a:t>?</a:t>
            </a:r>
            <a:endParaRPr lang="ru-RU" sz="2400" b="1" dirty="0">
              <a:solidFill>
                <a:srgbClr val="7030A0"/>
              </a:solidFill>
              <a:latin typeface="Comic Sans MS" pitchFamily="66" charset="0"/>
            </a:endParaRPr>
          </a:p>
          <a:p>
            <a:pPr marL="0" indent="0" algn="ctr"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2200" b="1" u="sng" dirty="0">
              <a:solidFill>
                <a:srgbClr val="5E11A6"/>
              </a:solidFill>
              <a:latin typeface="Arial" charset="0"/>
            </a:endParaRPr>
          </a:p>
          <a:p>
            <a:pPr marL="0" indent="0"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sz="2200" dirty="0">
              <a:solidFill>
                <a:srgbClr val="5E11A6"/>
              </a:solidFill>
              <a:latin typeface="Arial" charset="0"/>
            </a:endParaRPr>
          </a:p>
        </p:txBody>
      </p:sp>
      <p:pic>
        <p:nvPicPr>
          <p:cNvPr id="6146" name="Picture 2" descr="C:\Users\Администратор\Desktop\bluetooth-linux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9872" y="3501008"/>
            <a:ext cx="4152900" cy="296227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583</TotalTime>
  <Words>183</Words>
  <Application>Microsoft Office PowerPoint</Application>
  <PresentationFormat>Экран (4:3)</PresentationFormat>
  <Paragraphs>38</Paragraphs>
  <Slides>11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Апекс</vt:lpstr>
      <vt:lpstr>Слайд 1</vt:lpstr>
      <vt:lpstr>Вспомним</vt:lpstr>
      <vt:lpstr>Слайд 3</vt:lpstr>
      <vt:lpstr>Слайд 4</vt:lpstr>
      <vt:lpstr>Слайд 5</vt:lpstr>
      <vt:lpstr>Слайд 6</vt:lpstr>
      <vt:lpstr>1 группа</vt:lpstr>
      <vt:lpstr>2 группа</vt:lpstr>
      <vt:lpstr>3 группа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</dc:title>
  <dc:creator>Ксения</dc:creator>
  <cp:lastModifiedBy>Пользователь Windows</cp:lastModifiedBy>
  <cp:revision>37</cp:revision>
  <cp:lastPrinted>1601-01-01T00:00:00Z</cp:lastPrinted>
  <dcterms:created xsi:type="dcterms:W3CDTF">2011-07-11T13:49:59Z</dcterms:created>
  <dcterms:modified xsi:type="dcterms:W3CDTF">2013-12-26T13:38:13Z</dcterms:modified>
</cp:coreProperties>
</file>