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258" r:id="rId3"/>
    <p:sldId id="266" r:id="rId4"/>
    <p:sldId id="265" r:id="rId5"/>
    <p:sldId id="256" r:id="rId6"/>
    <p:sldId id="285" r:id="rId7"/>
    <p:sldId id="286" r:id="rId8"/>
    <p:sldId id="287" r:id="rId9"/>
    <p:sldId id="288" r:id="rId10"/>
    <p:sldId id="267" r:id="rId11"/>
    <p:sldId id="259" r:id="rId12"/>
    <p:sldId id="260" r:id="rId13"/>
    <p:sldId id="263" r:id="rId14"/>
    <p:sldId id="261" r:id="rId15"/>
    <p:sldId id="262" r:id="rId16"/>
    <p:sldId id="268" r:id="rId17"/>
    <p:sldId id="264" r:id="rId18"/>
    <p:sldId id="27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8E0F6"/>
    <a:srgbClr val="FFFFCC"/>
    <a:srgbClr val="FFFF99"/>
    <a:srgbClr val="FFD4B3"/>
    <a:srgbClr val="FEFE6E"/>
    <a:srgbClr val="FD9E7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4646" autoAdjust="0"/>
  </p:normalViewPr>
  <p:slideViewPr>
    <p:cSldViewPr>
      <p:cViewPr varScale="1">
        <p:scale>
          <a:sx n="69" d="100"/>
          <a:sy n="69" d="100"/>
        </p:scale>
        <p:origin x="-15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32592B-6603-43D5-A1CA-5E12B0E59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76E12-8B1D-4865-8AE0-ADCBF9550A3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C866-A032-4A08-B476-ABCA0E28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8DE4-53BA-4F6E-8F20-F11802B31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A66C-2662-49C6-8F26-CAAEA571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7523-DC21-40A9-A07F-D8018BB1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51694-CB97-4BDD-8930-2EDB6E736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776-CAAD-4879-8ED1-71ED2566A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B0406-E940-46E6-A0F8-5F0EF49A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93BF-A872-4905-8646-33D7794A1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7F14-FB21-46C3-AC78-D5ACF32E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95B8-42CB-4212-A30E-6B0B5ABFC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936D-3FFC-4523-963A-16CF9978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ABD7-7A28-4987-8F79-5D5D32B4C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C175-FDDD-402D-A7E1-60688DADB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13C66C-CD35-4D72-96CB-91A776D89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7;&#1040;&#1051;&#1040;&#1061;&#1054;&#1042;&#1067;\&#1056;&#1072;&#1073;&#1086;&#1095;&#1080;&#1081;%20&#1089;&#1090;&#1086;&#1083;\MUSIC\wrk\WINDOWS.wma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3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28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audio" Target="../media/audio3.wav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audio" Target="../media/audio1.wav"/><Relationship Id="rId5" Type="http://schemas.openxmlformats.org/officeDocument/2006/relationships/slide" Target="slide12.xml"/><Relationship Id="rId10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audio" Target="../media/audio3.wav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audio" Target="../media/audio3.wav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7704137" cy="1412875"/>
          </a:xfrm>
        </p:spPr>
        <p:txBody>
          <a:bodyPr/>
          <a:lstStyle/>
          <a:p>
            <a:pPr eaLnBrk="1" hangingPunct="1"/>
            <a:endParaRPr lang="ru-RU" sz="3600" dirty="0" smtClean="0">
              <a:solidFill>
                <a:schemeClr val="tx1"/>
              </a:solidFill>
            </a:endParaRPr>
          </a:p>
        </p:txBody>
      </p:sp>
      <p:sp>
        <p:nvSpPr>
          <p:cNvPr id="64515" name="AutoShape 3">
            <a:hlinkClick r:id="" action="ppaction://hlinkshowjump?jump=nextslide" highlightClick="1">
              <a:snd r:embed="rId4" name="click.wav"/>
            </a:hlinkClick>
            <a:hlinkHover r:id="" action="ppaction://noaction">
              <a:snd r:embed="rId5" name="tab_select.wav"/>
            </a:hlinkHover>
          </p:cNvPr>
          <p:cNvSpPr>
            <a:spLocks noChangeArrowheads="1"/>
          </p:cNvSpPr>
          <p:nvPr/>
        </p:nvSpPr>
        <p:spPr bwMode="auto">
          <a:xfrm>
            <a:off x="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НАЧАТЬ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ОБУЧЕНИЕ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</p:txBody>
      </p:sp>
      <p:sp>
        <p:nvSpPr>
          <p:cNvPr id="64516" name="AutoShape 4">
            <a:hlinkClick r:id="" action="ppaction://hlinkshowjump?jump=endshow" highlightClick="1">
              <a:snd r:embed="rId4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</a:p>
        </p:txBody>
      </p:sp>
      <p:pic>
        <p:nvPicPr>
          <p:cNvPr id="64517" name="WINDOWS.wma" hidden="1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44575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4005263"/>
            <a:ext cx="4206875" cy="2447925"/>
          </a:xfrm>
          <a:noFill/>
        </p:spPr>
        <p:txBody>
          <a:bodyPr/>
          <a:lstStyle/>
          <a:p>
            <a:pPr eaLnBrk="1" hangingPunct="1"/>
            <a:endParaRPr lang="ru-RU" sz="1800" smtClean="0"/>
          </a:p>
        </p:txBody>
      </p:sp>
      <p:pic>
        <p:nvPicPr>
          <p:cNvPr id="8" name="Рисунок 7" descr="1VC2J4CUYO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0"/>
            <a:ext cx="8385689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17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7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Функции крови.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Питательная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Дыхательная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Гуморальная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Выделительная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Защитная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Терморегуляторная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Гомеостатическая</a:t>
            </a:r>
          </a:p>
        </p:txBody>
      </p:sp>
      <p:sp>
        <p:nvSpPr>
          <p:cNvPr id="5" name="AutoShape 4">
            <a:hlinkClick r:id="rId2" action="ppaction://hlinksldjump" highlightClick="1">
              <a:snd r:embed="rId3" name="click.wav"/>
            </a:hlinkClick>
            <a:hlinkHover r:id="" action="ppaction://noaction">
              <a:snd r:embed="rId4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  <p:pic>
        <p:nvPicPr>
          <p:cNvPr id="7173" name="Picture 5" descr="C:\Users\Public\Pictures\кровь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628800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Public\Pictures\кровь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501008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333375"/>
            <a:ext cx="4427538" cy="765175"/>
          </a:xfrm>
        </p:spPr>
        <p:txBody>
          <a:bodyPr/>
          <a:lstStyle/>
          <a:p>
            <a:pPr eaLnBrk="1" hangingPunct="1"/>
            <a:r>
              <a:rPr lang="ru-RU" smtClean="0"/>
              <a:t>Плазма.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843213" y="981075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572000" y="981075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95288" y="1700213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Неорганические вещества: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211638" y="170021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Органические вещества:</a:t>
            </a:r>
          </a:p>
        </p:txBody>
      </p:sp>
      <p:pic>
        <p:nvPicPr>
          <p:cNvPr id="12304" name="Picture 16" descr="Копия (2) из учеб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141663"/>
            <a:ext cx="2560638" cy="350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0" name="Text Box 22"/>
          <p:cNvSpPr txBox="1">
            <a:spLocks noChangeArrowheads="1"/>
          </p:cNvSpPr>
          <p:nvPr/>
        </p:nvSpPr>
        <p:spPr bwMode="auto">
          <a:xfrm>
            <a:off x="3779838" y="278130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356100" y="2205038"/>
            <a:ext cx="34575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белки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Глюкоза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Жиры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Углеводы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Гормоны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Продукты распада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витамины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ru-RU" sz="1600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827088" y="2060575"/>
            <a:ext cx="17287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Соли</a:t>
            </a:r>
            <a:r>
              <a:rPr lang="en-US" sz="1600"/>
              <a:t> </a:t>
            </a:r>
            <a:r>
              <a:rPr lang="ru-RU" sz="1600"/>
              <a:t>натрия, калия, кальция</a:t>
            </a:r>
            <a:r>
              <a:rPr lang="en-US" sz="1600"/>
              <a:t>:</a:t>
            </a:r>
            <a:endParaRPr lang="ru-RU" sz="160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600"/>
              <a:t> вода</a:t>
            </a:r>
          </a:p>
        </p:txBody>
      </p:sp>
      <p:sp>
        <p:nvSpPr>
          <p:cNvPr id="14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9" grpId="0" animBg="1"/>
      <p:bldP spid="12300" grpId="0" animBg="1"/>
      <p:bldP spid="12302" grpId="0"/>
      <p:bldP spid="12311" grpId="0"/>
      <p:bldP spid="12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513" y="0"/>
            <a:ext cx="4608512" cy="882650"/>
          </a:xfrm>
        </p:spPr>
        <p:txBody>
          <a:bodyPr/>
          <a:lstStyle/>
          <a:p>
            <a:pPr eaLnBrk="1" hangingPunct="1"/>
            <a:r>
              <a:rPr lang="ru-RU" smtClean="0"/>
              <a:t>Эритроцит</a:t>
            </a:r>
          </a:p>
        </p:txBody>
      </p:sp>
      <p:pic>
        <p:nvPicPr>
          <p:cNvPr id="15369" name="Picture 9" descr="гемоглоб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316865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27088" y="3573463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гемоглобин</a:t>
            </a:r>
          </a:p>
        </p:txBody>
      </p:sp>
      <p:pic>
        <p:nvPicPr>
          <p:cNvPr id="15376" name="Picture 16" descr="Копия (2) п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205163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708400" y="908050"/>
            <a:ext cx="482441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    Эритроциты, или красные клетки крови, хорошо видны под микроскопом в капле свежей крови. Их много, поэтому они хорошо заметны: в 1 мм</a:t>
            </a:r>
            <a:r>
              <a:rPr lang="ru-RU" sz="1400" baseline="30000"/>
              <a:t>3 </a:t>
            </a:r>
            <a:r>
              <a:rPr lang="ru-RU" sz="1400"/>
              <a:t>– 4,5 – 5,5 млн. эритроцитов. Это мелкие безъядерные клетки двояковогнутой формы. Такая форма значительно увеличивает поверхность эритроцитов.</a:t>
            </a:r>
          </a:p>
          <a:p>
            <a:pPr algn="just"/>
            <a:r>
              <a:rPr lang="ru-RU" sz="1400"/>
              <a:t>    Красноватую окраску придаёт эритроцитам особый белок – </a:t>
            </a:r>
            <a:r>
              <a:rPr lang="ru-RU" sz="1400" i="1"/>
              <a:t>гемоглобин</a:t>
            </a:r>
            <a:r>
              <a:rPr lang="ru-RU" sz="1400"/>
              <a:t>. Благодаря ему эритроциты выполняют дыхательную функцию крови: гемоглобин легко соединяется с кислородом и так же легко его отдаёт. Принимают участие эритроциты и в удалении углекислого газа из тканей.</a:t>
            </a:r>
          </a:p>
          <a:p>
            <a:pPr algn="just"/>
            <a:r>
              <a:rPr lang="ru-RU" sz="1400"/>
              <a:t>   Образуются эритроциты в красном костном мозге. Их век недолог – 100-120 суток. Ежедневно вместо погибших образуется до 300 млрд. новых эритроцитов. </a:t>
            </a:r>
          </a:p>
        </p:txBody>
      </p:sp>
      <p:pic>
        <p:nvPicPr>
          <p:cNvPr id="9" name="Picture 8" descr="Копия Копия к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2952328" cy="154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4">
            <a:hlinkClick r:id="rId5" action="ppaction://hlinksldjump" highlightClick="1">
              <a:snd r:embed="rId6" name="click.wav"/>
            </a:hlinkClick>
            <a:hlinkHover r:id="" action="ppaction://noaction">
              <a:snd r:embed="rId7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1" grpId="0"/>
      <p:bldP spid="153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т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653137"/>
            <a:ext cx="3096344" cy="1800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7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Переливание крови. Группы крови.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11188" y="836613"/>
            <a:ext cx="80645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     Переливанием крови лечат многие болезни. В начале ХХ столетия были открыты группы крови. С этого времени стало возможным правильно подбирать </a:t>
            </a:r>
            <a:r>
              <a:rPr lang="ru-RU" sz="1600" i="1"/>
              <a:t>донора</a:t>
            </a:r>
            <a:r>
              <a:rPr lang="ru-RU" sz="1600"/>
              <a:t> – человека, дающего свою кровь для переливания. При переливании крови нужно, чтобы группа крови донора и реципиента – человека, получающего часть крови были совместимы.</a:t>
            </a:r>
          </a:p>
          <a:p>
            <a:pPr algn="just"/>
            <a:r>
              <a:rPr lang="ru-RU" sz="1600"/>
              <a:t>      В 1901 году австрийский исследователь К.Ландштейнер исследовал проблему совместимости крови при переливании. Смешивая в опыте эритроциты с сывороткой крови, он обнаружил, что при одних сочетаниях сыворотки и эритроцитов наблюдается реакция </a:t>
            </a:r>
            <a:r>
              <a:rPr lang="ru-RU" sz="1600" i="1"/>
              <a:t>агглютинации </a:t>
            </a:r>
            <a:r>
              <a:rPr lang="ru-RU" sz="1600"/>
              <a:t>(склеивание) эритроцитов, при других – нет. Процесс агглютинации возникает в результате взаимодействия определённых белков: присутствующих в эритроцитах </a:t>
            </a:r>
            <a:r>
              <a:rPr lang="ru-RU" sz="1600" i="1"/>
              <a:t>антигенов</a:t>
            </a:r>
            <a:r>
              <a:rPr lang="ru-RU" sz="1600"/>
              <a:t> – </a:t>
            </a:r>
            <a:r>
              <a:rPr lang="ru-RU" sz="1600" i="1"/>
              <a:t>агглютиногенов</a:t>
            </a:r>
            <a:r>
              <a:rPr lang="ru-RU" sz="1600"/>
              <a:t> и содержащихся в плазме </a:t>
            </a:r>
            <a:r>
              <a:rPr lang="ru-RU" sz="1600" i="1"/>
              <a:t>антител – агглютининов. </a:t>
            </a:r>
            <a:r>
              <a:rPr lang="ru-RU" sz="1600"/>
              <a:t>При дальнейшем изучении крови выяснилось, что главными агглютиногенами эритроцитов оказались агглютиногены </a:t>
            </a:r>
            <a:r>
              <a:rPr lang="ru-RU" sz="1600" b="1"/>
              <a:t>А</a:t>
            </a:r>
            <a:r>
              <a:rPr lang="ru-RU" sz="1600"/>
              <a:t> и </a:t>
            </a:r>
            <a:r>
              <a:rPr lang="ru-RU" sz="1600" b="1"/>
              <a:t>В</a:t>
            </a:r>
            <a:r>
              <a:rPr lang="ru-RU" sz="1600"/>
              <a:t>, а в плазме крови – агглютинины </a:t>
            </a:r>
            <a:r>
              <a:rPr lang="ru-RU" sz="1600">
                <a:latin typeface="Symbol" pitchFamily="18" charset="2"/>
              </a:rPr>
              <a:t>a</a:t>
            </a:r>
            <a:r>
              <a:rPr lang="ru-RU" sz="1600"/>
              <a:t> и </a:t>
            </a:r>
            <a:r>
              <a:rPr lang="ru-RU" sz="1600">
                <a:latin typeface="Symbol" pitchFamily="18" charset="2"/>
              </a:rPr>
              <a:t>b</a:t>
            </a:r>
            <a:r>
              <a:rPr lang="ru-RU" sz="1600"/>
              <a:t>.Различают 4 группы крови.</a:t>
            </a:r>
          </a:p>
          <a:p>
            <a:endParaRPr lang="ru-RU" sz="1600">
              <a:latin typeface="Symbol" pitchFamily="18" charset="2"/>
            </a:endParaRPr>
          </a:p>
        </p:txBody>
      </p:sp>
      <p:pic>
        <p:nvPicPr>
          <p:cNvPr id="19476" name="Picture 20" descr="груп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4652963"/>
            <a:ext cx="2403362" cy="1800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5796136" y="5733256"/>
            <a:ext cx="3347864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0"/>
            <a:ext cx="3563937" cy="796925"/>
          </a:xfrm>
        </p:spPr>
        <p:txBody>
          <a:bodyPr/>
          <a:lstStyle/>
          <a:p>
            <a:pPr eaLnBrk="1" hangingPunct="1"/>
            <a:r>
              <a:rPr lang="ru-RU" smtClean="0"/>
              <a:t>Лейкоцит</a:t>
            </a:r>
          </a:p>
        </p:txBody>
      </p:sp>
      <p:pic>
        <p:nvPicPr>
          <p:cNvPr id="16390" name="Picture 6" descr="Копия (3) Копия к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869160"/>
            <a:ext cx="3384376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187450" y="692150"/>
            <a:ext cx="68405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       </a:t>
            </a:r>
            <a:r>
              <a:rPr lang="ru-RU" sz="1600"/>
              <a:t>Лейкоциты (белые кровяные клетки; от лейко … и греч </a:t>
            </a:r>
            <a:r>
              <a:rPr lang="en-US" sz="1600"/>
              <a:t>kytos – </a:t>
            </a:r>
            <a:r>
              <a:rPr lang="ru-RU" sz="1600"/>
              <a:t>вместилище, здесь - клетка), бесцветные клетки крови человека и животных. Все типы лейкоцитов (лимфоциты, моноциты, базофилы, эозинофилы и нейтрофилы) шаровидной формы, имеют ядро и способны к активному амебовидному движению. Лейкоциты играют важную роль в защите организма от болезней – вырабатывают антитела и поглощают бактерии. В 1 мкм крови в норме содержится 4-9 тыс. лейкоцитов. Количество лейкоцитов в крови человека подвержено колебаниям: оно повышается к концу дня, при физической нагрузке, эмоциональном напряжении, приеме белковой пищи, резкой смене температуры окружающей среды.</a:t>
            </a:r>
          </a:p>
          <a:p>
            <a:pPr algn="just"/>
            <a:r>
              <a:rPr lang="ru-RU" sz="1600"/>
              <a:t>Существуют две основные группы лейкоцитов – гранулоциты (зернистые лейкоциты) и агранулоциты (незернистые лейкоциты). Гранулоциты подразделяются на нейтрофилы, эозинофилы и базофилы. Все гранулоциты имеют разделенное на лопасти ядро и зернистую цитоплазму. Агранулоциты разделяются на два основных типа: моноциты и лимфоциты.</a:t>
            </a:r>
          </a:p>
        </p:txBody>
      </p:sp>
      <p:pic>
        <p:nvPicPr>
          <p:cNvPr id="16392" name="Picture 8" descr="Копия п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69160"/>
            <a:ext cx="2089150" cy="1755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5724128" y="5733256"/>
            <a:ext cx="3419872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3898900" cy="941388"/>
          </a:xfrm>
        </p:spPr>
        <p:txBody>
          <a:bodyPr/>
          <a:lstStyle/>
          <a:p>
            <a:pPr eaLnBrk="1" hangingPunct="1"/>
            <a:r>
              <a:rPr lang="ru-RU" smtClean="0"/>
              <a:t>Тромбоцит</a:t>
            </a:r>
          </a:p>
        </p:txBody>
      </p:sp>
      <p:pic>
        <p:nvPicPr>
          <p:cNvPr id="17415" name="Picture 7" descr="Копия (2) Копия к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4248150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563938" y="141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84213" y="1125538"/>
            <a:ext cx="60483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just"/>
            <a:r>
              <a:rPr lang="ru-RU" sz="1600"/>
              <a:t>    </a:t>
            </a:r>
            <a:r>
              <a:rPr lang="ru-RU" sz="1800"/>
              <a:t>Кровяные пластинки(тромбоциты) – небольшие безъядерные образования, в 1 мм</a:t>
            </a:r>
            <a:r>
              <a:rPr lang="ru-RU" sz="1800" baseline="30000"/>
              <a:t>3 </a:t>
            </a:r>
            <a:r>
              <a:rPr lang="ru-RU" sz="1800"/>
              <a:t>их содержится до 400000. Продолжительность их жизни – 5-7 дней. Образуются они в красном костном мозге. Основная функция связана с процессом свёртывания крови.</a:t>
            </a:r>
          </a:p>
        </p:txBody>
      </p:sp>
      <p:sp>
        <p:nvSpPr>
          <p:cNvPr id="7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Свёртывание крови.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indent="17463" algn="ctr" eaLnBrk="1" hangingPunct="1">
              <a:buFontTx/>
              <a:buNone/>
            </a:pPr>
            <a:r>
              <a:rPr lang="ru-RU" sz="2400" dirty="0" smtClean="0"/>
              <a:t>повреждение</a:t>
            </a:r>
          </a:p>
          <a:p>
            <a:pPr indent="17463" algn="ctr" eaLnBrk="1" hangingPunct="1">
              <a:buFontTx/>
              <a:buNone/>
            </a:pPr>
            <a:r>
              <a:rPr lang="ru-RU" sz="1800" dirty="0" smtClean="0"/>
              <a:t>(Тромбоциты разрушаются)</a:t>
            </a:r>
          </a:p>
          <a:p>
            <a:pPr indent="17463" algn="ctr" eaLnBrk="1" hangingPunct="1">
              <a:buFontTx/>
              <a:buNone/>
            </a:pPr>
            <a:endParaRPr lang="ru-RU" sz="1800" dirty="0" smtClean="0"/>
          </a:p>
          <a:p>
            <a:pPr indent="17463" algn="ctr" eaLnBrk="1" hangingPunct="1">
              <a:buFontTx/>
              <a:buNone/>
            </a:pPr>
            <a:r>
              <a:rPr lang="ru-RU" sz="2400" dirty="0" smtClean="0"/>
              <a:t>ТРОМБОПЛАСТИН</a:t>
            </a:r>
          </a:p>
          <a:p>
            <a:pPr indent="17463" eaLnBrk="1" hangingPunct="1">
              <a:buFontTx/>
              <a:buNone/>
            </a:pPr>
            <a:r>
              <a:rPr lang="ru-RU" sz="2400" dirty="0" smtClean="0"/>
              <a:t>протромбин                                              тромбин</a:t>
            </a:r>
          </a:p>
          <a:p>
            <a:pPr indent="17463" eaLnBrk="1" hangingPunct="1">
              <a:buFontTx/>
              <a:buNone/>
            </a:pPr>
            <a:r>
              <a:rPr lang="ru-RU" sz="2400" dirty="0" smtClean="0"/>
              <a:t>фибриноген                                              </a:t>
            </a:r>
            <a:r>
              <a:rPr lang="ru-RU" sz="2400" dirty="0" smtClean="0">
                <a:solidFill>
                  <a:srgbClr val="FD9E73"/>
                </a:solidFill>
              </a:rPr>
              <a:t>фибрин</a:t>
            </a:r>
            <a:r>
              <a:rPr lang="ru-RU" sz="2400" dirty="0" smtClean="0"/>
              <a:t> </a:t>
            </a:r>
            <a:endParaRPr lang="ru-RU" sz="1800" dirty="0" smtClean="0"/>
          </a:p>
          <a:p>
            <a:pPr indent="17463" eaLnBrk="1" hangingPunct="1"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тромб</a:t>
            </a:r>
            <a:r>
              <a:rPr lang="ru-RU" sz="2400" dirty="0" smtClean="0"/>
              <a:t>                                                            +</a:t>
            </a:r>
          </a:p>
          <a:p>
            <a:pPr indent="17463" eaLnBrk="1" hangingPunct="1">
              <a:buFontTx/>
              <a:buNone/>
            </a:pPr>
            <a:r>
              <a:rPr lang="ru-RU" sz="2400" dirty="0" smtClean="0"/>
              <a:t>                                                                    </a:t>
            </a:r>
            <a:r>
              <a:rPr lang="ru-RU" sz="2400" dirty="0" smtClean="0">
                <a:solidFill>
                  <a:srgbClr val="FD9E73"/>
                </a:solidFill>
              </a:rPr>
              <a:t>клетки крови</a:t>
            </a:r>
            <a:r>
              <a:rPr lang="ru-RU" sz="2400" dirty="0" smtClean="0"/>
              <a:t>          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572000" y="1989138"/>
            <a:ext cx="215900" cy="433387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3318" name="AutoShape 16"/>
          <p:cNvCxnSpPr>
            <a:cxnSpLocks noChangeShapeType="1"/>
            <a:stCxn id="35851" idx="1"/>
            <a:endCxn id="35851" idx="1"/>
          </p:cNvCxnSpPr>
          <p:nvPr/>
        </p:nvCxnSpPr>
        <p:spPr bwMode="auto">
          <a:xfrm>
            <a:off x="395288" y="35321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2771775" y="3068638"/>
            <a:ext cx="3384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4716463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2700338" y="3141663"/>
            <a:ext cx="3527425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2771775" y="3573463"/>
            <a:ext cx="3384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203575" y="2420938"/>
            <a:ext cx="2881313" cy="3603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2051050" y="3644900"/>
            <a:ext cx="4176713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 flipV="1">
            <a:off x="2051050" y="4005263"/>
            <a:ext cx="432117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116013" y="4725144"/>
            <a:ext cx="75596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b="1" dirty="0"/>
              <a:t>    Свёртывание крови</a:t>
            </a:r>
            <a:r>
              <a:rPr lang="ru-RU" sz="1600" dirty="0"/>
              <a:t> – это защитная реакция организма, препятствующая потере крови и проникновению в организм болезнетворных организмов.</a:t>
            </a:r>
            <a:endParaRPr lang="ru-RU" sz="1800" b="1" dirty="0"/>
          </a:p>
        </p:txBody>
      </p:sp>
      <p:sp>
        <p:nvSpPr>
          <p:cNvPr id="15" name="AutoShape 4">
            <a:hlinkClick r:id="rId2" action="ppaction://hlinksldjump" highlightClick="1">
              <a:snd r:embed="rId3" name="click.wav"/>
            </a:hlinkClick>
            <a:hlinkHover r:id="" action="ppaction://noaction">
              <a:snd r:embed="rId4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2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2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2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20"/>
                            </p:stCondLst>
                            <p:childTnLst>
                              <p:par>
                                <p:cTn id="5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20"/>
                            </p:stCondLst>
                            <p:childTnLst>
                              <p:par>
                                <p:cTn id="6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720"/>
                            </p:stCondLst>
                            <p:childTnLst>
                              <p:par>
                                <p:cTn id="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220"/>
                            </p:stCondLst>
                            <p:childTnLst>
                              <p:par>
                                <p:cTn id="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720"/>
                            </p:stCondLst>
                            <p:childTnLst>
                              <p:par>
                                <p:cTn id="9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72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220"/>
                            </p:stCondLst>
                            <p:childTnLst>
                              <p:par>
                                <p:cTn id="10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220"/>
                            </p:stCondLst>
                            <p:childTnLst>
                              <p:par>
                                <p:cTn id="1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720"/>
                            </p:stCondLst>
                            <p:childTnLst>
                              <p:par>
                                <p:cTn id="1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220"/>
                            </p:stCondLst>
                            <p:childTnLst>
                              <p:par>
                                <p:cTn id="1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70" decel="100000"/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770" decel="100000"/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22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22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53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Наследование гнмоф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8413"/>
            <a:ext cx="6732587" cy="280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63713" y="549275"/>
            <a:ext cx="5040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Наследование гемофилии</a:t>
            </a:r>
          </a:p>
        </p:txBody>
      </p:sp>
      <p:sp>
        <p:nvSpPr>
          <p:cNvPr id="5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Иммунитет</a:t>
            </a:r>
          </a:p>
        </p:txBody>
      </p:sp>
      <p:pic>
        <p:nvPicPr>
          <p:cNvPr id="15363" name="Picture 6" descr="иммунит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0825"/>
            <a:ext cx="601186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827088" y="1557338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0" y="1268413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i="1" dirty="0"/>
              <a:t>     Иммунитет</a:t>
            </a:r>
            <a:r>
              <a:rPr lang="ru-RU" sz="1800" dirty="0"/>
              <a:t> – способность организма защищать себя от болезнетворных микробов и вирусов, а также от инородных тел и веществ. Он бывает нескольких видов. </a:t>
            </a:r>
            <a:r>
              <a:rPr lang="ru-RU" sz="1800" i="1" dirty="0"/>
              <a:t>Естественный иммунитет</a:t>
            </a:r>
            <a:r>
              <a:rPr lang="ru-RU" sz="1800" dirty="0"/>
              <a:t> вырабатывается в результате перенесённых болезней или передаётся детям от родителей по наследству (такой иммунитет называют врождённым).</a:t>
            </a:r>
            <a:r>
              <a:rPr lang="ru-RU" sz="1800" i="1" dirty="0"/>
              <a:t> Искусственный(приобретённый) иммунитет </a:t>
            </a:r>
            <a:r>
              <a:rPr lang="ru-RU" sz="1800" dirty="0"/>
              <a:t>возникает в результате введения в организм готовых антител. Это происходит, когда заболевшему человеку вводят </a:t>
            </a:r>
            <a:r>
              <a:rPr lang="ru-RU" sz="1800" i="1" dirty="0"/>
              <a:t>сыворотку</a:t>
            </a:r>
            <a:r>
              <a:rPr lang="ru-RU" sz="1800" dirty="0"/>
              <a:t> крови переболевших людей или животных. Можно получить искусственный иммунитет и при введении </a:t>
            </a:r>
            <a:r>
              <a:rPr lang="ru-RU" sz="1800" i="1" dirty="0"/>
              <a:t>вакцин</a:t>
            </a:r>
            <a:r>
              <a:rPr lang="ru-RU" sz="1800" dirty="0"/>
              <a:t> – культур ослабленных микробов. В этом случае организм активно участвует в выработке собственных антител. Такой иммунитет остаётся на долгие годы.</a:t>
            </a:r>
          </a:p>
        </p:txBody>
      </p:sp>
      <p:sp>
        <p:nvSpPr>
          <p:cNvPr id="8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6084168" y="5733256"/>
            <a:ext cx="3059832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Тест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403350" y="1700213"/>
            <a:ext cx="6696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1).Безъядерные форменные элементы крови, содержащие гемоглобин –</a:t>
            </a:r>
          </a:p>
          <a:p>
            <a:pPr algn="l">
              <a:spcBef>
                <a:spcPct val="50000"/>
              </a:spcBef>
            </a:pPr>
            <a:r>
              <a:rPr lang="ru-RU"/>
              <a:t>Лейкоциты</a:t>
            </a:r>
          </a:p>
          <a:p>
            <a:pPr algn="l">
              <a:spcBef>
                <a:spcPct val="50000"/>
              </a:spcBef>
            </a:pPr>
            <a:r>
              <a:rPr lang="ru-RU"/>
              <a:t>Эритроциты</a:t>
            </a:r>
          </a:p>
          <a:p>
            <a:pPr algn="l">
              <a:spcBef>
                <a:spcPct val="50000"/>
              </a:spcBef>
            </a:pPr>
            <a:r>
              <a:rPr lang="ru-RU"/>
              <a:t>Тромбоциты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708275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2131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789363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ru-RU" sz="1800" smtClean="0"/>
          </a:p>
          <a:p>
            <a:pPr marL="609600" indent="-609600" eaLnBrk="1" hangingPunct="1">
              <a:buFontTx/>
              <a:buNone/>
            </a:pPr>
            <a:endParaRPr lang="ru-RU" sz="2000" smtClean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132138" y="260350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hlinkClick r:id="rId2" action="ppaction://hlinksldjump"/>
              </a:rPr>
              <a:t>Кровь</a:t>
            </a:r>
            <a:endParaRPr lang="ru-RU" sz="400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3779838" y="981075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003800" y="981075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339975" y="1412875"/>
            <a:ext cx="2303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hlinkClick r:id="rId3" action="ppaction://hlinksldjump"/>
              </a:rPr>
              <a:t>плазма</a:t>
            </a:r>
            <a:endParaRPr lang="ru-RU" sz="280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643438" y="1268413"/>
            <a:ext cx="2160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hlinkClick r:id="rId4" action="ppaction://hlinksldjump"/>
              </a:rPr>
              <a:t>форменные</a:t>
            </a:r>
            <a:r>
              <a:rPr lang="ru-RU">
                <a:hlinkClick r:id="rId4" action="ppaction://hlinksldjump"/>
              </a:rPr>
              <a:t> </a:t>
            </a:r>
            <a:r>
              <a:rPr lang="ru-RU" sz="2000">
                <a:hlinkClick r:id="rId4" action="ppaction://hlinksldjump"/>
              </a:rPr>
              <a:t>элементы</a:t>
            </a:r>
            <a:endParaRPr lang="ru-RU" sz="200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4859338" y="2060575"/>
            <a:ext cx="4333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651500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084888" y="2060575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348038" y="2565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  <a:hlinkClick r:id="rId5" action="ppaction://hlinksldjump"/>
              </a:rPr>
              <a:t>эритроцит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932363" y="256540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hlinkClick r:id="rId6" action="ppaction://hlinksldjump"/>
              </a:rPr>
              <a:t>лейкоцит</a:t>
            </a:r>
            <a:endParaRPr lang="ru-RU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372225" y="25654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hlinkClick r:id="rId7" action="ppaction://hlinksldjump"/>
              </a:rPr>
              <a:t>тромбоцит</a:t>
            </a:r>
            <a:endParaRPr lang="ru-RU"/>
          </a:p>
        </p:txBody>
      </p:sp>
      <p:pic>
        <p:nvPicPr>
          <p:cNvPr id="9237" name="Picture 21" descr="Копия из учебни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429000"/>
            <a:ext cx="3276600" cy="310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5003800" y="47244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hlinkClick r:id="rId9" action="ppaction://hlinksldjump"/>
              </a:rPr>
              <a:t>Тест</a:t>
            </a:r>
            <a:endParaRPr lang="ru-RU" dirty="0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859338" y="371633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hlinkClick r:id="rId10" action="ppaction://hlinksldjump"/>
              </a:rPr>
              <a:t>Иммунитет</a:t>
            </a:r>
            <a:endParaRPr lang="ru-RU" dirty="0"/>
          </a:p>
        </p:txBody>
      </p:sp>
      <p:sp>
        <p:nvSpPr>
          <p:cNvPr id="18" name="AutoShape 4">
            <a:hlinkClick r:id="" action="ppaction://hlinkshowjump?jump=firstslide" highlightClick="1">
              <a:snd r:embed="rId11" name="click.wav"/>
            </a:hlinkClick>
            <a:hlinkHover r:id="" action="ppaction://noaction">
              <a:snd r:embed="rId12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5255" y="4221088"/>
            <a:ext cx="169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13" action="ppaction://hlinksldjump"/>
              </a:rPr>
              <a:t>Кроссворд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 animBg="1"/>
      <p:bldP spid="9226" grpId="0" animBg="1"/>
      <p:bldP spid="9229" grpId="0"/>
      <p:bldP spid="9230" grpId="0"/>
      <p:bldP spid="9231" grpId="0" animBg="1"/>
      <p:bldP spid="9232" grpId="0" animBg="1"/>
      <p:bldP spid="9233" grpId="0" animBg="1"/>
      <p:bldP spid="9234" grpId="0"/>
      <p:bldP spid="9235" grpId="0"/>
      <p:bldP spid="9236" grpId="0"/>
      <p:bldP spid="9277" grpId="0"/>
      <p:bldP spid="9278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547813" y="1196975"/>
            <a:ext cx="60483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2). Форменные элементы крови, имеющие ядро, не содержащие гемоглобин – </a:t>
            </a:r>
          </a:p>
          <a:p>
            <a:pPr algn="l">
              <a:spcBef>
                <a:spcPct val="50000"/>
              </a:spcBef>
            </a:pPr>
            <a:r>
              <a:rPr lang="ru-RU"/>
              <a:t>Лейкоциты</a:t>
            </a:r>
          </a:p>
          <a:p>
            <a:pPr algn="l">
              <a:spcBef>
                <a:spcPct val="50000"/>
              </a:spcBef>
            </a:pPr>
            <a:r>
              <a:rPr lang="ru-RU"/>
              <a:t>Тромбоциты</a:t>
            </a:r>
          </a:p>
          <a:p>
            <a:pPr algn="l">
              <a:spcBef>
                <a:spcPct val="50000"/>
              </a:spcBef>
            </a:pPr>
            <a:r>
              <a:rPr lang="ru-RU"/>
              <a:t>Эритроциты</a:t>
            </a:r>
          </a:p>
        </p:txBody>
      </p:sp>
      <p:sp>
        <p:nvSpPr>
          <p:cNvPr id="1741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36449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3068638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2492375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5" name="Picture 10" descr="Копия (2) к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34988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>
            <a:hlinkClick r:id="rId5" action="ppaction://hlinksldjump" highlightClick="1">
              <a:snd r:embed="rId6" name="click.wav"/>
            </a:hlinkClick>
            <a:hlinkHover r:id="" action="ppaction://noaction">
              <a:snd r:embed="rId7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47813" y="476250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51050" y="1484313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63713" y="1125538"/>
            <a:ext cx="5329237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3). Препарат готовых антител, образовавшихся в крови животного, которое раньше специально заражалось этим возбудителем – </a:t>
            </a:r>
          </a:p>
          <a:p>
            <a:pPr algn="l">
              <a:spcBef>
                <a:spcPct val="50000"/>
              </a:spcBef>
            </a:pPr>
            <a:r>
              <a:rPr lang="ru-RU"/>
              <a:t>Вакцина</a:t>
            </a:r>
          </a:p>
          <a:p>
            <a:pPr algn="l">
              <a:spcBef>
                <a:spcPct val="50000"/>
              </a:spcBef>
            </a:pPr>
            <a:r>
              <a:rPr lang="ru-RU"/>
              <a:t>Лечебная сыворотка</a:t>
            </a:r>
          </a:p>
          <a:p>
            <a:pPr algn="l">
              <a:spcBef>
                <a:spcPct val="50000"/>
              </a:spcBef>
            </a:pPr>
            <a:r>
              <a:rPr lang="ru-RU"/>
              <a:t>Прививка</a:t>
            </a:r>
          </a:p>
        </p:txBody>
      </p:sp>
      <p:sp>
        <p:nvSpPr>
          <p:cNvPr id="1843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3933825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3357563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27813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403350" y="1125538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692275" y="1268413"/>
            <a:ext cx="568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4). Основная транспортная система организма, состоящая из плазмы и взвешенных в ней форменных элементов –</a:t>
            </a:r>
          </a:p>
          <a:p>
            <a:pPr algn="l">
              <a:spcBef>
                <a:spcPct val="50000"/>
              </a:spcBef>
            </a:pPr>
            <a:r>
              <a:rPr lang="ru-RU"/>
              <a:t>Кровь</a:t>
            </a:r>
          </a:p>
          <a:p>
            <a:pPr algn="l">
              <a:spcBef>
                <a:spcPct val="50000"/>
              </a:spcBef>
            </a:pPr>
            <a:r>
              <a:rPr lang="ru-RU"/>
              <a:t>Лимфа</a:t>
            </a:r>
          </a:p>
          <a:p>
            <a:pPr algn="l">
              <a:spcBef>
                <a:spcPct val="50000"/>
              </a:spcBef>
            </a:pPr>
            <a:r>
              <a:rPr lang="ru-RU"/>
              <a:t>Межклеточное вещество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58888" y="40767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58888" y="3573463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58888" y="29972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258888" y="1412875"/>
            <a:ext cx="6985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5). Физиологический механизм, обеспечивающий образование кровяного сгустка – </a:t>
            </a:r>
          </a:p>
          <a:p>
            <a:pPr algn="l">
              <a:spcBef>
                <a:spcPct val="50000"/>
              </a:spcBef>
            </a:pPr>
            <a:r>
              <a:rPr lang="ru-RU"/>
              <a:t>Метаболизм</a:t>
            </a:r>
          </a:p>
          <a:p>
            <a:pPr algn="l">
              <a:spcBef>
                <a:spcPct val="50000"/>
              </a:spcBef>
            </a:pPr>
            <a:r>
              <a:rPr lang="ru-RU"/>
              <a:t>Фагоцитоз</a:t>
            </a:r>
          </a:p>
          <a:p>
            <a:pPr algn="l">
              <a:spcBef>
                <a:spcPct val="50000"/>
              </a:spcBef>
            </a:pPr>
            <a:r>
              <a:rPr lang="ru-RU"/>
              <a:t>Свёртывание крови</a:t>
            </a:r>
          </a:p>
        </p:txBody>
      </p:sp>
      <p:sp>
        <p:nvSpPr>
          <p:cNvPr id="2048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38608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27813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3284538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476375" y="1052513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331913" y="1484313"/>
            <a:ext cx="60483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6). Болезнь, характеризующаяся уменьшением количества крови и изменением её качественного состава – </a:t>
            </a:r>
          </a:p>
          <a:p>
            <a:pPr algn="l">
              <a:spcBef>
                <a:spcPct val="50000"/>
              </a:spcBef>
            </a:pPr>
            <a:r>
              <a:rPr lang="ru-RU"/>
              <a:t>Анемия</a:t>
            </a:r>
          </a:p>
          <a:p>
            <a:pPr algn="l">
              <a:spcBef>
                <a:spcPct val="50000"/>
              </a:spcBef>
            </a:pPr>
            <a:r>
              <a:rPr lang="ru-RU"/>
              <a:t>Гемофилия</a:t>
            </a:r>
          </a:p>
          <a:p>
            <a:pPr algn="l">
              <a:spcBef>
                <a:spcPct val="50000"/>
              </a:spcBef>
            </a:pPr>
            <a:r>
              <a:rPr lang="ru-RU"/>
              <a:t>Артрит</a:t>
            </a:r>
          </a:p>
        </p:txBody>
      </p:sp>
      <p:sp>
        <p:nvSpPr>
          <p:cNvPr id="2150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3933825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3357563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2852738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979613" y="1484313"/>
            <a:ext cx="547211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7). Орган, где формируются клетки крови и лимфы – </a:t>
            </a:r>
          </a:p>
          <a:p>
            <a:pPr algn="l">
              <a:spcBef>
                <a:spcPct val="50000"/>
              </a:spcBef>
            </a:pPr>
            <a:r>
              <a:rPr lang="ru-RU"/>
              <a:t>Сердце</a:t>
            </a:r>
          </a:p>
          <a:p>
            <a:pPr algn="l">
              <a:spcBef>
                <a:spcPct val="50000"/>
              </a:spcBef>
            </a:pPr>
            <a:r>
              <a:rPr lang="ru-RU"/>
              <a:t>Головной мозг</a:t>
            </a:r>
          </a:p>
          <a:p>
            <a:pPr algn="l">
              <a:spcBef>
                <a:spcPct val="50000"/>
              </a:spcBef>
            </a:pPr>
            <a:r>
              <a:rPr lang="ru-RU"/>
              <a:t>Красный костный мозг</a:t>
            </a:r>
          </a:p>
        </p:txBody>
      </p:sp>
      <p:sp>
        <p:nvSpPr>
          <p:cNvPr id="2253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3573463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2997200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2492375"/>
            <a:ext cx="358775" cy="323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058025" cy="4238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Молодец!</a:t>
            </a:r>
          </a:p>
        </p:txBody>
      </p:sp>
      <p:sp>
        <p:nvSpPr>
          <p:cNvPr id="23555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712200" y="6391275"/>
            <a:ext cx="431800" cy="466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7" descr="SO017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429000"/>
            <a:ext cx="246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1835150" y="1052513"/>
            <a:ext cx="6985000" cy="27892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Подумай ещё!!!</a:t>
            </a:r>
          </a:p>
        </p:txBody>
      </p:sp>
      <p:sp>
        <p:nvSpPr>
          <p:cNvPr id="2457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712200" y="6391275"/>
            <a:ext cx="431800" cy="466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0" name="Picture 8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752725"/>
            <a:ext cx="4679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Ответьте на вопросы и заполните кроссворд</a:t>
            </a:r>
          </a:p>
          <a:p>
            <a:endParaRPr lang="ru-RU" sz="2400" dirty="0" smtClean="0"/>
          </a:p>
          <a:p>
            <a:r>
              <a:rPr lang="ru-RU" sz="2400" dirty="0" smtClean="0"/>
              <a:t>По вертикали: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Форменный элемент крови обеспечивающий газообмен.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Жидкая часть крови не относящаяся к форменным элементам.</a:t>
            </a:r>
          </a:p>
          <a:p>
            <a:pPr marL="342900" indent="-342900">
              <a:buAutoNum type="arabicPeriod" startAt="7"/>
            </a:pPr>
            <a:r>
              <a:rPr lang="ru-RU" sz="2400" dirty="0" smtClean="0"/>
              <a:t>Часть клетки отсутствующая у эритроцитов и тромбоцитов.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По горизонтали:</a:t>
            </a:r>
          </a:p>
          <a:p>
            <a:pPr marL="342900" indent="-342900">
              <a:buAutoNum type="arabicPeriod" startAt="3"/>
            </a:pPr>
            <a:r>
              <a:rPr lang="ru-RU" sz="2400" dirty="0" smtClean="0"/>
              <a:t>Форменный элемент отвечающий за иммунитет организма.</a:t>
            </a:r>
          </a:p>
          <a:p>
            <a:pPr marL="342900" indent="-342900">
              <a:buAutoNum type="arabicPeriod" startAt="4"/>
            </a:pPr>
            <a:r>
              <a:rPr lang="ru-RU" sz="2400" dirty="0" smtClean="0"/>
              <a:t>Форменный элемент который начинает работать при травмах и ранах.</a:t>
            </a:r>
          </a:p>
          <a:p>
            <a:pPr marL="342900" indent="-342900">
              <a:buAutoNum type="arabicPeriod" startAt="4"/>
            </a:pPr>
            <a:r>
              <a:rPr lang="ru-RU" sz="2400" dirty="0" smtClean="0"/>
              <a:t>Она жидкость, но относится к соединительной ткани.</a:t>
            </a:r>
          </a:p>
          <a:p>
            <a:pPr marL="342900" indent="-342900">
              <a:buAutoNum type="arabicPeriod" startAt="4"/>
            </a:pPr>
            <a:r>
              <a:rPr lang="ru-RU" sz="2400" dirty="0" smtClean="0"/>
              <a:t> Жизненно необходимый газ который перенося эритроциты.</a:t>
            </a:r>
          </a:p>
          <a:p>
            <a:pPr marL="342900" indent="-342900">
              <a:buAutoNum type="arabicPeriod" startAt="4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AutoShape 4">
            <a:hlinkClick r:id="rId2" action="ppaction://hlinksldjump" highlightClick="1">
              <a:snd r:embed="rId3" name="click.wav"/>
            </a:hlinkClick>
            <a:hlinkHover r:id="" action="ppaction://noaction">
              <a:snd r:embed="rId4" name="tab_close.wav"/>
            </a:hlinkHover>
          </p:cNvPr>
          <p:cNvSpPr>
            <a:spLocks noChangeArrowheads="1"/>
          </p:cNvSpPr>
          <p:nvPr/>
        </p:nvSpPr>
        <p:spPr bwMode="auto">
          <a:xfrm>
            <a:off x="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4" name="AutoShape 4">
            <a:hlinkClick r:id="rId5" action="ppaction://hlinksldjump" highlightClick="1">
              <a:snd r:embed="rId3" name="click.wav"/>
            </a:hlinkClick>
            <a:hlinkHover r:id="" action="ppaction://noaction">
              <a:snd r:embed="rId4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80627" y="1397000"/>
          <a:ext cx="4782745" cy="4076146"/>
        </p:xfrm>
        <a:graphic>
          <a:graphicData uri="http://schemas.openxmlformats.org/drawingml/2006/table">
            <a:tbl>
              <a:tblPr/>
              <a:tblGrid>
                <a:gridCol w="321218"/>
                <a:gridCol w="106336"/>
                <a:gridCol w="339063"/>
                <a:gridCol w="481827"/>
                <a:gridCol w="404496"/>
                <a:gridCol w="443162"/>
                <a:gridCol w="455059"/>
                <a:gridCol w="472167"/>
                <a:gridCol w="365831"/>
                <a:gridCol w="106336"/>
                <a:gridCol w="390815"/>
                <a:gridCol w="463981"/>
                <a:gridCol w="432454"/>
              </a:tblGrid>
              <a:tr h="40152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60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1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67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741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67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48" y="928670"/>
          <a:ext cx="3657600" cy="1703070"/>
        </p:xfrm>
        <a:graphic>
          <a:graphicData uri="http://schemas.openxmlformats.org/drawingml/2006/table">
            <a:tbl>
              <a:tblPr/>
              <a:tblGrid>
                <a:gridCol w="476250"/>
                <a:gridCol w="390525"/>
                <a:gridCol w="462280"/>
                <a:gridCol w="433070"/>
                <a:gridCol w="457200"/>
                <a:gridCol w="457200"/>
                <a:gridCol w="476250"/>
                <a:gridCol w="504825"/>
              </a:tblGrid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4">
            <a:hlinkClick r:id="rId2" action="ppaction://hlinksldjump" highlightClick="1">
              <a:snd r:embed="rId3" name="click.wav"/>
            </a:hlinkClick>
            <a:hlinkHover r:id="" action="ppaction://noaction">
              <a:snd r:embed="rId4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">
            <a:hlinkClick r:id="rId5" action="ppaction://hlinksldjump" highlightClick="1">
              <a:snd r:embed="rId3" name="click.wav"/>
            </a:hlinkClick>
            <a:hlinkHover r:id="" action="ppaction://noaction">
              <a:snd r:embed="rId4" name="tab_close.wav"/>
            </a:hlinkHover>
          </p:cNvPr>
          <p:cNvSpPr>
            <a:spLocks noChangeArrowheads="1"/>
          </p:cNvSpPr>
          <p:nvPr/>
        </p:nvSpPr>
        <p:spPr bwMode="auto">
          <a:xfrm>
            <a:off x="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Мечников Илья Ильич</a:t>
            </a:r>
            <a:br>
              <a:rPr lang="ru-RU" smtClean="0"/>
            </a:br>
            <a:r>
              <a:rPr lang="ru-RU" sz="2000" smtClean="0"/>
              <a:t>(1845-1916)</a:t>
            </a:r>
            <a:endParaRPr lang="ru-RU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402138" cy="4784725"/>
          </a:xfrm>
        </p:spPr>
        <p:txBody>
          <a:bodyPr/>
          <a:lstStyle/>
          <a:p>
            <a:pPr marL="180975" indent="0" defTabSz="541338" eaLnBrk="1" hangingPunct="1">
              <a:lnSpc>
                <a:spcPct val="90000"/>
              </a:lnSpc>
              <a:buFontTx/>
              <a:buNone/>
              <a:tabLst>
                <a:tab pos="269875" algn="l"/>
                <a:tab pos="360363" algn="l"/>
                <a:tab pos="811213" algn="l"/>
              </a:tabLst>
            </a:pPr>
            <a:r>
              <a:rPr lang="ru-RU" sz="2000" smtClean="0"/>
              <a:t>    Выдающийся русский учёный, положивший начало многим важнейшим направлениям в биологии и медицине. Автор знаменитой фагоцитарной теории иммунитета, за которую ему, первому из русских биологов, была присуждена Нобелевская премия. И.И.Мечников создал теорию воспаления как защитной реакции организма в борьбе с болезнью. Основал первую русскую бактериологическую станцию. Имя И.И.Мечникова пользуется всемирной известностью. </a:t>
            </a:r>
          </a:p>
        </p:txBody>
      </p:sp>
      <p:pic>
        <p:nvPicPr>
          <p:cNvPr id="26635" name="Picture 11" descr="меч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484313"/>
            <a:ext cx="3670300" cy="408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28795" y="1397000"/>
          <a:ext cx="4853820" cy="4064000"/>
        </p:xfrm>
        <a:graphic>
          <a:graphicData uri="http://schemas.openxmlformats.org/drawingml/2006/table">
            <a:tbl>
              <a:tblPr/>
              <a:tblGrid>
                <a:gridCol w="375308"/>
                <a:gridCol w="111248"/>
                <a:gridCol w="354726"/>
                <a:gridCol w="504084"/>
                <a:gridCol w="373607"/>
                <a:gridCol w="324099"/>
                <a:gridCol w="572755"/>
                <a:gridCol w="397302"/>
                <a:gridCol w="130142"/>
                <a:gridCol w="252588"/>
                <a:gridCol w="111248"/>
                <a:gridCol w="408868"/>
                <a:gridCol w="485414"/>
                <a:gridCol w="452431"/>
              </a:tblGrid>
              <a:tr h="40152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Э 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60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1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Т 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67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 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Я 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9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 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67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4244" marR="64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00496" y="571480"/>
          <a:ext cx="3729038" cy="2053590"/>
        </p:xfrm>
        <a:graphic>
          <a:graphicData uri="http://schemas.openxmlformats.org/drawingml/2006/table">
            <a:tbl>
              <a:tblPr/>
              <a:tblGrid>
                <a:gridCol w="500066"/>
                <a:gridCol w="438147"/>
                <a:gridCol w="462280"/>
                <a:gridCol w="433070"/>
                <a:gridCol w="457200"/>
                <a:gridCol w="457200"/>
                <a:gridCol w="476250"/>
                <a:gridCol w="504825"/>
              </a:tblGrid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Л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4">
            <a:hlinkClick r:id="rId2" action="ppaction://hlinksldjump" highlightClick="1">
              <a:snd r:embed="rId3" name="click.wav"/>
            </a:hlinkClick>
            <a:hlinkHover r:id="" action="ppaction://noaction">
              <a:snd r:embed="rId4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Форменные элементы</a:t>
            </a:r>
          </a:p>
        </p:txBody>
      </p:sp>
      <p:sp>
        <p:nvSpPr>
          <p:cNvPr id="512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453188"/>
            <a:ext cx="323850" cy="404812"/>
          </a:xfrm>
          <a:prstGeom prst="actionButtonReturn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758" name="Group 254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29600" cy="4971733"/>
        </p:xfrm>
        <a:graphic>
          <a:graphicData uri="http://schemas.openxmlformats.org/drawingml/2006/table">
            <a:tbl>
              <a:tblPr/>
              <a:tblGrid>
                <a:gridCol w="1133475"/>
                <a:gridCol w="1054100"/>
                <a:gridCol w="1449388"/>
                <a:gridCol w="1141412"/>
                <a:gridCol w="1098550"/>
                <a:gridCol w="790575"/>
                <a:gridCol w="15621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Форменные элементы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клетки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Продолж. функционирования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отмирания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Содерж. в 1 мм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крови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Кровяные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Безъядерные клетки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костный мозг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мес.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Печень, селезёнка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4,5-5 млн.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Пигмент гемоглобин образует непрочные соединения с О</a:t>
                      </a:r>
                      <a:r>
                        <a:rPr kumimoji="0" lang="ru-RU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ru-RU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транспортирует их.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Лейкоциты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Кровяные амёбообразные клетки, имеющие ядро.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костный мозг, селезёнка, лимфатические узлы.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дней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Печень, селезенка, а также места, где идёт воспалительный процесс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6-8 тыс.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организма от болезнетворных микробов путём фагоцитоза. Вырабатывают антитела, создавая иммунитет.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Тромбоциты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Кровяные пластинки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костный мозг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2-5 дней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Печень, селезёнка.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300-500 тыс.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Участвуют в свёртывании крови при повреждении кровеносного сосуда, способствуя преобразованию белка фибриногена в фибрин – волокнистый кровяной сгусток.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 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     </a:t>
            </a:r>
            <a:r>
              <a:rPr lang="ru-RU" sz="2000" smtClean="0">
                <a:solidFill>
                  <a:srgbClr val="FF3300"/>
                </a:solidFill>
              </a:rPr>
              <a:t>Кровь</a:t>
            </a:r>
            <a:r>
              <a:rPr lang="ru-RU" sz="2000" smtClean="0"/>
              <a:t> - удивительная жидкость. С древних времён ей приписывали могучую силу. Древние жрецы приносили её в жертву своим богам, люди кровью скрепляли свои клятвы…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      </a:t>
            </a:r>
            <a:r>
              <a:rPr lang="ru-RU" sz="2000" smtClean="0">
                <a:solidFill>
                  <a:srgbClr val="FF3300"/>
                </a:solidFill>
              </a:rPr>
              <a:t>Кровь</a:t>
            </a:r>
            <a:r>
              <a:rPr lang="ru-RU" sz="2000" smtClean="0"/>
              <a:t> – это особый вид соединительной ткани, клетки расположены далеко друг от друга, много межклеточного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                                                                           вещества.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3192462" cy="1481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EFE6E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Кровь</a:t>
            </a:r>
          </a:p>
        </p:txBody>
      </p:sp>
      <p:pic>
        <p:nvPicPr>
          <p:cNvPr id="2063" name="Picture 15" descr="ки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725"/>
            <a:ext cx="4500563" cy="21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77755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>
                <a:solidFill>
                  <a:srgbClr val="FF3300"/>
                </a:solidFill>
              </a:rPr>
              <a:t>Кровь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0" y="928688"/>
            <a:ext cx="6215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3300"/>
                </a:solidFill>
              </a:rPr>
              <a:t>Кровь</a:t>
            </a:r>
            <a:r>
              <a:rPr lang="ru-RU"/>
              <a:t> (около 5л). Разновидность соединительной ткани, состоит из плазмы крови — 55% и форменных элементов — около 45%.</a:t>
            </a:r>
            <a:endParaRPr lang="ru-RU" i="1"/>
          </a:p>
          <a:p>
            <a:r>
              <a:rPr lang="ru-RU" i="1">
                <a:solidFill>
                  <a:srgbClr val="0000FF"/>
                </a:solidFill>
              </a:rPr>
              <a:t>Плазма</a:t>
            </a:r>
            <a:r>
              <a:rPr lang="ru-RU"/>
              <a:t> состоит из неорганических и органических веществ.</a:t>
            </a:r>
          </a:p>
          <a:p>
            <a:r>
              <a:rPr lang="ru-RU"/>
              <a:t>Неорганические: вода — до 90%, минеральные вещества — 0,9% (ионы Na</a:t>
            </a:r>
            <a:r>
              <a:rPr lang="ru-RU" baseline="30000"/>
              <a:t>+</a:t>
            </a:r>
            <a:r>
              <a:rPr lang="ru-RU"/>
              <a:t>, K</a:t>
            </a:r>
            <a:r>
              <a:rPr lang="ru-RU" baseline="30000"/>
              <a:t>+</a:t>
            </a:r>
            <a:r>
              <a:rPr lang="ru-RU"/>
              <a:t>, Ca</a:t>
            </a:r>
            <a:r>
              <a:rPr lang="ru-RU" baseline="30000"/>
              <a:t>2+</a:t>
            </a:r>
            <a:r>
              <a:rPr lang="ru-RU"/>
              <a:t>, Mg</a:t>
            </a:r>
            <a:r>
              <a:rPr lang="ru-RU" baseline="30000"/>
              <a:t>2+</a:t>
            </a:r>
            <a:r>
              <a:rPr lang="ru-RU"/>
              <a:t>, Cl</a:t>
            </a:r>
            <a:r>
              <a:rPr lang="ru-RU" baseline="30000"/>
              <a:t>-</a:t>
            </a:r>
            <a:r>
              <a:rPr lang="ru-RU"/>
              <a:t>, H</a:t>
            </a:r>
            <a:r>
              <a:rPr lang="ru-RU" baseline="-25000"/>
              <a:t>2</a:t>
            </a:r>
            <a:r>
              <a:rPr lang="ru-RU"/>
              <a:t>PO</a:t>
            </a:r>
            <a:r>
              <a:rPr lang="ru-RU" baseline="-25000"/>
              <a:t>4</a:t>
            </a:r>
            <a:r>
              <a:rPr lang="ru-RU" baseline="30000"/>
              <a:t>-</a:t>
            </a:r>
            <a:r>
              <a:rPr lang="ru-RU"/>
              <a:t>, HCO</a:t>
            </a:r>
            <a:r>
              <a:rPr lang="ru-RU" baseline="-25000"/>
              <a:t>3</a:t>
            </a:r>
            <a:r>
              <a:rPr lang="ru-RU" baseline="30000"/>
              <a:t>-</a:t>
            </a:r>
            <a:r>
              <a:rPr lang="ru-RU"/>
              <a:t>).</a:t>
            </a:r>
          </a:p>
          <a:p>
            <a:endParaRPr lang="ru-RU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1516063" cy="293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7775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>
                <a:solidFill>
                  <a:srgbClr val="FF3300"/>
                </a:solidFill>
              </a:rPr>
              <a:t>Кровь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0825" y="3529013"/>
            <a:ext cx="87137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Органические вещества</a:t>
            </a:r>
            <a:r>
              <a:rPr lang="ru-RU"/>
              <a:t>: белки (альбумины, глобулины, фибриноген и др.) — 7%, жиры — 0,8%, глюкоза — 0,1%. Мочевины около 0,03%, pH — 7,4.</a:t>
            </a:r>
          </a:p>
          <a:p>
            <a:endParaRPr lang="ru-RU"/>
          </a:p>
          <a:p>
            <a:r>
              <a:rPr lang="ru-RU"/>
              <a:t>В плазме находятся гормоны, витамины, растворимые газы, различные ферменты.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92150"/>
            <a:ext cx="4392613" cy="274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974725" cy="28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4">
            <a:hlinkClick r:id="rId4" action="ppaction://hlinksldjump" highlightClick="1">
              <a:snd r:embed="rId5" name="click.wav"/>
            </a:hlinkClick>
            <a:hlinkHover r:id="" action="ppaction://noaction">
              <a:snd r:embed="rId6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7775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>
                <a:solidFill>
                  <a:srgbClr val="FF3300"/>
                </a:solidFill>
              </a:rPr>
              <a:t>Кровь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84663" y="836613"/>
            <a:ext cx="48593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FF"/>
                </a:solidFill>
              </a:rPr>
              <a:t>Форменные элементы:</a:t>
            </a:r>
            <a:r>
              <a:rPr lang="ru-RU" dirty="0"/>
              <a:t> эритроциты (5 млн./мм</a:t>
            </a:r>
            <a:r>
              <a:rPr lang="ru-RU" baseline="30000" dirty="0"/>
              <a:t>3</a:t>
            </a:r>
            <a:r>
              <a:rPr lang="ru-RU" dirty="0"/>
              <a:t>), лейкоциты (4-9 тыс./мм</a:t>
            </a:r>
            <a:r>
              <a:rPr lang="ru-RU" baseline="30000" dirty="0"/>
              <a:t>3</a:t>
            </a:r>
            <a:r>
              <a:rPr lang="ru-RU" dirty="0"/>
              <a:t>), тромбоциты (300 тыс./мм</a:t>
            </a:r>
            <a:r>
              <a:rPr lang="ru-RU" baseline="30000" dirty="0"/>
              <a:t>3</a:t>
            </a:r>
            <a:r>
              <a:rPr lang="ru-RU" dirty="0"/>
              <a:t>).</a:t>
            </a:r>
            <a:endParaRPr lang="ru-RU" i="1" dirty="0"/>
          </a:p>
          <a:p>
            <a:endParaRPr lang="ru-RU" dirty="0"/>
          </a:p>
        </p:txBody>
      </p:sp>
      <p:pic>
        <p:nvPicPr>
          <p:cNvPr id="614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8680"/>
            <a:ext cx="3960812" cy="328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829050"/>
            <a:ext cx="2828925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4">
            <a:hlinkClick r:id="rId5" action="ppaction://hlinksldjump" highlightClick="1">
              <a:snd r:embed="rId6" name="click.wav"/>
            </a:hlinkClick>
            <a:hlinkHover r:id="" action="ppaction://noaction">
              <a:snd r:embed="rId7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067944" y="4077072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r>
              <a:rPr lang="ru-RU" sz="1600" i="1" dirty="0" smtClean="0">
                <a:solidFill>
                  <a:srgbClr val="FF3300"/>
                </a:solidFill>
              </a:rPr>
              <a:t>Функции крови</a:t>
            </a:r>
            <a:r>
              <a:rPr lang="ru-RU" sz="1600" dirty="0" smtClean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8" name="AutoShape 4">
            <a:hlinkClick r:id="rId8" action="ppaction://hlinksldjump" highlightClick="1">
              <a:snd r:embed="rId6" name="click.wav"/>
            </a:hlinkClick>
            <a:hlinkHover r:id="" action="ppaction://noaction">
              <a:snd r:embed="rId7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755576" y="476672"/>
            <a:ext cx="5760640" cy="530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4">
            <a:hlinkClick r:id="rId3" action="ppaction://hlinksldjump" highlightClick="1">
              <a:snd r:embed="rId4" name="click.wav"/>
            </a:hlinkClick>
            <a:hlinkHover r:id="" action="ppaction://noaction">
              <a:snd r:embed="rId5" name="tab_close.wav"/>
            </a:hlinkHover>
          </p:cNvPr>
          <p:cNvSpPr>
            <a:spLocks noChangeArrowheads="1"/>
          </p:cNvSpPr>
          <p:nvPr/>
        </p:nvSpPr>
        <p:spPr bwMode="auto">
          <a:xfrm>
            <a:off x="4572000" y="5733256"/>
            <a:ext cx="4572000" cy="1124744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1336</Words>
  <Application>Microsoft Office PowerPoint</Application>
  <PresentationFormat>Экран (4:3)</PresentationFormat>
  <Paragraphs>270</Paragraphs>
  <Slides>30</Slides>
  <Notes>1</Notes>
  <HiddenSlides>2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Мечников Илья Ильич (1845-1916)</vt:lpstr>
      <vt:lpstr>Форменные элементы</vt:lpstr>
      <vt:lpstr>Слайд 5</vt:lpstr>
      <vt:lpstr>Слайд 6</vt:lpstr>
      <vt:lpstr>Слайд 7</vt:lpstr>
      <vt:lpstr>Слайд 8</vt:lpstr>
      <vt:lpstr>Слайд 9</vt:lpstr>
      <vt:lpstr>Функции крови.</vt:lpstr>
      <vt:lpstr>Плазма.</vt:lpstr>
      <vt:lpstr>Эритроцит</vt:lpstr>
      <vt:lpstr>Переливание крови. Группы крови.</vt:lpstr>
      <vt:lpstr>Лейкоцит</vt:lpstr>
      <vt:lpstr>Тромбоцит</vt:lpstr>
      <vt:lpstr>Свёртывание крови.</vt:lpstr>
      <vt:lpstr>Слайд 17</vt:lpstr>
      <vt:lpstr>Иммунитет</vt:lpstr>
      <vt:lpstr>Тест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мвидео</cp:lastModifiedBy>
  <cp:revision>63</cp:revision>
  <dcterms:created xsi:type="dcterms:W3CDTF">2006-01-26T11:53:03Z</dcterms:created>
  <dcterms:modified xsi:type="dcterms:W3CDTF">2013-12-18T09:41:53Z</dcterms:modified>
</cp:coreProperties>
</file>