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7620000" cx="10160000"/>
  <p:notesSz cy="10160000" cx="7620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theme/theme3.xml" Type="http://schemas.openxmlformats.org/officeDocument/2006/relationships/theme" Id="rId1"/><Relationship Target="slides/slide8.xml" Type="http://schemas.openxmlformats.org/officeDocument/2006/relationships/slide" Id="rId1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" name="Shape 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" name="Shape 24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0" name="Shape 1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9" name="Shape 1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0" name="Shape 110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8" name="Shape 1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7" name="Shape 1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8" name="Shape 128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7" name="Shape 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" name="Shape 68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4" name="Shape 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2" name="Shape 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1" name="Shape 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2" name="Shape 92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" name="Shape 5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6" name="Shape 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" name="Shape 7"/>
          <p:cNvSpPr txBox="1"/>
          <p:nvPr>
            <p:ph type="ctrTitle"/>
          </p:nvPr>
        </p:nvSpPr>
        <p:spPr>
          <a:xfrm>
            <a:off y="3048000" x="914400"/>
            <a:ext cy="1219199" cx="83312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buSzPct val="100000"/>
              <a:defRPr sz="4800"/>
            </a:lvl1pPr>
            <a:lvl2pPr algn="ctr">
              <a:buSzPct val="100000"/>
              <a:defRPr sz="4800"/>
            </a:lvl2pPr>
            <a:lvl3pPr algn="ctr">
              <a:buSzPct val="100000"/>
              <a:defRPr sz="4800"/>
            </a:lvl3pPr>
            <a:lvl4pPr algn="ctr">
              <a:buSzPct val="100000"/>
              <a:defRPr sz="4800"/>
            </a:lvl4pPr>
            <a:lvl5pPr algn="ctr">
              <a:buSzPct val="100000"/>
              <a:defRPr sz="4800"/>
            </a:lvl5pPr>
            <a:lvl6pPr algn="ctr">
              <a:buSzPct val="100000"/>
              <a:defRPr sz="4800"/>
            </a:lvl6pPr>
            <a:lvl7pPr algn="ctr">
              <a:buSzPct val="100000"/>
              <a:defRPr sz="4800"/>
            </a:lvl7pPr>
            <a:lvl8pPr algn="ctr">
              <a:buSzPct val="100000"/>
              <a:defRPr sz="4800"/>
            </a:lvl8pPr>
            <a:lvl9pPr algn="ctr">
              <a:buSzPct val="100000"/>
              <a:defRPr sz="4800"/>
            </a:lvl9pPr>
          </a:lstStyle>
          <a:p/>
        </p:txBody>
      </p:sp>
      <p:sp>
        <p:nvSpPr>
          <p:cNvPr id="8" name="Shape 8"/>
          <p:cNvSpPr txBox="1"/>
          <p:nvPr>
            <p:ph idx="1" type="subTitle"/>
          </p:nvPr>
        </p:nvSpPr>
        <p:spPr>
          <a:xfrm>
            <a:off y="4572000" x="1828800"/>
            <a:ext cy="914400" cx="6502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buSzPct val="100000"/>
              <a:defRPr sz="3200"/>
            </a:lvl1pPr>
            <a:lvl2pPr algn="ctr">
              <a:buSzPct val="100000"/>
              <a:defRPr sz="3200"/>
            </a:lvl2pPr>
            <a:lvl3pPr algn="ctr">
              <a:buSzPct val="100000"/>
              <a:defRPr sz="3200"/>
            </a:lvl3pPr>
            <a:lvl4pPr algn="ctr">
              <a:buSzPct val="100000"/>
              <a:defRPr sz="3200"/>
            </a:lvl4pPr>
            <a:lvl5pPr algn="ctr">
              <a:buSzPct val="100000"/>
              <a:defRPr sz="3200"/>
            </a:lvl5pPr>
            <a:lvl6pPr algn="ctr">
              <a:buSzPct val="100000"/>
              <a:defRPr sz="3200"/>
            </a:lvl6pPr>
            <a:lvl7pPr algn="ctr">
              <a:buSzPct val="100000"/>
              <a:defRPr sz="3200"/>
            </a:lvl7pPr>
            <a:lvl8pPr algn="ctr">
              <a:buSzPct val="100000"/>
              <a:defRPr sz="3200"/>
            </a:lvl8pPr>
            <a:lvl9pPr algn="ctr">
              <a:buSzPct val="100000"/>
              <a:defRPr sz="32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9" name="Shape 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y="304800" x="304800"/>
            <a:ext cy="914400" cx="9550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buSzPct val="99224"/>
              <a:defRPr sz="4266"/>
            </a:lvl1pPr>
            <a:lvl2pPr>
              <a:buSzPct val="99224"/>
              <a:defRPr sz="4266"/>
            </a:lvl2pPr>
            <a:lvl3pPr>
              <a:buSzPct val="99224"/>
              <a:defRPr sz="4266"/>
            </a:lvl3pPr>
            <a:lvl4pPr>
              <a:buSzPct val="99224"/>
              <a:defRPr sz="4266"/>
            </a:lvl4pPr>
            <a:lvl5pPr>
              <a:buSzPct val="99224"/>
              <a:defRPr sz="4266"/>
            </a:lvl5pPr>
            <a:lvl6pPr>
              <a:buSzPct val="99224"/>
              <a:defRPr sz="4266"/>
            </a:lvl6pPr>
            <a:lvl7pPr>
              <a:buSzPct val="99224"/>
              <a:defRPr sz="4266"/>
            </a:lvl7pPr>
            <a:lvl8pPr>
              <a:buSzPct val="99224"/>
              <a:defRPr sz="4266"/>
            </a:lvl8pPr>
            <a:lvl9pPr>
              <a:buSzPct val="99224"/>
              <a:defRPr sz="4266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y="1828800" x="304800"/>
            <a:ext cy="5486399" cx="9550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buSzPct val="98765"/>
              <a:defRPr sz="2666"/>
            </a:lvl1pPr>
            <a:lvl2pPr>
              <a:buSzPct val="98765"/>
              <a:defRPr sz="2666"/>
            </a:lvl2pPr>
            <a:lvl3pPr>
              <a:buSzPct val="98765"/>
              <a:defRPr sz="2666"/>
            </a:lvl3pPr>
            <a:lvl4pPr>
              <a:buSzPct val="98765"/>
              <a:defRPr sz="2666"/>
            </a:lvl4pPr>
            <a:lvl5pPr>
              <a:buSzPct val="98765"/>
              <a:defRPr sz="2666"/>
            </a:lvl5pPr>
            <a:lvl6pPr>
              <a:buSzPct val="98765"/>
              <a:defRPr sz="2666"/>
            </a:lvl6pPr>
            <a:lvl7pPr>
              <a:buSzPct val="98765"/>
              <a:defRPr sz="2666"/>
            </a:lvl7pPr>
            <a:lvl8pPr>
              <a:buSzPct val="98765"/>
              <a:defRPr sz="2666"/>
            </a:lvl8pPr>
            <a:lvl9pPr>
              <a:buSzPct val="98765"/>
              <a:defRPr sz="2666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2" name="Shape 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y="304800" x="304800"/>
            <a:ext cy="914400" cx="9550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buSzPct val="99224"/>
              <a:defRPr sz="4266"/>
            </a:lvl1pPr>
            <a:lvl2pPr>
              <a:buSzPct val="99224"/>
              <a:defRPr sz="4266"/>
            </a:lvl2pPr>
            <a:lvl3pPr>
              <a:buSzPct val="99224"/>
              <a:defRPr sz="4266"/>
            </a:lvl3pPr>
            <a:lvl4pPr>
              <a:buSzPct val="99224"/>
              <a:defRPr sz="4266"/>
            </a:lvl4pPr>
            <a:lvl5pPr>
              <a:buSzPct val="99224"/>
              <a:defRPr sz="4266"/>
            </a:lvl5pPr>
            <a:lvl6pPr>
              <a:buSzPct val="99224"/>
              <a:defRPr sz="4266"/>
            </a:lvl6pPr>
            <a:lvl7pPr>
              <a:buSzPct val="99224"/>
              <a:defRPr sz="4266"/>
            </a:lvl7pPr>
            <a:lvl8pPr>
              <a:buSzPct val="99224"/>
              <a:defRPr sz="4266"/>
            </a:lvl8pPr>
            <a:lvl9pPr>
              <a:buSzPct val="99224"/>
              <a:defRPr sz="4266"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y="1828800" x="304800"/>
            <a:ext cy="5486399" cx="4470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buSzPct val="98765"/>
              <a:defRPr sz="2666"/>
            </a:lvl1pPr>
            <a:lvl2pPr>
              <a:buSzPct val="98765"/>
              <a:defRPr sz="2666"/>
            </a:lvl2pPr>
            <a:lvl3pPr>
              <a:buSzPct val="98765"/>
              <a:defRPr sz="2666"/>
            </a:lvl3pPr>
            <a:lvl4pPr>
              <a:buSzPct val="98765"/>
              <a:defRPr sz="2666"/>
            </a:lvl4pPr>
            <a:lvl5pPr>
              <a:buSzPct val="98765"/>
              <a:defRPr sz="2666"/>
            </a:lvl5pPr>
            <a:lvl6pPr>
              <a:buSzPct val="98765"/>
              <a:defRPr sz="2666"/>
            </a:lvl6pPr>
            <a:lvl7pPr>
              <a:buSzPct val="98765"/>
              <a:defRPr sz="2666"/>
            </a:lvl7pPr>
            <a:lvl8pPr>
              <a:buSzPct val="98765"/>
              <a:defRPr sz="2666"/>
            </a:lvl8pPr>
            <a:lvl9pPr>
              <a:buSzPct val="98765"/>
              <a:defRPr sz="2666"/>
            </a:lvl9pPr>
          </a:lstStyle>
          <a:p/>
        </p:txBody>
      </p:sp>
      <p:sp>
        <p:nvSpPr>
          <p:cNvPr id="15" name="Shape 15"/>
          <p:cNvSpPr txBox="1"/>
          <p:nvPr>
            <p:ph idx="2" type="body"/>
          </p:nvPr>
        </p:nvSpPr>
        <p:spPr>
          <a:xfrm>
            <a:off y="1828800" x="5384800"/>
            <a:ext cy="5486399" cx="4470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buSzPct val="98765"/>
              <a:defRPr sz="2666"/>
            </a:lvl1pPr>
            <a:lvl2pPr>
              <a:buSzPct val="98765"/>
              <a:defRPr sz="2666"/>
            </a:lvl2pPr>
            <a:lvl3pPr>
              <a:buSzPct val="98765"/>
              <a:defRPr sz="2666"/>
            </a:lvl3pPr>
            <a:lvl4pPr>
              <a:buSzPct val="98765"/>
              <a:defRPr sz="2666"/>
            </a:lvl4pPr>
            <a:lvl5pPr>
              <a:buSzPct val="98765"/>
              <a:defRPr sz="2666"/>
            </a:lvl5pPr>
            <a:lvl6pPr>
              <a:buSzPct val="98765"/>
              <a:defRPr sz="2666"/>
            </a:lvl6pPr>
            <a:lvl7pPr>
              <a:buSzPct val="98765"/>
              <a:defRPr sz="2666"/>
            </a:lvl7pPr>
            <a:lvl8pPr>
              <a:buSzPct val="98765"/>
              <a:defRPr sz="2666"/>
            </a:lvl8pPr>
            <a:lvl9pPr>
              <a:buSzPct val="98765"/>
              <a:defRPr sz="2666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idx="1" type="body"/>
          </p:nvPr>
        </p:nvSpPr>
        <p:spPr>
          <a:xfrm>
            <a:off y="6705600" x="304800"/>
            <a:ext cy="609599" cx="9550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buSzPct val="100000"/>
              <a:defRPr sz="3200"/>
            </a:lvl1pPr>
            <a:lvl2pPr algn="ctr">
              <a:buSzPct val="100000"/>
              <a:defRPr sz="3200"/>
            </a:lvl2pPr>
            <a:lvl3pPr algn="ctr">
              <a:buSzPct val="100000"/>
              <a:defRPr sz="3200"/>
            </a:lvl3pPr>
            <a:lvl4pPr algn="ctr">
              <a:buSzPct val="100000"/>
              <a:defRPr sz="3200"/>
            </a:lvl4pPr>
            <a:lvl5pPr algn="ctr">
              <a:buSzPct val="100000"/>
              <a:defRPr sz="3200"/>
            </a:lvl5pPr>
            <a:lvl6pPr algn="ctr">
              <a:buSzPct val="100000"/>
              <a:defRPr sz="3200"/>
            </a:lvl6pPr>
            <a:lvl7pPr algn="ctr">
              <a:buSzPct val="100000"/>
              <a:defRPr sz="3200"/>
            </a:lvl7pPr>
            <a:lvl8pPr algn="ctr">
              <a:buSzPct val="100000"/>
              <a:defRPr sz="3200"/>
            </a:lvl8pPr>
            <a:lvl9pPr algn="ctr">
              <a:buSzPct val="100000"/>
              <a:defRPr sz="3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theme/theme2.xml" Type="http://schemas.openxmlformats.org/officeDocument/2006/relationships/theme" Id="rId6"/><Relationship Target="../slideLayouts/slideLayout5.xml" Type="http://schemas.openxmlformats.org/officeDocument/2006/relationships/slideLayout" Id="rId5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0.png" Type="http://schemas.openxmlformats.org/officeDocument/2006/relationships/image" Id="rId4"/><Relationship Target="../media/image12.png" Type="http://schemas.openxmlformats.org/officeDocument/2006/relationships/image" Id="rId3"/><Relationship Target="../media/image03.png" Type="http://schemas.openxmlformats.org/officeDocument/2006/relationships/image" Id="rId5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32.png" Type="http://schemas.openxmlformats.org/officeDocument/2006/relationships/image" Id="rId4"/><Relationship Target="../media/image28.png" Type="http://schemas.openxmlformats.org/officeDocument/2006/relationships/image" Id="rId3"/><Relationship Target="../media/image35.png" Type="http://schemas.openxmlformats.org/officeDocument/2006/relationships/image" Id="rId6"/><Relationship Target="../media/image33.png" Type="http://schemas.openxmlformats.org/officeDocument/2006/relationships/image" Id="rId5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32.png" Type="http://schemas.openxmlformats.org/officeDocument/2006/relationships/image" Id="rId4"/><Relationship Target="../media/image31.png" Type="http://schemas.openxmlformats.org/officeDocument/2006/relationships/image" Id="rId3"/><Relationship Target="../media/image36.png" Type="http://schemas.openxmlformats.org/officeDocument/2006/relationships/image" Id="rId6"/><Relationship Target="../media/image30.png" Type="http://schemas.openxmlformats.org/officeDocument/2006/relationships/image" Id="rId5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43.png" Type="http://schemas.openxmlformats.org/officeDocument/2006/relationships/image" Id="rId4"/><Relationship Target="../media/image34.png" Type="http://schemas.openxmlformats.org/officeDocument/2006/relationships/image" Id="rId3"/><Relationship Target="../media/image41.png" Type="http://schemas.openxmlformats.org/officeDocument/2006/relationships/image" Id="rId6"/><Relationship Target="../media/image39.png" Type="http://schemas.openxmlformats.org/officeDocument/2006/relationships/image" Id="rId5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38.png" Type="http://schemas.openxmlformats.org/officeDocument/2006/relationships/image" Id="rId4"/><Relationship Target="../media/image37.png" Type="http://schemas.openxmlformats.org/officeDocument/2006/relationships/image" Id="rId3"/><Relationship Target="../media/image42.png" Type="http://schemas.openxmlformats.org/officeDocument/2006/relationships/image" Id="rId6"/><Relationship Target="../media/image40.png" Type="http://schemas.openxmlformats.org/officeDocument/2006/relationships/image" Id="rId5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5.png" Type="http://schemas.openxmlformats.org/officeDocument/2006/relationships/image" Id="rId4"/><Relationship Target="../media/image09.png" Type="http://schemas.openxmlformats.org/officeDocument/2006/relationships/image" Id="rId3"/><Relationship Target="../media/image08.png" Type="http://schemas.openxmlformats.org/officeDocument/2006/relationships/image" Id="rId5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1.png" Type="http://schemas.openxmlformats.org/officeDocument/2006/relationships/image" Id="rId4"/><Relationship Target="../media/image06.png" Type="http://schemas.openxmlformats.org/officeDocument/2006/relationships/image" Id="rId3"/><Relationship Target="../media/image04.png" Type="http://schemas.openxmlformats.org/officeDocument/2006/relationships/image" Id="rId6"/><Relationship Target="../media/image02.png" Type="http://schemas.openxmlformats.org/officeDocument/2006/relationships/image" Id="rId5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7.png" Type="http://schemas.openxmlformats.org/officeDocument/2006/relationships/image" Id="rId4"/><Relationship Target="../media/image11.png" Type="http://schemas.openxmlformats.org/officeDocument/2006/relationships/image" Id="rId3"/><Relationship Target="../media/image04.png" Type="http://schemas.openxmlformats.org/officeDocument/2006/relationships/image" Id="rId6"/><Relationship Target="../media/image15.png" Type="http://schemas.openxmlformats.org/officeDocument/2006/relationships/image" Id="rId5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10.png" Type="http://schemas.openxmlformats.org/officeDocument/2006/relationships/image" Id="rId4"/><Relationship Target="../media/image13.png" Type="http://schemas.openxmlformats.org/officeDocument/2006/relationships/image" Id="rId3"/><Relationship Target="../media/image04.png" Type="http://schemas.openxmlformats.org/officeDocument/2006/relationships/image" Id="rId6"/><Relationship Target="../media/image17.png" Type="http://schemas.openxmlformats.org/officeDocument/2006/relationships/image" Id="rId5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27.png" Type="http://schemas.openxmlformats.org/officeDocument/2006/relationships/image" Id="rId4"/><Relationship Target="../media/image16.png" Type="http://schemas.openxmlformats.org/officeDocument/2006/relationships/image" Id="rId3"/><Relationship Target="../media/image29.png" Type="http://schemas.openxmlformats.org/officeDocument/2006/relationships/image" Id="rId6"/><Relationship Target="../media/image14.png" Type="http://schemas.openxmlformats.org/officeDocument/2006/relationships/image" Id="rId5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18.png" Type="http://schemas.openxmlformats.org/officeDocument/2006/relationships/image" Id="rId4"/><Relationship Target="../media/image19.png" Type="http://schemas.openxmlformats.org/officeDocument/2006/relationships/image" Id="rId3"/><Relationship Target="../media/image29.png" Type="http://schemas.openxmlformats.org/officeDocument/2006/relationships/image" Id="rId5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20.png" Type="http://schemas.openxmlformats.org/officeDocument/2006/relationships/image" Id="rId4"/><Relationship Target="../media/image23.png" Type="http://schemas.openxmlformats.org/officeDocument/2006/relationships/image" Id="rId3"/><Relationship Target="../media/image24.png" Type="http://schemas.openxmlformats.org/officeDocument/2006/relationships/image" Id="rId5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21.png" Type="http://schemas.openxmlformats.org/officeDocument/2006/relationships/image" Id="rId4"/><Relationship Target="../media/image22.png" Type="http://schemas.openxmlformats.org/officeDocument/2006/relationships/image" Id="rId3"/><Relationship Target="../media/image25.png" Type="http://schemas.openxmlformats.org/officeDocument/2006/relationships/image" Id="rId6"/><Relationship Target="../media/image26.png" Type="http://schemas.openxmlformats.org/officeDocument/2006/relationships/image" Id="rId5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/>
          <p:nvPr/>
        </p:nvSpPr>
        <p:spPr>
          <a:xfrm>
            <a:off y="2367125" x="762000"/>
            <a:ext cy="1633350" cx="863599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20" name="Shape 20"/>
          <p:cNvSpPr txBox="1"/>
          <p:nvPr/>
        </p:nvSpPr>
        <p:spPr>
          <a:xfrm>
            <a:off y="2367125" x="762000"/>
            <a:ext cy="1709550" cx="8712199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marR="0" indent="0" marL="0">
              <a:lnSpc>
                <a:spcPct val="100000"/>
              </a:lnSpc>
              <a:spcBef>
                <a:spcPts val="218"/>
              </a:spcBef>
              <a:spcAft>
                <a:spcPts val="218"/>
              </a:spcAft>
              <a:buNone/>
            </a:pPr>
            <a:r>
              <a:rPr sz="44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ТЕМА: Дети и интернет.</a:t>
            </a:r>
          </a:p>
        </p:txBody>
      </p:sp>
      <p:sp>
        <p:nvSpPr>
          <p:cNvPr id="21" name="Shape 21"/>
          <p:cNvSpPr/>
          <p:nvPr/>
        </p:nvSpPr>
        <p:spPr>
          <a:xfrm>
            <a:off y="4048125" x="2301850"/>
            <a:ext cy="1947325" cx="7112000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22" name="Shape 22"/>
          <p:cNvSpPr txBox="1"/>
          <p:nvPr>
            <p:ph idx="1" type="subTitle"/>
          </p:nvPr>
        </p:nvSpPr>
        <p:spPr>
          <a:xfrm>
            <a:off y="4048125" x="2301850"/>
            <a:ext cy="2023524" cx="71881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marR="0" indent="0" mar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Выполнил: Шкилов О.В.</a:t>
            </a:r>
          </a:p>
          <a:p>
            <a:pPr algn="ctr" marR="0" indent="0" mar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Ученик 9а класса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94" name="Shape 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5" name="Shape 95"/>
          <p:cNvSpPr/>
          <p:nvPr/>
        </p:nvSpPr>
        <p:spPr>
          <a:xfrm>
            <a:off y="303375" x="3972275"/>
            <a:ext cy="6503450" cx="567970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96" name="Shape 96"/>
          <p:cNvSpPr/>
          <p:nvPr/>
        </p:nvSpPr>
        <p:spPr>
          <a:xfrm>
            <a:off y="79325" x="317450"/>
            <a:ext cy="714375" cx="9604424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97" name="Shape 97"/>
          <p:cNvSpPr txBox="1"/>
          <p:nvPr>
            <p:ph type="title"/>
          </p:nvPr>
        </p:nvSpPr>
        <p:spPr>
          <a:xfrm>
            <a:off y="79325" x="317450"/>
            <a:ext cy="790575" cx="9680625"/>
          </a:xfrm>
          <a:prstGeom prst="rect">
            <a:avLst/>
          </a:prstGeom>
        </p:spPr>
        <p:txBody>
          <a:bodyPr bIns="38100" rIns="38100" lIns="38100" tIns="38100" anchor="b" anchorCtr="0">
            <a:noAutofit/>
          </a:bodyPr>
          <a:lstStyle/>
          <a:p>
            <a:pPr algn="l" marR="0" indent="0" marL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sz="24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Ученые доказали пользу интернета для детей.</a:t>
            </a:r>
          </a:p>
        </p:txBody>
      </p:sp>
      <p:sp>
        <p:nvSpPr>
          <p:cNvPr id="98" name="Shape 98"/>
          <p:cNvSpPr/>
          <p:nvPr/>
        </p:nvSpPr>
        <p:spPr>
          <a:xfrm>
            <a:off y="952475" x="238075"/>
            <a:ext cy="4683150" cx="9604424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y="952475" x="238075"/>
            <a:ext cy="4759349" cx="9680625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marR="0" indent="0" marL="0">
              <a:lnSpc>
                <a:spcPct val="100000"/>
              </a:lnSpc>
              <a:spcBef>
                <a:spcPts val="533"/>
              </a:spcBef>
              <a:spcAft>
                <a:spcPts val="533"/>
              </a:spcAft>
              <a:buNone/>
            </a:pPr>
            <a:r>
              <a:rPr sz="18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Масштабное исследование плюсов и минусов Интернета, проведенное американскими учеными, выявило, что пребывание в Сети, онлайн-игры и общение с другими пользователями очень важны и полезны для нормального развития подростков. Как сообщает BBC, итог исследования противоречит мнению многих родителей и учителей о том, что просиживание часами в Интернете — это пустая трата времени. Для своего эксперимента, который длился три года, ученые привлекли более 800 американских подростков и их родителей.</a:t>
            </a:r>
          </a:p>
          <a:p>
            <a:pPr algn="l" marR="0" indent="0" marL="0">
              <a:lnSpc>
                <a:spcPct val="100000"/>
              </a:lnSpc>
              <a:spcBef>
                <a:spcPts val="533"/>
              </a:spcBef>
              <a:spcAft>
                <a:spcPts val="533"/>
              </a:spcAft>
              <a:buNone/>
            </a:pPr>
            <a:r>
              <a:rPr sz="18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«Пользуясь Интернетом, тинэйджеры одновременно осваивают азы новых технологий и повышают уровень своей грамотности, — считает автор опубликованного доклада Мими Ито. — Они учатся общаться, создают собственные страницы, обмениваются ссылками».</a:t>
            </a:r>
          </a:p>
          <a:p>
            <a:pPr algn="l" marR="0" indent="0" marL="0">
              <a:lnSpc>
                <a:spcPct val="100000"/>
              </a:lnSpc>
              <a:spcBef>
                <a:spcPts val="533"/>
              </a:spcBef>
              <a:spcAft>
                <a:spcPts val="533"/>
              </a:spcAft>
              <a:buNone/>
            </a:pPr>
            <a:r>
              <a:rPr sz="18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Все это, по словам ученых, еще 10 лет назад считалось очень сложным и доступным только для специалистов, а современная молодежь делает это с легкостью.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103" name="Shape 1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4" name="Shape 104"/>
          <p:cNvSpPr/>
          <p:nvPr/>
        </p:nvSpPr>
        <p:spPr>
          <a:xfrm>
            <a:off y="3810000" x="6270625"/>
            <a:ext cy="3730649" cx="3810024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105" name="Shape 105"/>
          <p:cNvSpPr/>
          <p:nvPr/>
        </p:nvSpPr>
        <p:spPr>
          <a:xfrm>
            <a:off y="305150" x="508000"/>
            <a:ext cy="1269974" cx="9143999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106" name="Shape 106"/>
          <p:cNvSpPr txBox="1"/>
          <p:nvPr>
            <p:ph type="title"/>
          </p:nvPr>
        </p:nvSpPr>
        <p:spPr>
          <a:xfrm>
            <a:off y="305150" x="508000"/>
            <a:ext cy="1402745" cx="9220200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marR="0" indent="0" marL="0">
              <a:lnSpc>
                <a:spcPct val="100000"/>
              </a:lnSpc>
              <a:spcBef>
                <a:spcPts val="218"/>
              </a:spcBef>
              <a:spcAft>
                <a:spcPts val="218"/>
              </a:spcAft>
              <a:buNone/>
            </a:pPr>
            <a:r>
              <a:rPr sz="44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Ученые доказали пользу интернета для детей</a:t>
            </a:r>
          </a:p>
        </p:txBody>
      </p:sp>
      <p:sp>
        <p:nvSpPr>
          <p:cNvPr id="107" name="Shape 107"/>
          <p:cNvSpPr/>
          <p:nvPr/>
        </p:nvSpPr>
        <p:spPr>
          <a:xfrm>
            <a:off y="1778000" x="508000"/>
            <a:ext cy="5028824" cx="9143999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y="1778000" x="508000"/>
            <a:ext cy="5105025" cx="92202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lvl="0" marR="0" indent="-254000" marL="381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Pct val="166666"/>
              <a:buFont typeface="Arial"/>
              <a:buChar char="•"/>
            </a:pPr>
            <a:r>
              <a:rPr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Проведенное исследование стало частью крупного проекта по изучению цифровых СМИ, для которого различные американские фонды выделили $50 млн. Главной его целью было выяснить, как дети и подростки в отдельно взятой стране общаются, учатся и отдыхают в цифровом пространстве.</a:t>
            </a:r>
          </a:p>
          <a:p>
            <a:pPr algn="l" lvl="0" marR="0" indent="-254000" marL="381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Pct val="166666"/>
              <a:buFont typeface="Arial"/>
              <a:buChar char="•"/>
            </a:pPr>
            <a:r>
              <a:rPr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 словам Мими Ито, подростки во много раз больше «зависают» в таких социальных сетях как MySpace и Facebook, чем в парках, на улицах или в торговых центрах.</a:t>
            </a:r>
          </a:p>
          <a:p>
            <a:pPr algn="l" lvl="0" marR="0" indent="-254000" marL="381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Pct val="166666"/>
              <a:buFont typeface="Arial"/>
              <a:buChar char="•"/>
            </a:pPr>
            <a:r>
              <a:rPr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Исследования также показали, что для определенной категории молодых пользователей Сеть также является возможностью выразить свои творческие и технические способности. «Например, любители японской анимации создают онлайн-клубы для обсуждений и даже сами пытаются создавать видеопродукцию. Они учатся редактировать, продюсировать и осваивают японский язык», — говорит Мими Ито.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112" name="Shape 1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3" name="Shape 113"/>
          <p:cNvSpPr/>
          <p:nvPr/>
        </p:nvSpPr>
        <p:spPr>
          <a:xfrm>
            <a:off y="303375" x="3972275"/>
            <a:ext cy="6503449" cx="567969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114" name="Shape 114"/>
          <p:cNvSpPr/>
          <p:nvPr/>
        </p:nvSpPr>
        <p:spPr>
          <a:xfrm>
            <a:off y="0" x="508000"/>
            <a:ext cy="1349349" cx="9651975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115" name="Shape 115"/>
          <p:cNvSpPr txBox="1"/>
          <p:nvPr>
            <p:ph type="title"/>
          </p:nvPr>
        </p:nvSpPr>
        <p:spPr>
          <a:xfrm>
            <a:off y="0" x="508000"/>
            <a:ext cy="1425550" cx="9728174"/>
          </a:xfrm>
          <a:prstGeom prst="rect">
            <a:avLst/>
          </a:prstGeom>
        </p:spPr>
        <p:txBody>
          <a:bodyPr bIns="38100" rIns="38100" lIns="38100" tIns="38100" anchor="b" anchorCtr="0">
            <a:noAutofit/>
          </a:bodyPr>
          <a:lstStyle/>
          <a:p>
            <a:pPr algn="ctr" marR="0" indent="0" marL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sz="24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Правдивые страшилки об интернет-зависимости.</a:t>
            </a:r>
          </a:p>
        </p:txBody>
      </p:sp>
      <p:sp>
        <p:nvSpPr>
          <p:cNvPr id="116" name="Shape 116"/>
          <p:cNvSpPr/>
          <p:nvPr/>
        </p:nvSpPr>
        <p:spPr>
          <a:xfrm>
            <a:off y="1746225" x="317450"/>
            <a:ext cy="5635650" cx="9366300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y="1746225" x="317450"/>
            <a:ext cy="5711849" cx="94425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marR="0" indent="0" marL="0">
              <a:lnSpc>
                <a:spcPct val="100000"/>
              </a:lnSpc>
              <a:spcBef>
                <a:spcPts val="480"/>
              </a:spcBef>
              <a:spcAft>
                <a:spcPts val="480"/>
              </a:spcAft>
              <a:buNone/>
            </a:pPr>
            <a:r>
              <a:rPr sz="20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Одиннадцатилетняя девочка умерла от сердечного приступа прямо над клавиатурой. Выяснилось - она просидела в Сети почти 25 часов безвылазно. Мальчик украл у своего отца деньги, чтобы заплатить в Интернет кафе за онлайн игры. Дети меняют учебу на Интернет. А сколько мальчиков и девочек забывают обо всем вокруг «заворачиваясь» в паутину все сильнее и сильнее?</a:t>
            </a:r>
          </a:p>
          <a:p>
            <a:pPr algn="l" marR="0" indent="0" marL="0">
              <a:lnSpc>
                <a:spcPct val="100000"/>
              </a:lnSpc>
              <a:spcBef>
                <a:spcPts val="480"/>
              </a:spcBef>
              <a:spcAft>
                <a:spcPts val="480"/>
              </a:spcAft>
              <a:buNone/>
            </a:pPr>
            <a:r>
              <a:rPr sz="20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«Интернет-зависимость» - это широкий </a:t>
            </a:r>
          </a:p>
          <a:p>
            <a:pPr algn="l" marR="0" indent="0" marL="0">
              <a:lnSpc>
                <a:spcPct val="100000"/>
              </a:lnSpc>
              <a:spcBef>
                <a:spcPts val="480"/>
              </a:spcBef>
              <a:spcAft>
                <a:spcPts val="480"/>
              </a:spcAft>
              <a:buNone/>
            </a:pPr>
            <a:r>
              <a:rPr sz="20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термин, обозначающий большое количество</a:t>
            </a:r>
          </a:p>
          <a:p>
            <a:pPr algn="l" marR="0" indent="0" marL="0">
              <a:lnSpc>
                <a:spcPct val="100000"/>
              </a:lnSpc>
              <a:spcBef>
                <a:spcPts val="480"/>
              </a:spcBef>
              <a:spcAft>
                <a:spcPts val="480"/>
              </a:spcAft>
              <a:buNone/>
            </a:pPr>
            <a:r>
              <a:rPr sz="20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проблем поведения и контроля над </a:t>
            </a:r>
          </a:p>
          <a:p>
            <a:pPr algn="l" marR="0" indent="0" marL="0">
              <a:lnSpc>
                <a:spcPct val="100000"/>
              </a:lnSpc>
              <a:spcBef>
                <a:spcPts val="480"/>
              </a:spcBef>
              <a:spcAft>
                <a:spcPts val="480"/>
              </a:spcAft>
              <a:buNone/>
            </a:pPr>
            <a:r>
              <a:rPr sz="20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влечениями.</a:t>
            </a:r>
          </a:p>
          <a:p>
            <a:pPr algn="l" marR="0" indent="0" marL="0">
              <a:lnSpc>
                <a:spcPct val="100000"/>
              </a:lnSpc>
              <a:spcBef>
                <a:spcPts val="480"/>
              </a:spcBef>
              <a:spcAft>
                <a:spcPts val="480"/>
              </a:spcAft>
              <a:buNone/>
            </a:pPr>
            <a:r>
              <a:rPr sz="20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Компьютерная зависимость стала очень актуальной проблемой в нашем мире. Паутина действует губительно на многих людей, несмотря на тот факт, что изначально она создавалась из благих побуждений.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121" name="Shape 1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2" name="Shape 122"/>
          <p:cNvSpPr/>
          <p:nvPr/>
        </p:nvSpPr>
        <p:spPr>
          <a:xfrm>
            <a:off y="305150" x="508000"/>
            <a:ext cy="1269974" cx="914399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123" name="Shape 123"/>
          <p:cNvSpPr txBox="1"/>
          <p:nvPr>
            <p:ph type="title"/>
          </p:nvPr>
        </p:nvSpPr>
        <p:spPr>
          <a:xfrm>
            <a:off y="305150" x="508000"/>
            <a:ext cy="1346174" cx="9220200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marR="0" indent="0" marL="0">
              <a:lnSpc>
                <a:spcPct val="100000"/>
              </a:lnSpc>
              <a:spcBef>
                <a:spcPts val="160"/>
              </a:spcBef>
              <a:spcAft>
                <a:spcPts val="160"/>
              </a:spcAft>
              <a:buNone/>
            </a:pPr>
            <a:r>
              <a:rPr sz="60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ИНТЕРНЕТ.</a:t>
            </a:r>
          </a:p>
        </p:txBody>
      </p:sp>
      <p:sp>
        <p:nvSpPr>
          <p:cNvPr id="124" name="Shape 124"/>
          <p:cNvSpPr/>
          <p:nvPr/>
        </p:nvSpPr>
        <p:spPr>
          <a:xfrm>
            <a:off y="1778000" x="508000"/>
            <a:ext cy="5028825" cx="9143999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125" name="Shape 125"/>
          <p:cNvSpPr/>
          <p:nvPr/>
        </p:nvSpPr>
        <p:spPr>
          <a:xfrm>
            <a:off y="1587475" x="317425"/>
            <a:ext cy="5334774" cx="9842549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126" name="Shape 126"/>
          <p:cNvSpPr txBox="1"/>
          <p:nvPr/>
        </p:nvSpPr>
        <p:spPr>
          <a:xfrm>
            <a:off y="1587475" x="317425"/>
            <a:ext cy="5410975" cx="991875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18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Интерне́т (произносится [интэрнэ́т]; англ. Internet) — всемирная система объединённых компьютерных сетей, построенная на использовании протокола IP и маршрутизации пакетов данных. Интернет образует глобальное информационное пространство, служит физической основой для Всемирной паутины (World Wide Web (WWW) и множества других систем (протоколов) передачи данных. Часто упоминается как Всемирная сеть и Глобальная сеть, в обиходе иногда употребляют сокращённое наименование Ине́т.</a:t>
            </a:r>
          </a:p>
          <a:p>
            <a:pPr algn="l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18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 настоящее время, когда слово «Интернет» употребляется в обиходе, чаще всего имеется в виду Всемирная паутина и доступная в ней информация, а не сама физическая сеть.</a:t>
            </a:r>
          </a:p>
          <a:p>
            <a:pPr algn="l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18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 середине 2008 года число пользователей, регулярно использующих Интернет, составило около 1,5 млрд человек (около четверти населения Земли).[1] Вместе с подключёнными к нему компьютерами, Интернет служит основой для развития информационного общества.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26" name="Shape 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" name="Shape 27"/>
          <p:cNvSpPr/>
          <p:nvPr/>
        </p:nvSpPr>
        <p:spPr>
          <a:xfrm>
            <a:off y="305150" x="508000"/>
            <a:ext cy="1269974" cx="914399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28" name="Shape 28"/>
          <p:cNvSpPr txBox="1"/>
          <p:nvPr>
            <p:ph type="title"/>
          </p:nvPr>
        </p:nvSpPr>
        <p:spPr>
          <a:xfrm>
            <a:off y="305150" x="508000"/>
            <a:ext cy="1346174" cx="9220200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marR="0" indent="0" marL="0">
              <a:lnSpc>
                <a:spcPct val="123076"/>
              </a:lnSpc>
              <a:spcBef>
                <a:spcPts val="369"/>
              </a:spcBef>
              <a:spcAft>
                <a:spcPts val="369"/>
              </a:spcAft>
              <a:buNone/>
            </a:pPr>
            <a:r>
              <a:rPr b="1" sz="26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Соотношение</a:t>
            </a: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sz="26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пользования</a:t>
            </a: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sz="26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Интернетом</a:t>
            </a: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sz="26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детьми</a:t>
            </a: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sz="26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самостоятельно и под надзором взрослых.</a:t>
            </a:r>
          </a:p>
        </p:txBody>
      </p:sp>
      <p:sp>
        <p:nvSpPr>
          <p:cNvPr id="29" name="Shape 29"/>
          <p:cNvSpPr/>
          <p:nvPr/>
        </p:nvSpPr>
        <p:spPr>
          <a:xfrm>
            <a:off y="1778000" x="508000"/>
            <a:ext cy="5028824" cx="9143999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y="1778000" x="508000"/>
            <a:ext cy="5105025" cx="92202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marR="0" indent="0" marL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sz="24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Специалисты попытались классифицировать основные виды угроз, которым подвергаются дети, сталкивающиеся с Интернетом. Из всех выявленных выделяются основные пункты: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34" name="Shape 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" name="Shape 35"/>
          <p:cNvSpPr/>
          <p:nvPr/>
        </p:nvSpPr>
        <p:spPr>
          <a:xfrm>
            <a:off y="305150" x="508000"/>
            <a:ext cy="1520450" cx="914399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36" name="Shape 36"/>
          <p:cNvSpPr txBox="1"/>
          <p:nvPr>
            <p:ph type="title"/>
          </p:nvPr>
        </p:nvSpPr>
        <p:spPr>
          <a:xfrm>
            <a:off y="305150" x="508000"/>
            <a:ext cy="1841989" cx="9220200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marR="0" indent="0" marL="0">
              <a:lnSpc>
                <a:spcPct val="112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Соотношение</a:t>
            </a:r>
            <a:r>
              <a:rPr b="1" sz="36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пользования</a:t>
            </a:r>
            <a:r>
              <a:rPr b="1" sz="36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Интернетом</a:t>
            </a:r>
            <a:r>
              <a:rPr b="1" sz="36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детьми</a:t>
            </a:r>
            <a:r>
              <a:rPr b="1" sz="36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самостоятельно и под надзором взрослых.</a:t>
            </a:r>
          </a:p>
        </p:txBody>
      </p:sp>
      <p:sp>
        <p:nvSpPr>
          <p:cNvPr id="37" name="Shape 37"/>
          <p:cNvSpPr/>
          <p:nvPr/>
        </p:nvSpPr>
        <p:spPr>
          <a:xfrm>
            <a:off y="1587475" x="396825"/>
            <a:ext cy="5457475" cx="5080024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y="1587475" x="396825"/>
            <a:ext cy="5533675" cx="5156224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marR="0" indent="0" marL="0">
              <a:lnSpc>
                <a:spcPct val="100000"/>
              </a:lnSpc>
              <a:spcBef>
                <a:spcPts val="480"/>
              </a:spcBef>
              <a:spcAft>
                <a:spcPts val="480"/>
              </a:spcAft>
              <a:buNone/>
            </a:pPr>
            <a:r>
              <a:rPr sz="20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 Легкая доступность к нежелательному содержимому является одной из самых распространенных проблем, и в то же время угрозой. Под нежелательным содержимым нужно понимать порнографические или иные непристойные материалы, азартные Интернет игры, информацию о наркотиках, насилие. Все это, несомненно, может отразиться на психике наших детей.</a:t>
            </a:r>
          </a:p>
        </p:txBody>
      </p:sp>
      <p:sp>
        <p:nvSpPr>
          <p:cNvPr id="39" name="Shape 39"/>
          <p:cNvSpPr/>
          <p:nvPr/>
        </p:nvSpPr>
        <p:spPr>
          <a:xfrm>
            <a:off y="1778000" x="508000"/>
            <a:ext cy="5028825" cx="4487325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/>
          <p:nvPr/>
        </p:nvSpPr>
        <p:spPr>
          <a:xfrm>
            <a:off y="305150" x="508000"/>
            <a:ext cy="1269974" cx="914399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45" name="Shape 45"/>
          <p:cNvSpPr txBox="1"/>
          <p:nvPr>
            <p:ph type="title"/>
          </p:nvPr>
        </p:nvSpPr>
        <p:spPr>
          <a:xfrm>
            <a:off y="305150" x="508000"/>
            <a:ext cy="1841989" cx="9220200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marR="0" indent="0" marL="0">
              <a:lnSpc>
                <a:spcPct val="112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Соотношение</a:t>
            </a:r>
            <a:r>
              <a:rPr b="1" sz="36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пользования</a:t>
            </a:r>
            <a:r>
              <a:rPr b="1" sz="36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Интернетом</a:t>
            </a:r>
            <a:r>
              <a:rPr b="1" sz="36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детьми</a:t>
            </a:r>
            <a:r>
              <a:rPr b="1" sz="36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самостоятельно и под надзором взрослых.</a:t>
            </a:r>
          </a:p>
        </p:txBody>
      </p:sp>
      <p:sp>
        <p:nvSpPr>
          <p:cNvPr id="46" name="Shape 46"/>
          <p:cNvSpPr/>
          <p:nvPr/>
        </p:nvSpPr>
        <p:spPr>
          <a:xfrm>
            <a:off y="1349350" x="5164650"/>
            <a:ext cy="5457475" cx="4487324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y="1349350" x="5164650"/>
            <a:ext cy="5533675" cx="4563525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marR="0" indent="0" marL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sz="24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 Общение, переписка с незнакомыми ребенку людьми посредством электронной почты, сомнительных форумов названо второй по значимости опасностью.</a:t>
            </a:r>
          </a:p>
        </p:txBody>
      </p:sp>
      <p:sp>
        <p:nvSpPr>
          <p:cNvPr id="48" name="Shape 48"/>
          <p:cNvSpPr/>
          <p:nvPr/>
        </p:nvSpPr>
        <p:spPr>
          <a:xfrm>
            <a:off y="1778000" x="508000"/>
            <a:ext cy="5028825" cx="4487325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/>
          <p:nvPr/>
        </p:nvSpPr>
        <p:spPr>
          <a:xfrm>
            <a:off y="305150" x="508000"/>
            <a:ext cy="1269974" cx="914399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54" name="Shape 54"/>
          <p:cNvSpPr txBox="1"/>
          <p:nvPr>
            <p:ph type="title"/>
          </p:nvPr>
        </p:nvSpPr>
        <p:spPr>
          <a:xfrm>
            <a:off y="305150" x="508000"/>
            <a:ext cy="1841989" cx="9220200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marR="0" indent="0" marL="0">
              <a:lnSpc>
                <a:spcPct val="112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Соотношение</a:t>
            </a:r>
            <a:r>
              <a:rPr b="1" sz="36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пользования</a:t>
            </a:r>
            <a:r>
              <a:rPr b="1" sz="36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Интернетом</a:t>
            </a:r>
            <a:r>
              <a:rPr b="1" sz="36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детьми</a:t>
            </a:r>
            <a:r>
              <a:rPr b="1" sz="36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самостоятельно и под надзором взрослых.</a:t>
            </a:r>
          </a:p>
        </p:txBody>
      </p:sp>
      <p:sp>
        <p:nvSpPr>
          <p:cNvPr id="55" name="Shape 55"/>
          <p:cNvSpPr/>
          <p:nvPr/>
        </p:nvSpPr>
        <p:spPr>
          <a:xfrm>
            <a:off y="1349350" x="5164650"/>
            <a:ext cy="5457475" cx="4487324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y="1349350" x="5164650"/>
            <a:ext cy="5533675" cx="4563525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marR="0" indent="0" marL="0">
              <a:lnSpc>
                <a:spcPct val="100000"/>
              </a:lnSpc>
              <a:spcBef>
                <a:spcPts val="480"/>
              </a:spcBef>
              <a:spcAft>
                <a:spcPts val="480"/>
              </a:spcAft>
              <a:buNone/>
            </a:pPr>
            <a:r>
              <a:rPr sz="20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 Процесс неконтролируемых покупок в Интернете завершает рейтинг основных опасностей, с которыми имеют дело дети в Интернете.</a:t>
            </a:r>
          </a:p>
        </p:txBody>
      </p:sp>
      <p:sp>
        <p:nvSpPr>
          <p:cNvPr id="57" name="Shape 57"/>
          <p:cNvSpPr/>
          <p:nvPr/>
        </p:nvSpPr>
        <p:spPr>
          <a:xfrm>
            <a:off y="1778000" x="508000"/>
            <a:ext cy="5028825" cx="4487325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/>
          <p:nvPr/>
        </p:nvSpPr>
        <p:spPr>
          <a:xfrm>
            <a:off y="0" x="508000"/>
            <a:ext cy="1349349" cx="941390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63" name="Shape 63"/>
          <p:cNvSpPr txBox="1"/>
          <p:nvPr>
            <p:ph type="title"/>
          </p:nvPr>
        </p:nvSpPr>
        <p:spPr>
          <a:xfrm>
            <a:off y="0" x="508000"/>
            <a:ext cy="1425550" cx="9490099"/>
          </a:xfrm>
          <a:prstGeom prst="rect">
            <a:avLst/>
          </a:prstGeom>
        </p:spPr>
        <p:txBody>
          <a:bodyPr bIns="38100" rIns="38100" lIns="38100" tIns="38100" anchor="b" anchorCtr="0">
            <a:noAutofit/>
          </a:bodyPr>
          <a:lstStyle/>
          <a:p>
            <a:pPr algn="l" marR="0" indent="0" marL="0">
              <a:lnSpc>
                <a:spcPct val="100000"/>
              </a:lnSpc>
              <a:spcBef>
                <a:spcPts val="480"/>
              </a:spcBef>
              <a:spcAft>
                <a:spcPts val="480"/>
              </a:spcAft>
              <a:buNone/>
            </a:pPr>
            <a:r>
              <a:rPr b="1" sz="20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Нежелательное содержание сайтов, просматриваемое детской аудиторией до 14 лет.</a:t>
            </a:r>
          </a:p>
        </p:txBody>
      </p:sp>
      <p:sp>
        <p:nvSpPr>
          <p:cNvPr id="64" name="Shape 64"/>
          <p:cNvSpPr/>
          <p:nvPr/>
        </p:nvSpPr>
        <p:spPr>
          <a:xfrm>
            <a:off y="1428725" x="508000"/>
            <a:ext cy="5378099" cx="6318249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y="1428725" x="508000"/>
            <a:ext cy="5454299" cx="639444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marR="0" indent="0" marL="0">
              <a:lnSpc>
                <a:spcPct val="100000"/>
              </a:lnSpc>
              <a:spcBef>
                <a:spcPts val="533"/>
              </a:spcBef>
              <a:spcAft>
                <a:spcPts val="533"/>
              </a:spcAft>
              <a:buNone/>
            </a:pPr>
            <a:r>
              <a:rPr sz="18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 ходе проведения онлайн опроса выяснилось, что лишь 48% детей – пользователей сети (до 14 лет) не заходили на ресурсы и не просматривали страницы с нежелательным или запрещенным содержимым. Остальная статистическая картина выглядит следующим образом (по полученным данным): 39% опрошенных детей признались, что посещали ресурсы на «взрослую тематику», 19% интересовались в сети сценами насилия. Страницы, посвящённые каким-либо азартным играм, посещали более 15 процентов юных Интернет пользователей. Около 14% детей интересовались в сети способами изготовления или добычи наркотических веществ, а также и алкоголем. 11% пользователей из числа детской аудитории посещали различные экстремистские, сектовые или националистические ресурсы.</a:t>
            </a:r>
          </a:p>
        </p:txBody>
      </p:sp>
      <p:sp>
        <p:nvSpPr>
          <p:cNvPr id="66" name="Shape 66"/>
          <p:cNvSpPr/>
          <p:nvPr/>
        </p:nvSpPr>
        <p:spPr>
          <a:xfrm>
            <a:off y="303375" x="3972275"/>
            <a:ext cy="6503450" cx="5679699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70" name="Shape 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" name="Shape 71"/>
          <p:cNvSpPr/>
          <p:nvPr/>
        </p:nvSpPr>
        <p:spPr>
          <a:xfrm>
            <a:off y="5794375" x="634950"/>
            <a:ext cy="1640375" cx="9128174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y="5794375" x="634950"/>
            <a:ext cy="1716574" cx="9204375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marR="0" indent="0" mar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Приведенные цифры показывают, насколько серьезна опасность, связанная с пребыванием детей в Интернете, поэтому названная проблема ждет немедленного вмешательства, активных действий и благополучного решения.</a:t>
            </a:r>
          </a:p>
        </p:txBody>
      </p:sp>
      <p:sp>
        <p:nvSpPr>
          <p:cNvPr id="73" name="Shape 73"/>
          <p:cNvSpPr/>
          <p:nvPr/>
        </p:nvSpPr>
        <p:spPr>
          <a:xfrm>
            <a:off y="303375" x="3972275"/>
            <a:ext cy="6503450" cx="5679699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8" name="Shape 78"/>
          <p:cNvSpPr/>
          <p:nvPr/>
        </p:nvSpPr>
        <p:spPr>
          <a:xfrm>
            <a:off y="305150" x="508000"/>
            <a:ext cy="1269974" cx="914399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79" name="Shape 79"/>
          <p:cNvSpPr txBox="1"/>
          <p:nvPr>
            <p:ph type="title"/>
          </p:nvPr>
        </p:nvSpPr>
        <p:spPr>
          <a:xfrm>
            <a:off y="305150" x="508000"/>
            <a:ext cy="1346174" cx="9220200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marR="0" indent="0" marL="0">
              <a:lnSpc>
                <a:spcPct val="100000"/>
              </a:lnSpc>
              <a:spcBef>
                <a:spcPts val="218"/>
              </a:spcBef>
              <a:spcAft>
                <a:spcPts val="218"/>
              </a:spcAft>
              <a:buNone/>
            </a:pPr>
            <a:r>
              <a:rPr sz="44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Родительский контроль.</a:t>
            </a:r>
          </a:p>
        </p:txBody>
      </p:sp>
      <p:sp>
        <p:nvSpPr>
          <p:cNvPr id="80" name="Shape 80"/>
          <p:cNvSpPr/>
          <p:nvPr/>
        </p:nvSpPr>
        <p:spPr>
          <a:xfrm>
            <a:off y="1428725" x="555575"/>
            <a:ext cy="6111899" cx="9143999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y="1428725" x="555575"/>
            <a:ext cy="6188100" cx="92202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lvl="0" marR="0" indent="-139700" marL="381000">
              <a:lnSpc>
                <a:spcPct val="100000"/>
              </a:lnSpc>
              <a:spcBef>
                <a:spcPts val="686"/>
              </a:spcBef>
              <a:spcAft>
                <a:spcPts val="686"/>
              </a:spcAft>
              <a:buClr>
                <a:srgbClr val="000000"/>
              </a:buClr>
              <a:buSzPct val="166666"/>
              <a:buFont typeface="Arial"/>
              <a:buChar char="•"/>
            </a:pPr>
            <a:r>
              <a:rPr sz="14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Минуло то время, когда дети искали ответы на свои коварные и бесконечные вопросы у родителей, учителей или, например, в библиотеках, а сейчас увидев такой метод поиска - невольно удивляешься. А всё почему? Потому что у них есть Интернет. И этот огромнейший склад информации наполняется различным контентом ежедневно, ежечасно и даже ежесекундно. Но в этом пространстве порой сложно найти то, что нужно, не затронув ресурсы сомнительного содержания. Сюда можно отнести сайты порнографического содержания, тонны вирусов, и «отряды» служб знакомств, а так же рекламные баннеры с подозрительным контекстом. </a:t>
            </a:r>
          </a:p>
          <a:p>
            <a:pPr algn="l" lvl="0" marR="0" indent="-139700" marL="381000">
              <a:lnSpc>
                <a:spcPct val="100000"/>
              </a:lnSpc>
              <a:spcBef>
                <a:spcPts val="686"/>
              </a:spcBef>
              <a:spcAft>
                <a:spcPts val="686"/>
              </a:spcAft>
              <a:buClr>
                <a:srgbClr val="000000"/>
              </a:buClr>
              <a:buSzPct val="166666"/>
              <a:buFont typeface="Arial"/>
              <a:buChar char="•"/>
            </a:pPr>
            <a:r>
              <a:rPr sz="14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Тем временем, детки жмут своими маленькими ручками на щёлкающие кнопки, засоряя свой ум-разум бесполезной ерундой. У них ведь растущий, интересующийся всем подряд, организм! И как отпустить свою кроху в такое поле, где столько лишней, вредной и порой даже опасной информации? Ведь любопытство детей не имеет ни конца, ни края. </a:t>
            </a:r>
          </a:p>
          <a:p>
            <a:pPr algn="l" lvl="0" marR="0" indent="-139700" marL="381000">
              <a:lnSpc>
                <a:spcPct val="100000"/>
              </a:lnSpc>
              <a:spcBef>
                <a:spcPts val="686"/>
              </a:spcBef>
              <a:spcAft>
                <a:spcPts val="686"/>
              </a:spcAft>
              <a:buClr>
                <a:srgbClr val="000000"/>
              </a:buClr>
              <a:buSzPct val="166666"/>
              <a:buFont typeface="Arial"/>
              <a:buChar char="•"/>
            </a:pPr>
            <a:r>
              <a:rPr sz="14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Родители пытаются решить эту проблему, что называется, «в лоб». И как только не пытались они контролировать своих деток: и ставить на пароль компьютеры, и забирать с собой куда только можно, и даже отбирать у детей клавиатуры и мышки, с целью обезопасить своё милое дитя от всякого рода электронного мусора. Но дети, так или иначе, оказываются у компьютеров: либо, достав родителей бесконечным плачем формата «Хочу домой!!!» или, вскрывая пароли умами особенно хакерских одноклассников, или, наконец, «воровством» средств ввода компьютерной информации из тайников родителей.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85" name="Shape 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6" name="Shape 86"/>
          <p:cNvSpPr/>
          <p:nvPr/>
        </p:nvSpPr>
        <p:spPr>
          <a:xfrm>
            <a:off y="303375" x="508000"/>
            <a:ext cy="1291150" cx="334254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87" name="Shape 87"/>
          <p:cNvSpPr txBox="1"/>
          <p:nvPr>
            <p:ph type="title"/>
          </p:nvPr>
        </p:nvSpPr>
        <p:spPr>
          <a:xfrm>
            <a:off y="303375" x="508000"/>
            <a:ext cy="1367350" cx="3418750"/>
          </a:xfrm>
          <a:prstGeom prst="rect">
            <a:avLst/>
          </a:prstGeom>
        </p:spPr>
        <p:txBody>
          <a:bodyPr bIns="38100" rIns="38100" lIns="38100" tIns="38100" anchor="b" anchorCtr="0">
            <a:noAutofit/>
          </a:bodyPr>
          <a:lstStyle/>
          <a:p>
            <a:pPr algn="l" marR="0" indent="0" mar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b="1" sz="32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Ребенок в интернете.</a:t>
            </a:r>
          </a:p>
        </p:txBody>
      </p:sp>
      <p:sp>
        <p:nvSpPr>
          <p:cNvPr id="88" name="Shape 88"/>
          <p:cNvSpPr/>
          <p:nvPr/>
        </p:nvSpPr>
        <p:spPr>
          <a:xfrm>
            <a:off y="1594550" x="508000"/>
            <a:ext cy="5212275" cx="3342549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y="1594550" x="508000"/>
            <a:ext cy="5288475" cx="341875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marR="0" indent="0" marL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sz="2400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Не бросайте ребенка в интернет, как в воду, а учитесь с ним вместе.</a:t>
            </a:r>
          </a:p>
        </p:txBody>
      </p:sp>
      <p:sp>
        <p:nvSpPr>
          <p:cNvPr id="90" name="Shape 90"/>
          <p:cNvSpPr/>
          <p:nvPr/>
        </p:nvSpPr>
        <p:spPr>
          <a:xfrm>
            <a:off y="303375" x="3972275"/>
            <a:ext cy="6503449" cx="5679700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blank">
      <a:dk1>
        <a:srgbClr val="000000"/>
      </a:dk1>
      <a:lt1>
        <a:srgbClr val="FFFFFF"/>
      </a:lt1>
      <a:dk2>
        <a:srgbClr val="073763"/>
      </a:dk2>
      <a:lt2>
        <a:srgbClr val="CFE2F3"/>
      </a:lt2>
      <a:accent1>
        <a:srgbClr val="404040"/>
      </a:accent1>
      <a:accent2>
        <a:srgbClr val="808080"/>
      </a:accent2>
      <a:accent3>
        <a:srgbClr val="C0C0C0"/>
      </a:accent3>
      <a:accent4>
        <a:srgbClr val="396187"/>
      </a:accent4>
      <a:accent5>
        <a:srgbClr val="6B8CAB"/>
      </a:accent5>
      <a:accent6>
        <a:srgbClr val="9DB7CF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