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presProps.xml" Type="http://schemas.openxmlformats.org/officeDocument/2006/relationships/presProps" Id="rId2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1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png" Type="http://schemas.openxmlformats.org/officeDocument/2006/relationships/image" Id="rId4"/><Relationship Target="../media/image02.png" Type="http://schemas.openxmlformats.org/officeDocument/2006/relationships/image" Id="rId3"/><Relationship Target="../media/image04.png" Type="http://schemas.openxmlformats.org/officeDocument/2006/relationships/image" Id="rId6"/><Relationship Target="../media/image01.pn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.png" Type="http://schemas.openxmlformats.org/officeDocument/2006/relationships/image" Id="rId4"/><Relationship Target="../media/image03.png" Type="http://schemas.openxmlformats.org/officeDocument/2006/relationships/image" Id="rId3"/><Relationship Target="../media/image06.pn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10.png" Type="http://schemas.openxmlformats.org/officeDocument/2006/relationships/image" Id="rId3"/><Relationship Target="../media/image13.png" Type="http://schemas.openxmlformats.org/officeDocument/2006/relationships/image" Id="rId6"/><Relationship Target="../media/image05.pn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png" Type="http://schemas.openxmlformats.org/officeDocument/2006/relationships/image" Id="rId4"/><Relationship Target="../media/image09.png" Type="http://schemas.openxmlformats.org/officeDocument/2006/relationships/image" Id="rId3"/><Relationship Target="../media/image07.png" Type="http://schemas.openxmlformats.org/officeDocument/2006/relationships/image" Id="rId6"/><Relationship Target="../media/image26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png" Type="http://schemas.openxmlformats.org/officeDocument/2006/relationships/image" Id="rId4"/><Relationship Target="../media/image18.png" Type="http://schemas.openxmlformats.org/officeDocument/2006/relationships/image" Id="rId3"/><Relationship Target="../media/image17.pn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media/image30.png" Type="http://schemas.openxmlformats.org/officeDocument/2006/relationships/image" Id="rId19"/><Relationship Target="../media/image32.png" Type="http://schemas.openxmlformats.org/officeDocument/2006/relationships/image" Id="rId18"/><Relationship Target="../media/image34.png" Type="http://schemas.openxmlformats.org/officeDocument/2006/relationships/image" Id="rId17"/><Relationship Target="../media/image24.png" Type="http://schemas.openxmlformats.org/officeDocument/2006/relationships/image" Id="rId16"/><Relationship Target="../media/image25.png" Type="http://schemas.openxmlformats.org/officeDocument/2006/relationships/image" Id="rId15"/><Relationship Target="../media/image29.png" Type="http://schemas.openxmlformats.org/officeDocument/2006/relationships/image" Id="rId14"/><Relationship Target="../media/image27.png" Type="http://schemas.openxmlformats.org/officeDocument/2006/relationships/image" Id="rId12"/><Relationship Target="../media/image31.png" Type="http://schemas.openxmlformats.org/officeDocument/2006/relationships/image" Id="rId13"/><Relationship Target="../media/image23.png" Type="http://schemas.openxmlformats.org/officeDocument/2006/relationships/image" Id="rId10"/><Relationship Target="../media/image37.png" Type="http://schemas.openxmlformats.org/officeDocument/2006/relationships/image" Id="rId11"/><Relationship Target="../media/image39.png" Type="http://schemas.openxmlformats.org/officeDocument/2006/relationships/image" Id="rId26"/><Relationship Target="../media/image36.png" Type="http://schemas.openxmlformats.org/officeDocument/2006/relationships/image" Id="rId25"/><Relationship Target="../notesSlides/notesSlide6.xml" Type="http://schemas.openxmlformats.org/officeDocument/2006/relationships/notesSlide" Id="rId2"/><Relationship Target="../media/image42.png" Type="http://schemas.openxmlformats.org/officeDocument/2006/relationships/image" Id="rId21"/><Relationship Target="../slideLayouts/slideLayout1.xml" Type="http://schemas.openxmlformats.org/officeDocument/2006/relationships/slideLayout" Id="rId1"/><Relationship Target="../media/image38.png" Type="http://schemas.openxmlformats.org/officeDocument/2006/relationships/image" Id="rId22"/><Relationship Target="../media/image14.png" Type="http://schemas.openxmlformats.org/officeDocument/2006/relationships/image" Id="rId4"/><Relationship Target="../media/image35.png" Type="http://schemas.openxmlformats.org/officeDocument/2006/relationships/image" Id="rId23"/><Relationship Target="../media/image20.png" Type="http://schemas.openxmlformats.org/officeDocument/2006/relationships/image" Id="rId3"/><Relationship Target="../media/image43.png" Type="http://schemas.openxmlformats.org/officeDocument/2006/relationships/image" Id="rId24"/><Relationship Target="../media/image33.png" Type="http://schemas.openxmlformats.org/officeDocument/2006/relationships/image" Id="rId20"/><Relationship Target="../media/image21.png" Type="http://schemas.openxmlformats.org/officeDocument/2006/relationships/image" Id="rId9"/><Relationship Target="../media/image19.png" Type="http://schemas.openxmlformats.org/officeDocument/2006/relationships/image" Id="rId6"/><Relationship Target="../media/image16.png" Type="http://schemas.openxmlformats.org/officeDocument/2006/relationships/image" Id="rId5"/><Relationship Target="../media/image28.png" Type="http://schemas.openxmlformats.org/officeDocument/2006/relationships/image" Id="rId8"/><Relationship Target="../media/image22.png" Type="http://schemas.openxmlformats.org/officeDocument/2006/relationships/image" Id="rId7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0.png" Type="http://schemas.openxmlformats.org/officeDocument/2006/relationships/image" Id="rId4"/><Relationship Target="../media/image44.png" Type="http://schemas.openxmlformats.org/officeDocument/2006/relationships/image" Id="rId3"/><Relationship Target="../media/image41.png" Type="http://schemas.openxmlformats.org/officeDocument/2006/relationships/image" Id="rId9"/><Relationship Target="../media/image47.png" Type="http://schemas.openxmlformats.org/officeDocument/2006/relationships/image" Id="rId6"/><Relationship Target="../media/image45.png" Type="http://schemas.openxmlformats.org/officeDocument/2006/relationships/image" Id="rId5"/><Relationship Target="../media/image49.png" Type="http://schemas.openxmlformats.org/officeDocument/2006/relationships/image" Id="rId8"/><Relationship Target="../media/image48.png" Type="http://schemas.openxmlformats.org/officeDocument/2006/relationships/image" Id="rId7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56.png" Type="http://schemas.openxmlformats.org/officeDocument/2006/relationships/image" Id="rId4"/><Relationship Target="../media/image46.png" Type="http://schemas.openxmlformats.org/officeDocument/2006/relationships/image" Id="rId3"/><Relationship Target="../media/image53.png" Type="http://schemas.openxmlformats.org/officeDocument/2006/relationships/image" Id="rId6"/><Relationship Target="../media/image54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50.png" Type="http://schemas.openxmlformats.org/officeDocument/2006/relationships/image" Id="rId4"/><Relationship Target="../media/image52.png" Type="http://schemas.openxmlformats.org/officeDocument/2006/relationships/image" Id="rId3"/><Relationship Target="../media/image57.png" Type="http://schemas.openxmlformats.org/officeDocument/2006/relationships/image" Id="rId6"/><Relationship Target="../media/image51.png" Type="http://schemas.openxmlformats.org/officeDocument/2006/relationships/image" Id="rId5"/><Relationship Target="../media/image55.png" Type="http://schemas.openxmlformats.org/officeDocument/2006/relationships/image" Id="rId8"/><Relationship Target="../media/image58.png" Type="http://schemas.openxmlformats.org/officeDocument/2006/relationships/image" Id="rId7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/>
          <p:nvPr/>
        </p:nvSpPr>
        <p:spPr>
          <a:xfrm>
            <a:off y="0" x="0"/>
            <a:ext cy="7619999" cx="10159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" name="Shape 20"/>
          <p:cNvSpPr/>
          <p:nvPr/>
        </p:nvSpPr>
        <p:spPr>
          <a:xfrm>
            <a:off y="1666850" x="1349325"/>
            <a:ext cy="1607275" cx="81756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1" name="Shape 21"/>
          <p:cNvSpPr txBox="1"/>
          <p:nvPr/>
        </p:nvSpPr>
        <p:spPr>
          <a:xfrm>
            <a:off y="1666850" x="1349325"/>
            <a:ext cy="1683475" cx="82518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88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Интернет </a:t>
            </a:r>
          </a:p>
        </p:txBody>
      </p:sp>
      <p:sp>
        <p:nvSpPr>
          <p:cNvPr id="22" name="Shape 22"/>
          <p:cNvSpPr/>
          <p:nvPr/>
        </p:nvSpPr>
        <p:spPr>
          <a:xfrm>
            <a:off y="4762500" x="6588050"/>
            <a:ext cy="1333675" cx="35719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3" name="Shape 23"/>
          <p:cNvSpPr txBox="1"/>
          <p:nvPr/>
        </p:nvSpPr>
        <p:spPr>
          <a:xfrm>
            <a:off y="4762500" x="6588050"/>
            <a:ext cy="1409875" cx="36481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Выполнила:</a:t>
            </a:r>
          </a:p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Спиридонова Дарья</a:t>
            </a:r>
          </a:p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Ученица 9 а класса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/>
        </p:nvSpPr>
        <p:spPr>
          <a:xfrm>
            <a:off y="2222475" x="3492475"/>
            <a:ext cy="3095600" cx="28286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9" name="Shape 29"/>
          <p:cNvSpPr/>
          <p:nvPr/>
        </p:nvSpPr>
        <p:spPr>
          <a:xfrm>
            <a:off y="634975" x="317450"/>
            <a:ext cy="6805274" cx="95250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0" name="Shape 30"/>
          <p:cNvSpPr txBox="1"/>
          <p:nvPr/>
        </p:nvSpPr>
        <p:spPr>
          <a:xfrm>
            <a:off y="634975" x="317450"/>
            <a:ext cy="6881474" cx="96012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800" lang="en-US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Internet - глобальная компьютерная сеть, охватывающая весь мир. Сегодня Интернет имеет около 15 миллионов абонентов в более чем 176 странах мира. </a:t>
            </a:r>
          </a:p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800" lang="en-US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Ежемесячно размер сети увеличивается на </a:t>
            </a:r>
          </a:p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8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7-10%. </a:t>
            </a:r>
          </a:p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800" lang="en-US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В Интернете по данным на 2002г. было более 150 миллионов серверов. Из них в России около 400 тысяч. </a:t>
            </a:r>
          </a:p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800" lang="en-US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Электронная почта - самая распространенная услуга сети Internet. В настоящее время свой адрес по электронной почте имеют приблизительно 20 миллионов человек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/>
          <p:nvPr/>
        </p:nvSpPr>
        <p:spPr>
          <a:xfrm>
            <a:off y="238100" x="793700"/>
            <a:ext cy="507974" cx="88106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6" name="Shape 36"/>
          <p:cNvSpPr txBox="1"/>
          <p:nvPr/>
        </p:nvSpPr>
        <p:spPr>
          <a:xfrm>
            <a:off y="238100" x="793700"/>
            <a:ext cy="584175" cx="88868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sz="3200" lang="en-US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История появления Internet </a:t>
            </a:r>
          </a:p>
        </p:txBody>
      </p:sp>
      <p:sp>
        <p:nvSpPr>
          <p:cNvPr id="37" name="Shape 37"/>
          <p:cNvSpPr/>
          <p:nvPr/>
        </p:nvSpPr>
        <p:spPr>
          <a:xfrm>
            <a:off y="3556000" x="338650"/>
            <a:ext cy="3385525" cx="95673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8" name="Shape 38"/>
          <p:cNvSpPr txBox="1"/>
          <p:nvPr/>
        </p:nvSpPr>
        <p:spPr>
          <a:xfrm>
            <a:off y="3556000" x="338650"/>
            <a:ext cy="3461725" cx="96435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Появлением сети мы обязаны компании Rand Corporation и нескольким учебным заведениям – в их числе Массачусетскому технологическому институту и Калифорнийскому университету в Лос-Анжелесе, разработавшим новый сетевой протокол. В 1969 году Агенство перспективных исследований Министерства обороны США приступило к созданию первой сети на основе нового протокола. Первоначально сеть, получившая название ARPANET, объединяла четыре суперкомпьютера, находящиеся на территории США.</a:t>
            </a:r>
          </a:p>
        </p:txBody>
      </p:sp>
      <p:sp>
        <p:nvSpPr>
          <p:cNvPr id="39" name="Shape 39"/>
          <p:cNvSpPr/>
          <p:nvPr/>
        </p:nvSpPr>
        <p:spPr>
          <a:xfrm>
            <a:off y="873100" x="714325"/>
            <a:ext cy="2540000" cx="881067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/>
        </p:nvSpPr>
        <p:spPr>
          <a:xfrm>
            <a:off y="253975" x="2286000"/>
            <a:ext cy="507974" cx="6011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5" name="Shape 45"/>
          <p:cNvSpPr txBox="1"/>
          <p:nvPr/>
        </p:nvSpPr>
        <p:spPr>
          <a:xfrm>
            <a:off y="253975" x="2286000"/>
            <a:ext cy="584175" cx="60875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00000"/>
              </a:lnSpc>
              <a:spcBef>
                <a:spcPts val="480"/>
              </a:spcBef>
              <a:spcAft>
                <a:spcPts val="480"/>
              </a:spcAft>
              <a:buNone/>
            </a:pPr>
            <a:r>
              <a:rPr sz="2000" lang="en-US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Кто владеет правами на Internet </a:t>
            </a:r>
          </a:p>
        </p:txBody>
      </p:sp>
      <p:sp>
        <p:nvSpPr>
          <p:cNvPr id="46" name="Shape 46"/>
          <p:cNvSpPr/>
          <p:nvPr/>
        </p:nvSpPr>
        <p:spPr>
          <a:xfrm>
            <a:off y="873100" x="1587475"/>
            <a:ext cy="4890224" cx="72231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7" name="Shape 47"/>
          <p:cNvSpPr txBox="1"/>
          <p:nvPr/>
        </p:nvSpPr>
        <p:spPr>
          <a:xfrm>
            <a:off y="873100" x="1587475"/>
            <a:ext cy="4966425" cx="72993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800" lang="en-US">
                <a:solidFill>
                  <a:srgbClr val="531B59"/>
                </a:solidFill>
                <a:latin typeface="Arial"/>
                <a:ea typeface="Arial"/>
                <a:cs typeface="Arial"/>
                <a:sym typeface="Arial"/>
              </a:rPr>
              <a:t>Первоначально сеть создавалась на деньги правительства США. Но с ее развитием все права были переданы третьим фирмам, организациям или научным учреждениям. Национальный научный фонд тратил около 24 млн. долл. ежегодно на поддержку NFSNET. В последние два года дотации фонда сократились, и расходы на поддержку национальных компьютерных сетей легли на плечи частных компаний.</a:t>
            </a:r>
          </a:p>
        </p:txBody>
      </p:sp>
      <p:sp>
        <p:nvSpPr>
          <p:cNvPr id="48" name="Shape 48"/>
          <p:cNvSpPr/>
          <p:nvPr/>
        </p:nvSpPr>
        <p:spPr>
          <a:xfrm>
            <a:off y="5841975" x="677325"/>
            <a:ext cy="786524" cx="905932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9" name="Shape 49"/>
          <p:cNvSpPr txBox="1"/>
          <p:nvPr/>
        </p:nvSpPr>
        <p:spPr>
          <a:xfrm>
            <a:off y="5841975" x="677325"/>
            <a:ext cy="862725" cx="91355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000" lang="en-US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Коммерциализация Internet - самый важный аспект развития Сети сетей сегодня.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/>
        </p:nvSpPr>
        <p:spPr>
          <a:xfrm>
            <a:off y="317475" x="1269950"/>
            <a:ext cy="444550" cx="7789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5" name="Shape 55"/>
          <p:cNvSpPr txBox="1"/>
          <p:nvPr/>
        </p:nvSpPr>
        <p:spPr>
          <a:xfrm>
            <a:off y="317475" x="1269950"/>
            <a:ext cy="520749" cx="78655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94006D"/>
                </a:solidFill>
                <a:latin typeface="Arial"/>
                <a:ea typeface="Arial"/>
                <a:cs typeface="Arial"/>
                <a:sym typeface="Arial"/>
              </a:rPr>
              <a:t>Ресурсы Internet</a:t>
            </a:r>
          </a:p>
        </p:txBody>
      </p:sp>
      <p:sp>
        <p:nvSpPr>
          <p:cNvPr id="56" name="Shape 56"/>
          <p:cNvSpPr/>
          <p:nvPr/>
        </p:nvSpPr>
        <p:spPr>
          <a:xfrm>
            <a:off y="1111225" x="508000"/>
            <a:ext cy="6258100" cx="93133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57" name="Shape 57"/>
          <p:cNvSpPr txBox="1"/>
          <p:nvPr/>
        </p:nvSpPr>
        <p:spPr>
          <a:xfrm>
            <a:off y="1111225" x="508000"/>
            <a:ext cy="6334299" cx="93895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Согласно функциональному назначению, </a:t>
            </a:r>
            <a:r>
              <a:rPr sz="2400" lang="en-US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ресурсы Internet</a:t>
            </a: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можно разделить на следующие основные категории:</a:t>
            </a:r>
          </a:p>
          <a:p>
            <a:pPr algn="l" lvl="0" marR="0" indent="-2032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Arial"/>
              <a:buAutoNum type="arabicPeriod"/>
            </a:pPr>
            <a:r>
              <a:rPr sz="2400" lang="en-US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1.Технологии построения Internet</a:t>
            </a: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К базовым технологиям относятся:</a:t>
            </a:r>
          </a:p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Технологии построения сетей на уровне каналов связи, сетевых устройств и их программного обеспечения</a:t>
            </a:r>
          </a:p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Протоколы построения сетей</a:t>
            </a:r>
          </a:p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Программное обеспечение серверов и клиентских станций, поддерживающих и непосредственно реализующих сервисы высокого уровня</a:t>
            </a:r>
          </a:p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sz="2400" lang="en-US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Сервисы Internet</a:t>
            </a: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услуги, предоставляемые пользователям Internet и основанные на вышеназванных технологиях.</a:t>
            </a:r>
          </a:p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sz="2400" lang="en-US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Пользователи (участники) Internet</a:t>
            </a: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/>
        </p:nvSpPr>
        <p:spPr>
          <a:xfrm>
            <a:off y="423325" x="1524000"/>
            <a:ext cy="410350" cx="8974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3" name="Shape 63"/>
          <p:cNvSpPr txBox="1"/>
          <p:nvPr/>
        </p:nvSpPr>
        <p:spPr>
          <a:xfrm>
            <a:off y="423325" x="1524000"/>
            <a:ext cy="486549" cx="90508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lang="en-US">
                <a:solidFill>
                  <a:srgbClr val="94006D"/>
                </a:solidFill>
                <a:latin typeface="Arial"/>
                <a:ea typeface="Arial"/>
                <a:cs typeface="Arial"/>
                <a:sym typeface="Arial"/>
              </a:rPr>
              <a:t>Географическое распределение пользователей Internet</a:t>
            </a:r>
          </a:p>
        </p:txBody>
      </p:sp>
      <p:sp>
        <p:nvSpPr>
          <p:cNvPr id="64" name="Shape 64"/>
          <p:cNvSpPr/>
          <p:nvPr/>
        </p:nvSpPr>
        <p:spPr>
          <a:xfrm>
            <a:off y="927800" x="338650"/>
            <a:ext cy="109349" cx="60871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65" name="Shape 65"/>
          <p:cNvSpPr/>
          <p:nvPr/>
        </p:nvSpPr>
        <p:spPr>
          <a:xfrm>
            <a:off y="1015975" x="3979325"/>
            <a:ext cy="105825" cx="59178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66" name="Shape 66"/>
          <p:cNvSpPr/>
          <p:nvPr/>
        </p:nvSpPr>
        <p:spPr>
          <a:xfrm>
            <a:off y="338650" x="423325"/>
            <a:ext cy="871350" cx="101599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67" name="Shape 67"/>
          <p:cNvSpPr/>
          <p:nvPr/>
        </p:nvSpPr>
        <p:spPr>
          <a:xfrm>
            <a:off y="1439325" x="1016000"/>
            <a:ext cy="5252850" cx="85425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68" name="Shape 68"/>
          <p:cNvSpPr/>
          <p:nvPr/>
        </p:nvSpPr>
        <p:spPr>
          <a:xfrm>
            <a:off y="2386550" x="2032000"/>
            <a:ext cy="4519074" cx="6773325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69" name="Shape 69"/>
          <p:cNvSpPr/>
          <p:nvPr/>
        </p:nvSpPr>
        <p:spPr>
          <a:xfrm>
            <a:off y="5418650" x="6773325"/>
            <a:ext cy="761999" cx="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70" name="Shape 70"/>
          <p:cNvSpPr/>
          <p:nvPr/>
        </p:nvSpPr>
        <p:spPr>
          <a:xfrm>
            <a:off y="6180650" x="6773325"/>
            <a:ext cy="0" cx="253999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71" name="Shape 71"/>
          <p:cNvSpPr/>
          <p:nvPr/>
        </p:nvSpPr>
        <p:spPr>
          <a:xfrm>
            <a:off y="5926650" x="7027325"/>
            <a:ext cy="444550" cx="2539999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72" name="Shape 72"/>
          <p:cNvSpPr txBox="1"/>
          <p:nvPr/>
        </p:nvSpPr>
        <p:spPr>
          <a:xfrm>
            <a:off y="5926650" x="7027325"/>
            <a:ext cy="520749" cx="26162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00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Северная Америка</a:t>
            </a:r>
          </a:p>
        </p:txBody>
      </p:sp>
      <p:sp>
        <p:nvSpPr>
          <p:cNvPr id="73" name="Shape 73"/>
          <p:cNvSpPr/>
          <p:nvPr/>
        </p:nvSpPr>
        <p:spPr>
          <a:xfrm>
            <a:off y="5249325" x="2963325"/>
            <a:ext cy="931324" cx="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74" name="Shape 74"/>
          <p:cNvSpPr/>
          <p:nvPr/>
        </p:nvSpPr>
        <p:spPr>
          <a:xfrm>
            <a:off y="6180650" x="2963325"/>
            <a:ext cy="0" cx="169324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</p:sp>
      <p:sp>
        <p:nvSpPr>
          <p:cNvPr id="75" name="Shape 75"/>
          <p:cNvSpPr/>
          <p:nvPr/>
        </p:nvSpPr>
        <p:spPr>
          <a:xfrm>
            <a:off y="5926650" x="3217325"/>
            <a:ext cy="444550" cx="1185324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</p:sp>
      <p:sp>
        <p:nvSpPr>
          <p:cNvPr id="76" name="Shape 76"/>
          <p:cNvSpPr txBox="1"/>
          <p:nvPr/>
        </p:nvSpPr>
        <p:spPr>
          <a:xfrm>
            <a:off y="5926650" x="3217325"/>
            <a:ext cy="520749" cx="12615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000" lang="en-US">
                <a:solidFill>
                  <a:srgbClr val="00906A"/>
                </a:solidFill>
                <a:latin typeface="Arial"/>
                <a:ea typeface="Arial"/>
                <a:cs typeface="Arial"/>
                <a:sym typeface="Arial"/>
              </a:rPr>
              <a:t>Европа</a:t>
            </a:r>
          </a:p>
        </p:txBody>
      </p:sp>
      <p:sp>
        <p:nvSpPr>
          <p:cNvPr id="77" name="Shape 77"/>
          <p:cNvSpPr/>
          <p:nvPr/>
        </p:nvSpPr>
        <p:spPr>
          <a:xfrm>
            <a:off y="3217325" x="2286000"/>
            <a:ext cy="423325" cx="1354650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</p:sp>
      <p:sp>
        <p:nvSpPr>
          <p:cNvPr id="78" name="Shape 78"/>
          <p:cNvSpPr/>
          <p:nvPr/>
        </p:nvSpPr>
        <p:spPr>
          <a:xfrm>
            <a:off y="2709325" x="0"/>
            <a:ext cy="1060099" cx="2455324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</p:sp>
      <p:sp>
        <p:nvSpPr>
          <p:cNvPr id="79" name="Shape 79"/>
          <p:cNvSpPr txBox="1"/>
          <p:nvPr/>
        </p:nvSpPr>
        <p:spPr>
          <a:xfrm>
            <a:off y="2709325" x="0"/>
            <a:ext cy="1136299" cx="25315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000" lang="en-US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Азия,</a:t>
            </a:r>
          </a:p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000" lang="en-US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Тихоокеанский</a:t>
            </a:r>
          </a:p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000" lang="en-US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регион</a:t>
            </a:r>
          </a:p>
        </p:txBody>
      </p:sp>
      <p:sp>
        <p:nvSpPr>
          <p:cNvPr id="80" name="Shape 80"/>
          <p:cNvSpPr/>
          <p:nvPr/>
        </p:nvSpPr>
        <p:spPr>
          <a:xfrm>
            <a:off y="2878650" x="4148650"/>
            <a:ext cy="423325" cx="761999"/>
          </a:xfrm>
          <a:prstGeom prst="rect">
            <a:avLst/>
          </a:prstGeom>
          <a:blipFill>
            <a:blip r:embed="rId18"/>
            <a:stretch>
              <a:fillRect/>
            </a:stretch>
          </a:blipFill>
        </p:spPr>
      </p:sp>
      <p:sp>
        <p:nvSpPr>
          <p:cNvPr id="81" name="Shape 81"/>
          <p:cNvSpPr/>
          <p:nvPr/>
        </p:nvSpPr>
        <p:spPr>
          <a:xfrm>
            <a:off y="2455325" x="2709325"/>
            <a:ext cy="444550" cx="2539999"/>
          </a:xfrm>
          <a:prstGeom prst="rect">
            <a:avLst/>
          </a:prstGeom>
          <a:blipFill>
            <a:blip r:embed="rId19"/>
            <a:stretch>
              <a:fillRect/>
            </a:stretch>
          </a:blipFill>
        </p:spPr>
      </p:sp>
      <p:sp>
        <p:nvSpPr>
          <p:cNvPr id="82" name="Shape 82"/>
          <p:cNvSpPr txBox="1"/>
          <p:nvPr/>
        </p:nvSpPr>
        <p:spPr>
          <a:xfrm>
            <a:off y="2455325" x="2709325"/>
            <a:ext cy="520749" cx="26162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000" lang="en-US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Южная Америка</a:t>
            </a:r>
          </a:p>
        </p:txBody>
      </p:sp>
      <p:sp>
        <p:nvSpPr>
          <p:cNvPr id="83" name="Shape 83"/>
          <p:cNvSpPr/>
          <p:nvPr/>
        </p:nvSpPr>
        <p:spPr>
          <a:xfrm>
            <a:off y="2794000" x="5249325"/>
            <a:ext cy="592650" cx="0"/>
          </a:xfrm>
          <a:prstGeom prst="rect">
            <a:avLst/>
          </a:prstGeom>
          <a:blipFill>
            <a:blip r:embed="rId20"/>
            <a:stretch>
              <a:fillRect/>
            </a:stretch>
          </a:blipFill>
        </p:spPr>
      </p:sp>
      <p:sp>
        <p:nvSpPr>
          <p:cNvPr id="84" name="Shape 84"/>
          <p:cNvSpPr/>
          <p:nvPr/>
        </p:nvSpPr>
        <p:spPr>
          <a:xfrm>
            <a:off y="2794000" x="5249325"/>
            <a:ext cy="0" cx="84650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</p:sp>
      <p:sp>
        <p:nvSpPr>
          <p:cNvPr id="85" name="Shape 85"/>
          <p:cNvSpPr/>
          <p:nvPr/>
        </p:nvSpPr>
        <p:spPr>
          <a:xfrm>
            <a:off y="2455325" x="5334000"/>
            <a:ext cy="444550" cx="1270000"/>
          </a:xfrm>
          <a:prstGeom prst="rect">
            <a:avLst/>
          </a:prstGeom>
          <a:blipFill>
            <a:blip r:embed="rId22"/>
            <a:stretch>
              <a:fillRect/>
            </a:stretch>
          </a:blipFill>
        </p:spPr>
      </p:sp>
      <p:sp>
        <p:nvSpPr>
          <p:cNvPr id="86" name="Shape 86"/>
          <p:cNvSpPr txBox="1"/>
          <p:nvPr/>
        </p:nvSpPr>
        <p:spPr>
          <a:xfrm>
            <a:off y="2455325" x="5334000"/>
            <a:ext cy="520749" cx="13461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000" lang="en-US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Африка</a:t>
            </a:r>
          </a:p>
        </p:txBody>
      </p:sp>
      <p:sp>
        <p:nvSpPr>
          <p:cNvPr id="87" name="Shape 87"/>
          <p:cNvSpPr/>
          <p:nvPr/>
        </p:nvSpPr>
        <p:spPr>
          <a:xfrm>
            <a:off y="3048000" x="5418650"/>
            <a:ext cy="338649" cx="1270000"/>
          </a:xfrm>
          <a:prstGeom prst="rect">
            <a:avLst/>
          </a:prstGeom>
          <a:blipFill>
            <a:blip r:embed="rId23"/>
            <a:stretch>
              <a:fillRect/>
            </a:stretch>
          </a:blipFill>
        </p:spPr>
      </p:sp>
      <p:sp>
        <p:nvSpPr>
          <p:cNvPr id="88" name="Shape 88"/>
          <p:cNvSpPr/>
          <p:nvPr/>
        </p:nvSpPr>
        <p:spPr>
          <a:xfrm>
            <a:off y="2794000" x="6773325"/>
            <a:ext cy="444550" cx="2539999"/>
          </a:xfrm>
          <a:prstGeom prst="rect">
            <a:avLst/>
          </a:prstGeom>
          <a:blipFill>
            <a:blip r:embed="rId24"/>
            <a:stretch>
              <a:fillRect/>
            </a:stretch>
          </a:blipFill>
        </p:spPr>
      </p:sp>
      <p:sp>
        <p:nvSpPr>
          <p:cNvPr id="89" name="Shape 89"/>
          <p:cNvSpPr txBox="1"/>
          <p:nvPr/>
        </p:nvSpPr>
        <p:spPr>
          <a:xfrm>
            <a:off y="2794000" x="6773325"/>
            <a:ext cy="520749" cx="26162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000" lang="en-US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Средний Восток</a:t>
            </a:r>
          </a:p>
        </p:txBody>
      </p:sp>
      <p:sp>
        <p:nvSpPr>
          <p:cNvPr id="90" name="Shape 90"/>
          <p:cNvSpPr/>
          <p:nvPr/>
        </p:nvSpPr>
        <p:spPr>
          <a:xfrm>
            <a:off y="1524000" x="338650"/>
            <a:ext cy="512950" cx="9821324"/>
          </a:xfrm>
          <a:prstGeom prst="rect">
            <a:avLst/>
          </a:prstGeom>
          <a:blipFill>
            <a:blip r:embed="rId25"/>
            <a:stretch>
              <a:fillRect/>
            </a:stretch>
          </a:blipFill>
        </p:spPr>
      </p:sp>
      <p:sp>
        <p:nvSpPr>
          <p:cNvPr id="91" name="Shape 91"/>
          <p:cNvSpPr txBox="1"/>
          <p:nvPr/>
        </p:nvSpPr>
        <p:spPr>
          <a:xfrm>
            <a:off y="1524000" x="338650"/>
            <a:ext cy="589149" cx="98975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Диаграмма распределения пользователей Internet по мировым регионам</a:t>
            </a:r>
          </a:p>
        </p:txBody>
      </p:sp>
      <p:sp>
        <p:nvSpPr>
          <p:cNvPr id="92" name="Shape 92"/>
          <p:cNvSpPr/>
          <p:nvPr/>
        </p:nvSpPr>
        <p:spPr>
          <a:xfrm>
            <a:off y="689675" x="7240750"/>
            <a:ext cy="410350" cx="1370524"/>
          </a:xfrm>
          <a:prstGeom prst="rect">
            <a:avLst/>
          </a:prstGeom>
          <a:blipFill>
            <a:blip r:embed="rId26"/>
            <a:stretch>
              <a:fillRect/>
            </a:stretch>
          </a:blipFill>
        </p:spPr>
      </p:sp>
      <p:sp>
        <p:nvSpPr>
          <p:cNvPr id="93" name="Shape 93"/>
          <p:cNvSpPr txBox="1"/>
          <p:nvPr/>
        </p:nvSpPr>
        <p:spPr>
          <a:xfrm>
            <a:off y="689675" x="7240750"/>
            <a:ext cy="486549" cx="14467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800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/>
        </p:nvSpPr>
        <p:spPr>
          <a:xfrm>
            <a:off y="253975" x="2286000"/>
            <a:ext cy="507974" cx="4317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9" name="Shape 99"/>
          <p:cNvSpPr txBox="1"/>
          <p:nvPr/>
        </p:nvSpPr>
        <p:spPr>
          <a:xfrm>
            <a:off y="253975" x="2286000"/>
            <a:ext cy="584175" cx="43942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00000"/>
              </a:lnSpc>
              <a:spcBef>
                <a:spcPts val="480"/>
              </a:spcBef>
              <a:spcAft>
                <a:spcPts val="480"/>
              </a:spcAft>
              <a:buNone/>
            </a:pPr>
            <a:r>
              <a:rPr sz="2000" lang="en-US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Немного о сетях </a:t>
            </a:r>
          </a:p>
        </p:txBody>
      </p:sp>
      <p:sp>
        <p:nvSpPr>
          <p:cNvPr id="100" name="Shape 100"/>
          <p:cNvSpPr/>
          <p:nvPr/>
        </p:nvSpPr>
        <p:spPr>
          <a:xfrm>
            <a:off y="1693325" x="254000"/>
            <a:ext cy="512950" cx="9652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01" name="Shape 101"/>
          <p:cNvSpPr txBox="1"/>
          <p:nvPr/>
        </p:nvSpPr>
        <p:spPr>
          <a:xfrm>
            <a:off y="1693325" x="254000"/>
            <a:ext cy="589149" cx="97281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Всего различают несколько типов сетей</a:t>
            </a: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 </a:t>
            </a:r>
            <a:r>
              <a:rPr sz="18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 территориальному принципу</a:t>
            </a:r>
            <a:r>
              <a:rPr b="1" sz="18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</a:p>
        </p:txBody>
      </p:sp>
      <p:sp>
        <p:nvSpPr>
          <p:cNvPr id="102" name="Shape 102"/>
          <p:cNvSpPr/>
          <p:nvPr/>
        </p:nvSpPr>
        <p:spPr>
          <a:xfrm>
            <a:off y="2709325" x="762000"/>
            <a:ext cy="854925" cx="88053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03" name="Shape 103"/>
          <p:cNvSpPr txBox="1"/>
          <p:nvPr/>
        </p:nvSpPr>
        <p:spPr>
          <a:xfrm>
            <a:off y="2709325" x="762000"/>
            <a:ext cy="931125" cx="88815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032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b="1"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sz="2000"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локальная вычислительная сеть (LAN)</a:t>
            </a: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система, которая объединяет компьютеры, находящиеся в одном или нескольких зданиях;</a:t>
            </a:r>
          </a:p>
        </p:txBody>
      </p:sp>
      <p:sp>
        <p:nvSpPr>
          <p:cNvPr id="104" name="Shape 104"/>
          <p:cNvSpPr/>
          <p:nvPr/>
        </p:nvSpPr>
        <p:spPr>
          <a:xfrm>
            <a:off y="3810000" x="846650"/>
            <a:ext cy="1118300" cx="880532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05" name="Shape 105"/>
          <p:cNvSpPr txBox="1"/>
          <p:nvPr/>
        </p:nvSpPr>
        <p:spPr>
          <a:xfrm>
            <a:off y="3810000" x="846650"/>
            <a:ext cy="1194499" cx="88815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778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b="1" sz="2000"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•Территориальная (региональная) вычислительная сеть (WAN) </a:t>
            </a: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объединение из нескольких ЛВС. Иногда крупную территориальную сеть также называют глобальной вычислительной сетью;</a:t>
            </a:r>
          </a:p>
        </p:txBody>
      </p:sp>
      <p:sp>
        <p:nvSpPr>
          <p:cNvPr id="106" name="Shape 106"/>
          <p:cNvSpPr/>
          <p:nvPr/>
        </p:nvSpPr>
        <p:spPr>
          <a:xfrm>
            <a:off y="4995325" x="846650"/>
            <a:ext cy="1118300" cx="880532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07" name="Shape 107"/>
          <p:cNvSpPr txBox="1"/>
          <p:nvPr/>
        </p:nvSpPr>
        <p:spPr>
          <a:xfrm>
            <a:off y="4995325" x="846650"/>
            <a:ext cy="1194499" cx="88815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778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b="1" sz="2000"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•Internet </a:t>
            </a: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Сеть сетей. Internet объединяет десятки тысяч компьютерных сетей (частных, коммерческих, академических, правительственных) более чем в 100 странах мира.</a:t>
            </a:r>
          </a:p>
        </p:txBody>
      </p:sp>
      <p:sp>
        <p:nvSpPr>
          <p:cNvPr id="108" name="Shape 108"/>
          <p:cNvSpPr/>
          <p:nvPr/>
        </p:nvSpPr>
        <p:spPr>
          <a:xfrm>
            <a:off y="689675" x="7240750"/>
            <a:ext cy="410350" cx="1370524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09" name="Shape 109"/>
          <p:cNvSpPr txBox="1"/>
          <p:nvPr/>
        </p:nvSpPr>
        <p:spPr>
          <a:xfrm>
            <a:off y="689675" x="7240750"/>
            <a:ext cy="486549" cx="14467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800" lang="en-US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/>
        </p:nvSpPr>
        <p:spPr>
          <a:xfrm>
            <a:off y="4127500" x="6667500"/>
            <a:ext cy="3492475" cx="34924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5" name="Shape 115"/>
          <p:cNvSpPr/>
          <p:nvPr/>
        </p:nvSpPr>
        <p:spPr>
          <a:xfrm>
            <a:off y="396850" x="555575"/>
            <a:ext cy="507974" cx="6011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16" name="Shape 116"/>
          <p:cNvSpPr/>
          <p:nvPr/>
        </p:nvSpPr>
        <p:spPr>
          <a:xfrm>
            <a:off y="238100" x="0"/>
            <a:ext cy="6394900" cx="984252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17" name="Shape 117"/>
          <p:cNvSpPr txBox="1"/>
          <p:nvPr/>
        </p:nvSpPr>
        <p:spPr>
          <a:xfrm>
            <a:off y="238100" x="0"/>
            <a:ext cy="6471100" cx="99187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300" lang="en-US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возрастанием популярности Интернета проявились и негативные аспекты его применения. В частности, некоторые люди настолько увлекаются виртуальным пространством, что начинают предпочитать Интернет реальности, проводя за компьютером до 18 часов в день. Психологическую в своей основе, интернет-зависимость сравнивают с наркоманией — физиологической зависимостью от наркотических веществ, где также присутствует психический компонент. Интернет-зависимость определяется как навязчивое желание подключиться к Интернету и болезненная неспособность вовремя отключиться от Интернета. По </a:t>
            </a:r>
          </a:p>
          <a:p>
            <a:pPr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300" lang="en-US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данным различных исследований, </a:t>
            </a:r>
          </a:p>
          <a:p>
            <a:pPr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300" lang="en-US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интернет-зависимыми сегодня являются</a:t>
            </a:r>
          </a:p>
          <a:p>
            <a:pPr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300" lang="en-US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около 10 % пользователей во всём мире. </a:t>
            </a:r>
          </a:p>
          <a:p>
            <a:pPr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300" lang="en-US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Российские психиатры считают, что сейчас </a:t>
            </a:r>
          </a:p>
          <a:p>
            <a:pPr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300" lang="en-US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в стране таковых 4—6 %.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/>
        </p:nvSpPr>
        <p:spPr>
          <a:xfrm>
            <a:off y="253975" x="2286000"/>
            <a:ext cy="507974" cx="6011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3" name="Shape 123"/>
          <p:cNvSpPr txBox="1"/>
          <p:nvPr/>
        </p:nvSpPr>
        <p:spPr>
          <a:xfrm>
            <a:off y="253975" x="2286000"/>
            <a:ext cy="584175" cx="60875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480"/>
              </a:spcBef>
              <a:spcAft>
                <a:spcPts val="480"/>
              </a:spcAft>
              <a:buNone/>
            </a:pPr>
            <a:r>
              <a:rPr sz="2000" lang="en-US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Список литературы и программных средств </a:t>
            </a:r>
          </a:p>
        </p:txBody>
      </p:sp>
      <p:sp>
        <p:nvSpPr>
          <p:cNvPr id="124" name="Shape 124"/>
          <p:cNvSpPr/>
          <p:nvPr/>
        </p:nvSpPr>
        <p:spPr>
          <a:xfrm>
            <a:off y="1169450" x="3559525"/>
            <a:ext cy="239875" cx="32014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25" name="Shape 125"/>
          <p:cNvSpPr txBox="1"/>
          <p:nvPr/>
        </p:nvSpPr>
        <p:spPr>
          <a:xfrm>
            <a:off y="1169450" x="3559525"/>
            <a:ext cy="316074" cx="32776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None/>
            </a:pPr>
            <a:r>
              <a:rPr sz="1800" lang="en-US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Литература:</a:t>
            </a:r>
          </a:p>
        </p:txBody>
      </p:sp>
      <p:sp>
        <p:nvSpPr>
          <p:cNvPr id="126" name="Shape 126"/>
          <p:cNvSpPr/>
          <p:nvPr/>
        </p:nvSpPr>
        <p:spPr>
          <a:xfrm>
            <a:off y="1569850" x="1000125"/>
            <a:ext cy="3573624" cx="81615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27" name="Shape 127"/>
          <p:cNvSpPr txBox="1"/>
          <p:nvPr/>
        </p:nvSpPr>
        <p:spPr>
          <a:xfrm>
            <a:off y="1569850" x="1000125"/>
            <a:ext cy="3649824" cx="8237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651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sz="18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1.Семакин И.Г., Хеннер Е.К. Информатика. 10 класс. </a:t>
            </a:r>
            <a:r>
              <a:rPr sz="18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С 30 М.: Лаборатория Базовых Знаний, 2001. – 168 с.: ил.</a:t>
            </a:r>
          </a:p>
          <a:p>
            <a:pPr algn="l" lvl="0" marR="0" indent="-1651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sz="18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2.Симонович С.В., Мураховский В.И. Интернет у вас дома. </a:t>
            </a:r>
            <a:r>
              <a:rPr sz="18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АСТ-Пресс, Инфорком- Пресс, 2001</a:t>
            </a:r>
            <a:r>
              <a:rPr b="1" sz="18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 lvl="0" marR="0" indent="-1651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sz="18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3.Симонович С.В., Евсеевич Г.А. </a:t>
            </a:r>
            <a:r>
              <a:rPr sz="18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Практическая информатика: Учебное пособие для средней школы. Универсальный курс. – М.: АСТ-ПРЕСС: Инфорком-Пресс, 1999. – 480 с.</a:t>
            </a:r>
          </a:p>
          <a:p>
            <a:pPr algn="l" lvl="0" marR="0" indent="-1651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sz="18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4.Шафрин Ю.А. </a:t>
            </a:r>
            <a:r>
              <a:rPr sz="18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Информационные технологии: В 2ч. Ч.2: Офисная технология и информацонные системы. – М.: Лаборато</a:t>
            </a:r>
            <a:r>
              <a:rPr sz="1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рия Базовых Знаний, 2001. – 336 с.</a:t>
            </a:r>
          </a:p>
        </p:txBody>
      </p:sp>
      <p:sp>
        <p:nvSpPr>
          <p:cNvPr id="128" name="Shape 128"/>
          <p:cNvSpPr/>
          <p:nvPr/>
        </p:nvSpPr>
        <p:spPr>
          <a:xfrm>
            <a:off y="5080000" x="3413100"/>
            <a:ext cy="398625" cx="37606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29" name="Shape 129"/>
          <p:cNvSpPr txBox="1"/>
          <p:nvPr/>
        </p:nvSpPr>
        <p:spPr>
          <a:xfrm>
            <a:off y="5080000" x="3413100"/>
            <a:ext cy="474824" cx="383679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None/>
            </a:pPr>
            <a:r>
              <a:rPr b="1" sz="1800" lang="en-US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Программные средства:</a:t>
            </a:r>
          </a:p>
        </p:txBody>
      </p:sp>
      <p:sp>
        <p:nvSpPr>
          <p:cNvPr id="130" name="Shape 130"/>
          <p:cNvSpPr/>
          <p:nvPr/>
        </p:nvSpPr>
        <p:spPr>
          <a:xfrm>
            <a:off y="5318125" x="1031825"/>
            <a:ext cy="1949250" cx="824087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31" name="Shape 131"/>
          <p:cNvSpPr txBox="1"/>
          <p:nvPr/>
        </p:nvSpPr>
        <p:spPr>
          <a:xfrm>
            <a:off y="5318125" x="1031825"/>
            <a:ext cy="2025449" cx="83170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39700" marL="38100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sz="1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1.Microsoft Office</a:t>
            </a:r>
            <a:r>
              <a:rPr b="1"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1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3003</a:t>
            </a:r>
          </a:p>
          <a:p>
            <a:pPr algn="l" lvl="0" marR="0" indent="-1397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sz="1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2.Microsoft Office Word 2003</a:t>
            </a:r>
          </a:p>
          <a:p>
            <a:pPr algn="l" lvl="0" marR="0" indent="-1397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sz="1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3.Adobe Photoshop 8.0</a:t>
            </a:r>
          </a:p>
          <a:p>
            <a:pPr algn="l" lvl="0" marR="0" indent="-1397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sz="1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4.ACDSee 6.0</a:t>
            </a:r>
          </a:p>
          <a:p>
            <a:pPr algn="l" lvl="0" marR="0" indent="-1397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sz="1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5.ABBYY FineReder 6.0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