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2.png" Type="http://schemas.openxmlformats.org/officeDocument/2006/relationships/image" Id="rId3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11.png" Type="http://schemas.openxmlformats.org/officeDocument/2006/relationships/image" Id="rId8"/><Relationship Target="../media/image00.png" Type="http://schemas.openxmlformats.org/officeDocument/2006/relationships/image" Id="rId7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29.png" Type="http://schemas.openxmlformats.org/officeDocument/2006/relationships/image" Id="rId3"/><Relationship Target="../media/image34.png" Type="http://schemas.openxmlformats.org/officeDocument/2006/relationships/image" Id="rId6"/><Relationship Target="../media/image31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9.png" Type="http://schemas.openxmlformats.org/officeDocument/2006/relationships/image" Id="rId3"/><Relationship Target="../media/image12.png" Type="http://schemas.openxmlformats.org/officeDocument/2006/relationships/image" Id="rId6"/><Relationship Target="../media/image01.png" Type="http://schemas.openxmlformats.org/officeDocument/2006/relationships/image" Id="rId5"/><Relationship Target="../media/image21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7.png" Type="http://schemas.openxmlformats.org/officeDocument/2006/relationships/image" Id="rId3"/><Relationship Target="../media/image16.png" Type="http://schemas.openxmlformats.org/officeDocument/2006/relationships/image" Id="rId6"/><Relationship Target="../media/image06.png" Type="http://schemas.openxmlformats.org/officeDocument/2006/relationships/image" Id="rId5"/><Relationship Target="../media/image36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20.png" Type="http://schemas.openxmlformats.org/officeDocument/2006/relationships/image" Id="rId3"/><Relationship Target="../media/image13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14.png" Type="http://schemas.openxmlformats.org/officeDocument/2006/relationships/image" Id="rId3"/><Relationship Target="../media/image18.png" Type="http://schemas.openxmlformats.org/officeDocument/2006/relationships/image" Id="rId6"/><Relationship Target="../media/image15.png" Type="http://schemas.openxmlformats.org/officeDocument/2006/relationships/image" Id="rId5"/><Relationship Target="../media/image19.pn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17.png" Type="http://schemas.openxmlformats.org/officeDocument/2006/relationships/image" Id="rId3"/><Relationship Target="../media/image35.png" Type="http://schemas.openxmlformats.org/officeDocument/2006/relationships/image" Id="rId6"/><Relationship Target="../media/image25.png" Type="http://schemas.openxmlformats.org/officeDocument/2006/relationships/image" Id="rId5"/><Relationship Target="../media/image19.pn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22.png" Type="http://schemas.openxmlformats.org/officeDocument/2006/relationships/image" Id="rId3"/><Relationship Target="../media/image23.png" Type="http://schemas.openxmlformats.org/officeDocument/2006/relationships/image" Id="rId6"/><Relationship Target="../media/image24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26.png" Type="http://schemas.openxmlformats.org/officeDocument/2006/relationships/image" Id="rId3"/><Relationship Target="../media/image33.png" Type="http://schemas.openxmlformats.org/officeDocument/2006/relationships/image" Id="rId6"/><Relationship Target="../media/image27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30.png" Type="http://schemas.openxmlformats.org/officeDocument/2006/relationships/image" Id="rId3"/><Relationship Target="../media/image32.png" Type="http://schemas.openxmlformats.org/officeDocument/2006/relationships/image" Id="rId6"/><Relationship Target="../media/image28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0" x="2963325"/>
            <a:ext cy="7620000" cx="7196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y="0" x="2963325"/>
            <a:ext cy="7620000" cx="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/>
          <p:nvPr/>
        </p:nvSpPr>
        <p:spPr>
          <a:xfrm>
            <a:off y="793725" x="3413100"/>
            <a:ext cy="1095674" cx="63593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2" name="Shape 22"/>
          <p:cNvSpPr txBox="1"/>
          <p:nvPr/>
        </p:nvSpPr>
        <p:spPr>
          <a:xfrm>
            <a:off y="793725" x="3413100"/>
            <a:ext cy="1171875" cx="6435600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 И ИНТЕРНЕТ</a:t>
            </a:r>
          </a:p>
        </p:txBody>
      </p:sp>
      <p:sp>
        <p:nvSpPr>
          <p:cNvPr id="23" name="Shape 23"/>
          <p:cNvSpPr/>
          <p:nvPr/>
        </p:nvSpPr>
        <p:spPr>
          <a:xfrm>
            <a:off y="6501075" x="2406875"/>
            <a:ext cy="109199" cx="53461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4" name="Shape 24"/>
          <p:cNvSpPr/>
          <p:nvPr/>
        </p:nvSpPr>
        <p:spPr>
          <a:xfrm>
            <a:off y="3169925" x="4203200"/>
            <a:ext cy="4000425" cx="52785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y="355575" x="508000"/>
            <a:ext cy="1054125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2" name="Shape 102"/>
          <p:cNvSpPr txBox="1"/>
          <p:nvPr>
            <p:ph type="title"/>
          </p:nvPr>
        </p:nvSpPr>
        <p:spPr>
          <a:xfrm>
            <a:off y="355575" x="508000"/>
            <a:ext cy="113032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5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ОЩУЩАЕТЕ ЛИ ВЫ ДИСКОМФОРТ ПОСЛЕ РАБОТЫ НА КОМПЬЮТЕРЕ?</a:t>
            </a:r>
          </a:p>
        </p:txBody>
      </p:sp>
      <p:sp>
        <p:nvSpPr>
          <p:cNvPr id="103" name="Shape 103"/>
          <p:cNvSpPr/>
          <p:nvPr/>
        </p:nvSpPr>
        <p:spPr>
          <a:xfrm>
            <a:off y="1788225" x="508000"/>
            <a:ext cy="5384775" cx="8043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" name="Shape 30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1" name="Shape 31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ПЛЮСЫ ИНТЕРНЕТА</a:t>
            </a:r>
          </a:p>
        </p:txBody>
      </p:sp>
      <p:sp>
        <p:nvSpPr>
          <p:cNvPr id="32" name="Shape 32"/>
          <p:cNvSpPr/>
          <p:nvPr/>
        </p:nvSpPr>
        <p:spPr>
          <a:xfrm>
            <a:off y="1788225" x="508000"/>
            <a:ext cy="5384775" cx="8043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788225" x="508000"/>
            <a:ext cy="5460975" cx="8119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Общедоступность информации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Социальные сети(общение, знакомства)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Развлечения(игры, музыка, видио и т.д.)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Размещение объявлений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Покупка товаров</a:t>
            </a:r>
          </a:p>
        </p:txBody>
      </p:sp>
      <p:sp>
        <p:nvSpPr>
          <p:cNvPr id="34" name="Shape 34"/>
          <p:cNvSpPr/>
          <p:nvPr/>
        </p:nvSpPr>
        <p:spPr>
          <a:xfrm>
            <a:off y="3159225" x="4359900"/>
            <a:ext cy="4174949" cx="44302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" name="Shape 40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1" name="Shape 41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МИНУСЫ ИНТЕРНЕТА</a:t>
            </a:r>
          </a:p>
        </p:txBody>
      </p:sp>
      <p:sp>
        <p:nvSpPr>
          <p:cNvPr id="42" name="Shape 42"/>
          <p:cNvSpPr/>
          <p:nvPr/>
        </p:nvSpPr>
        <p:spPr>
          <a:xfrm>
            <a:off y="1788225" x="508000"/>
            <a:ext cy="5384775" cx="8043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788225" x="508000"/>
            <a:ext cy="5460975" cx="81195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15900" marL="381000">
              <a:lnSpc>
                <a:spcPct val="144444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Большое количество вирусов</a:t>
            </a:r>
          </a:p>
          <a:p>
            <a:pPr algn="l" lvl="0" marR="0" indent="-215900" marL="381000">
              <a:lnSpc>
                <a:spcPct val="144444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Мошенничество</a:t>
            </a:r>
          </a:p>
          <a:p>
            <a:pPr algn="l" lvl="0" marR="0" indent="-215900" marL="381000">
              <a:lnSpc>
                <a:spcPct val="144444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Потеря времени</a:t>
            </a:r>
          </a:p>
          <a:p>
            <a:pPr algn="l" lvl="0" marR="0" indent="-215900" marL="381000">
              <a:lnSpc>
                <a:spcPct val="144444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Покупка товаров</a:t>
            </a:r>
          </a:p>
        </p:txBody>
      </p:sp>
      <p:sp>
        <p:nvSpPr>
          <p:cNvPr id="44" name="Shape 44"/>
          <p:cNvSpPr/>
          <p:nvPr/>
        </p:nvSpPr>
        <p:spPr>
          <a:xfrm>
            <a:off y="2369825" x="3959875"/>
            <a:ext cy="5250150" cx="50405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1" name="Shape 51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ПОПУЛЯРНОСТЬ САЙТОВ</a:t>
            </a:r>
          </a:p>
        </p:txBody>
      </p:sp>
      <p:sp>
        <p:nvSpPr>
          <p:cNvPr id="52" name="Shape 52"/>
          <p:cNvSpPr/>
          <p:nvPr/>
        </p:nvSpPr>
        <p:spPr>
          <a:xfrm>
            <a:off y="2063725" x="476200"/>
            <a:ext cy="5000649" cx="80962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8" name="Shape 58"/>
          <p:cNvSpPr/>
          <p:nvPr/>
        </p:nvSpPr>
        <p:spPr>
          <a:xfrm>
            <a:off y="714350" x="679500"/>
            <a:ext cy="1031875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9" name="Shape 59"/>
          <p:cNvSpPr txBox="1"/>
          <p:nvPr>
            <p:ph type="title"/>
          </p:nvPr>
        </p:nvSpPr>
        <p:spPr>
          <a:xfrm>
            <a:off y="714350" x="679500"/>
            <a:ext cy="11080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 ЗАВИСИМОСТЬ</a:t>
            </a:r>
          </a:p>
        </p:txBody>
      </p:sp>
      <p:sp>
        <p:nvSpPr>
          <p:cNvPr id="60" name="Shape 60"/>
          <p:cNvSpPr/>
          <p:nvPr/>
        </p:nvSpPr>
        <p:spPr>
          <a:xfrm>
            <a:off y="2143100" x="317450"/>
            <a:ext cy="1825625" cx="86519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2143100" x="317450"/>
            <a:ext cy="1901824" cx="8728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b="1" sz="3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 - зависимость</a:t>
            </a:r>
            <a:r>
              <a:rPr sz="36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—психическое расстройство, навязчивое желание подключиться к Интернету и болезненная неспособность вовремя отключиться от Интернета. </a:t>
            </a:r>
          </a:p>
        </p:txBody>
      </p:sp>
      <p:sp>
        <p:nvSpPr>
          <p:cNvPr id="62" name="Shape 62"/>
          <p:cNvSpPr/>
          <p:nvPr/>
        </p:nvSpPr>
        <p:spPr>
          <a:xfrm>
            <a:off y="3291400" x="5831400"/>
            <a:ext cy="1037149" cx="762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y="5238750" x="5437050"/>
            <a:ext cy="2381225" cx="3632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9" name="Shape 69"/>
          <p:cNvSpPr/>
          <p:nvPr/>
        </p:nvSpPr>
        <p:spPr>
          <a:xfrm>
            <a:off y="238100" x="238075"/>
            <a:ext cy="7143774" cx="86519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238100" x="238075"/>
            <a:ext cy="7219975" cx="8728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Основные 5 типов интернет-зависимости</a:t>
            </a:r>
            <a:r>
              <a:rPr sz="2000" lang="en-US">
                <a:solidFill>
                  <a:srgbClr val="D786A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Навязчивый веб-серфинг — бесконечные путешествия по всемирной паутине, поиск информации.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Пристрастие к виртуальному общению и виртуальным знакомствам — большие объёмы переписки, постоянное участие в чатах, веб-форумах, избыточность знакомых и друзей в Сети.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Игровая зависимость — навязчивое увлечение компьютерными играми по сети.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Навязчивая финансовая потребность — игра по сети в азартные игры, ненужные покупки в интернет-магазинах или постоянные участия в интернет-аукционах.</a:t>
            </a:r>
          </a:p>
          <a:p>
            <a:pPr algn="l" lvl="0" marR="0" indent="-177800" marL="381000">
              <a:lnSpc>
                <a:spcPct val="142857"/>
              </a:lnSpc>
              <a:spcBef>
                <a:spcPts val="686"/>
              </a:spcBef>
              <a:spcAft>
                <a:spcPts val="686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Пристрастие к просмотру фильмов через интернет, когда больной может провести перед</a:t>
            </a:r>
          </a:p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экраном весь день не отрываясь </a:t>
            </a:r>
          </a:p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из-за того, что в сети можно</a:t>
            </a:r>
          </a:p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посмотреть практически любой</a:t>
            </a:r>
          </a:p>
          <a:p>
            <a:pPr algn="l" marR="0" indent="0" marL="0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sz="20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фильм или передачу.</a:t>
            </a:r>
          </a:p>
        </p:txBody>
      </p:sp>
      <p:sp>
        <p:nvSpPr>
          <p:cNvPr id="71" name="Shape 71"/>
          <p:cNvSpPr/>
          <p:nvPr/>
        </p:nvSpPr>
        <p:spPr>
          <a:xfrm>
            <a:off y="3291400" x="5831400"/>
            <a:ext cy="1037149" cx="762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7" name="Shape 77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8" name="Shape 78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 ЛИ У ВАС Е-MAIL?</a:t>
            </a:r>
          </a:p>
        </p:txBody>
      </p:sp>
      <p:sp>
        <p:nvSpPr>
          <p:cNvPr id="79" name="Shape 79"/>
          <p:cNvSpPr/>
          <p:nvPr/>
        </p:nvSpPr>
        <p:spPr>
          <a:xfrm>
            <a:off y="1788225" x="508000"/>
            <a:ext cy="5384775" cx="80433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5" name="Shape 85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6" name="Shape 86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l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9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КАКОЕ ОБЩЕНИЕ ВЫ ПРЕДПОЧИТАЕТЕ?</a:t>
            </a:r>
          </a:p>
        </p:txBody>
      </p:sp>
      <p:sp>
        <p:nvSpPr>
          <p:cNvPr id="87" name="Shape 87"/>
          <p:cNvSpPr/>
          <p:nvPr/>
        </p:nvSpPr>
        <p:spPr>
          <a:xfrm>
            <a:off y="1788225" x="508000"/>
            <a:ext cy="5384774" cx="80433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0" x="9059325"/>
            <a:ext cy="7620000" cx="1100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3" name="Shape 93"/>
          <p:cNvSpPr/>
          <p:nvPr/>
        </p:nvSpPr>
        <p:spPr>
          <a:xfrm>
            <a:off y="355575" x="508000"/>
            <a:ext cy="1269974" cx="8043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4" name="Shape 94"/>
          <p:cNvSpPr txBox="1"/>
          <p:nvPr>
            <p:ph type="title"/>
          </p:nvPr>
        </p:nvSpPr>
        <p:spPr>
          <a:xfrm>
            <a:off y="355575" x="508000"/>
            <a:ext cy="1346174" cx="8119525"/>
          </a:xfrm>
          <a:prstGeom prst="rect">
            <a:avLst/>
          </a:prstGeom>
        </p:spPr>
        <p:txBody>
          <a:bodyPr bIns="38100" rIns="38100" lIns="38100" tIns="38100" anchor="b" anchorCtr="0">
            <a:noAutofit/>
          </a:bodyPr>
          <a:lstStyle/>
          <a:p>
            <a:pPr algn="ctr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ЧУВСТВУЕТЕ ЛИ ВЫ ДИСКОМФОРТ, ЕСЛИ ДОЛГОЕ ВРЕМЯ НЕ ИМЕЕТЕ ДОСТУП В ИНТЕРНЕТ? </a:t>
            </a:r>
          </a:p>
        </p:txBody>
      </p:sp>
      <p:sp>
        <p:nvSpPr>
          <p:cNvPr id="95" name="Shape 95"/>
          <p:cNvSpPr/>
          <p:nvPr/>
        </p:nvSpPr>
        <p:spPr>
          <a:xfrm>
            <a:off y="1788225" x="508000"/>
            <a:ext cy="5384775" cx="80433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