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4" r:id="rId2"/>
  </p:sldMasterIdLst>
  <p:notesMasterIdLst>
    <p:notesMasterId r:id="rId14"/>
  </p:notesMasterIdLst>
  <p:handoutMasterIdLst>
    <p:handoutMasterId r:id="rId15"/>
  </p:handoutMasterIdLst>
  <p:sldIdLst>
    <p:sldId id="258" r:id="rId3"/>
    <p:sldId id="267" r:id="rId4"/>
    <p:sldId id="274" r:id="rId5"/>
    <p:sldId id="275" r:id="rId6"/>
    <p:sldId id="276" r:id="rId7"/>
    <p:sldId id="277" r:id="rId8"/>
    <p:sldId id="261" r:id="rId9"/>
    <p:sldId id="270" r:id="rId10"/>
    <p:sldId id="271" r:id="rId11"/>
    <p:sldId id="272" r:id="rId12"/>
    <p:sldId id="27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6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1074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EBDA6D-DC69-4DCE-BAF7-6763517D3376}" type="datetimeFigureOut">
              <a:rPr lang="ru-RU" smtClean="0"/>
              <a:t>17.12.2013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977E94-A6AB-4E02-8E43-E89F9CF4757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42583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7F6C43-988E-4257-9A1C-C162EF036D58}" type="datetimeFigureOut">
              <a:rPr lang="ru-RU" smtClean="0"/>
              <a:t>17.12.2013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noProof="0" dirty="0" smtClean="0"/>
              <a:t>Третий</a:t>
            </a:r>
            <a:r>
              <a:rPr lang="ru-RU" dirty="0" smtClean="0"/>
              <a:t>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D491D0-8E1B-49C7-849B-A28568D9449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63258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FE9AC-F15C-4FA0-A6F1-298829FA691D}" type="datetimeFigureOut">
              <a:rPr lang="ru-RU" smtClean="0"/>
              <a:t>17.12.2013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BD266BE7-899D-4075-917F-DBDE33B6B69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0416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FE9AC-F15C-4FA0-A6F1-298829FA691D}" type="datetimeFigureOut">
              <a:rPr lang="ru-RU" smtClean="0"/>
              <a:t>17.12.2013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D266BE7-899D-4075-917F-DBDE33B6B69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11886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FE9AC-F15C-4FA0-A6F1-298829FA691D}" type="datetimeFigureOut">
              <a:rPr lang="ru-RU" smtClean="0"/>
              <a:t>17.12.2013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D266BE7-899D-4075-917F-DBDE33B6B692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306021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FE9AC-F15C-4FA0-A6F1-298829FA691D}" type="datetimeFigureOut">
              <a:rPr lang="ru-RU" smtClean="0"/>
              <a:t>17.12.2013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D266BE7-899D-4075-917F-DBDE33B6B69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50624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FE9AC-F15C-4FA0-A6F1-298829FA691D}" type="datetimeFigureOut">
              <a:rPr lang="ru-RU" smtClean="0"/>
              <a:t>17.12.2013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D266BE7-899D-4075-917F-DBDE33B6B692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720804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FE9AC-F15C-4FA0-A6F1-298829FA691D}" type="datetimeFigureOut">
              <a:rPr lang="ru-RU" smtClean="0"/>
              <a:t>17.12.2013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D266BE7-899D-4075-917F-DBDE33B6B69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2887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FE9AC-F15C-4FA0-A6F1-298829FA691D}" type="datetimeFigureOut">
              <a:rPr lang="ru-RU" smtClean="0"/>
              <a:t>17.12.2013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66BE7-899D-4075-917F-DBDE33B6B69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7077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FE9AC-F15C-4FA0-A6F1-298829FA691D}" type="datetimeFigureOut">
              <a:rPr lang="ru-RU" smtClean="0"/>
              <a:t>17.12.2013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66BE7-899D-4075-917F-DBDE33B6B69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696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FE9AC-F15C-4FA0-A6F1-298829FA691D}" type="datetimeFigureOut">
              <a:rPr lang="ru-RU" smtClean="0"/>
              <a:t>17.12.2013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66BE7-899D-4075-917F-DBDE33B6B69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5708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FE9AC-F15C-4FA0-A6F1-298829FA691D}" type="datetimeFigureOut">
              <a:rPr lang="ru-RU" smtClean="0"/>
              <a:t>17.12.2013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D266BE7-899D-4075-917F-DBDE33B6B69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5120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FE9AC-F15C-4FA0-A6F1-298829FA691D}" type="datetimeFigureOut">
              <a:rPr lang="ru-RU" smtClean="0"/>
              <a:t>17.12.2013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D266BE7-899D-4075-917F-DBDE33B6B69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6579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FE9AC-F15C-4FA0-A6F1-298829FA691D}" type="datetimeFigureOut">
              <a:rPr lang="ru-RU" smtClean="0"/>
              <a:t>17.12.2013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D266BE7-899D-4075-917F-DBDE33B6B69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050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FE9AC-F15C-4FA0-A6F1-298829FA691D}" type="datetimeFigureOut">
              <a:rPr lang="ru-RU" smtClean="0"/>
              <a:t>17.12.2013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66BE7-899D-4075-917F-DBDE33B6B69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3709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FE9AC-F15C-4FA0-A6F1-298829FA691D}" type="datetimeFigureOut">
              <a:rPr lang="ru-RU" smtClean="0"/>
              <a:t>17.12.2013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66BE7-899D-4075-917F-DBDE33B6B69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3736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FE9AC-F15C-4FA0-A6F1-298829FA691D}" type="datetimeFigureOut">
              <a:rPr lang="ru-RU" smtClean="0"/>
              <a:t>17.12.2013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66BE7-899D-4075-917F-DBDE33B6B69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7659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FE9AC-F15C-4FA0-A6F1-298829FA691D}" type="datetimeFigureOut">
              <a:rPr lang="ru-RU" smtClean="0"/>
              <a:t>17.12.2013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D266BE7-899D-4075-917F-DBDE33B6B69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1225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CFE9AC-F15C-4FA0-A6F1-298829FA691D}" type="datetimeFigureOut">
              <a:rPr lang="ru-RU" smtClean="0"/>
              <a:t>17.12.2013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D266BE7-899D-4075-917F-DBDE33B6B69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2324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dirty="0" smtClean="0">
                <a:solidFill>
                  <a:srgbClr val="3C4743"/>
                </a:solidFill>
                <a:latin typeface="Calibri"/>
              </a:rPr>
              <a:t>Home, sweet home.</a:t>
            </a:r>
            <a:endParaRPr lang="ru-RU" dirty="0">
              <a:solidFill>
                <a:srgbClr val="3C4743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32698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05577" y="1517052"/>
            <a:ext cx="7250703" cy="4350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519" dirty="0"/>
              <a:t>Мы разделимся на 5 групп:</a:t>
            </a:r>
          </a:p>
          <a:p>
            <a:endParaRPr lang="ru-RU" sz="1519" dirty="0"/>
          </a:p>
          <a:p>
            <a:pPr marL="257175" indent="-257175">
              <a:buFont typeface="Wingdings" panose="05000000000000000000" pitchFamily="2" charset="2"/>
              <a:buChar char="ü"/>
            </a:pPr>
            <a:r>
              <a:rPr lang="ru-RU" sz="1519" dirty="0"/>
              <a:t>1 Группа</a:t>
            </a:r>
          </a:p>
          <a:p>
            <a:r>
              <a:rPr lang="ru-RU" sz="1519" dirty="0"/>
              <a:t>Каким образом Великобритания повлияла  на искусство других стран?</a:t>
            </a:r>
          </a:p>
          <a:p>
            <a:endParaRPr lang="ru-RU" sz="1519" dirty="0"/>
          </a:p>
          <a:p>
            <a:pPr marL="257175" indent="-257175">
              <a:buFont typeface="Wingdings" panose="05000000000000000000" pitchFamily="2" charset="2"/>
              <a:buChar char="ü"/>
            </a:pPr>
            <a:r>
              <a:rPr lang="ru-RU" sz="1519" dirty="0"/>
              <a:t>2 Группа</a:t>
            </a:r>
          </a:p>
          <a:p>
            <a:r>
              <a:rPr lang="ru-RU" sz="1600" dirty="0"/>
              <a:t>Какое влияние на сознание людей оказали произведения </a:t>
            </a:r>
            <a:endParaRPr lang="ru-RU" sz="1600" dirty="0" smtClean="0"/>
          </a:p>
          <a:p>
            <a:r>
              <a:rPr lang="ru-RU" sz="1600" dirty="0" smtClean="0"/>
              <a:t>английских </a:t>
            </a:r>
            <a:r>
              <a:rPr lang="ru-RU" sz="1600" dirty="0"/>
              <a:t>писателей?</a:t>
            </a:r>
            <a:endParaRPr lang="ru-RU" sz="1519" dirty="0"/>
          </a:p>
          <a:p>
            <a:endParaRPr lang="ru-RU" sz="1519" dirty="0"/>
          </a:p>
          <a:p>
            <a:pPr marL="257175" indent="-257175">
              <a:buFont typeface="Wingdings" panose="05000000000000000000" pitchFamily="2" charset="2"/>
              <a:buChar char="ü"/>
            </a:pPr>
            <a:r>
              <a:rPr lang="ru-RU" sz="1519" dirty="0"/>
              <a:t>3 Группа</a:t>
            </a:r>
          </a:p>
          <a:p>
            <a:r>
              <a:rPr lang="ru-RU" sz="1600" dirty="0"/>
              <a:t>Как проживание на одной </a:t>
            </a:r>
            <a:r>
              <a:rPr lang="ru-RU" sz="1600" dirty="0" smtClean="0"/>
              <a:t>территории разных  </a:t>
            </a:r>
            <a:r>
              <a:rPr lang="ru-RU" sz="1600" dirty="0"/>
              <a:t>народов </a:t>
            </a:r>
            <a:endParaRPr lang="ru-RU" sz="1600" dirty="0" smtClean="0"/>
          </a:p>
          <a:p>
            <a:r>
              <a:rPr lang="ru-RU" sz="1600" dirty="0" smtClean="0"/>
              <a:t>повлияло </a:t>
            </a:r>
            <a:r>
              <a:rPr lang="ru-RU" sz="1600" dirty="0"/>
              <a:t>на развитие архитектуры?</a:t>
            </a:r>
            <a:endParaRPr lang="ru-RU" sz="1519" dirty="0"/>
          </a:p>
          <a:p>
            <a:endParaRPr lang="ru-RU" sz="1519" dirty="0"/>
          </a:p>
          <a:p>
            <a:pPr marL="257175" indent="-257175">
              <a:buFont typeface="Wingdings" panose="05000000000000000000" pitchFamily="2" charset="2"/>
              <a:buChar char="ü"/>
            </a:pPr>
            <a:r>
              <a:rPr lang="ru-RU" sz="1519" dirty="0"/>
              <a:t>4 Группа</a:t>
            </a:r>
          </a:p>
          <a:p>
            <a:r>
              <a:rPr lang="ru-RU" sz="1519" dirty="0"/>
              <a:t>Почему кухня Великобритании такая специфичная?</a:t>
            </a:r>
          </a:p>
          <a:p>
            <a:endParaRPr lang="ru-RU" sz="1519" dirty="0"/>
          </a:p>
          <a:p>
            <a:pPr marL="257175" indent="-257175">
              <a:buFont typeface="Wingdings" panose="05000000000000000000" pitchFamily="2" charset="2"/>
              <a:buChar char="ü"/>
            </a:pPr>
            <a:r>
              <a:rPr lang="ru-RU" sz="1519" dirty="0"/>
              <a:t>5 Группа</a:t>
            </a:r>
          </a:p>
          <a:p>
            <a:r>
              <a:rPr lang="ru-RU" sz="1519" dirty="0"/>
              <a:t>Почему Британцы болеют не только за футбол?</a:t>
            </a:r>
          </a:p>
        </p:txBody>
      </p:sp>
    </p:spTree>
    <p:extLst>
      <p:ext uri="{BB962C8B-B14F-4D97-AF65-F5344CB8AC3E}">
        <p14:creationId xmlns:p14="http://schemas.microsoft.com/office/powerpoint/2010/main" val="814118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94633" y="1702555"/>
            <a:ext cx="5320571" cy="16504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25" dirty="0">
                <a:solidFill>
                  <a:srgbClr val="FF0000"/>
                </a:solidFill>
              </a:rPr>
              <a:t>Но! </a:t>
            </a:r>
            <a:r>
              <a:rPr lang="ru-RU" sz="2025" dirty="0"/>
              <a:t>В каждой группе будет шпион! Который окажется русским, живущим в Великобритании, этот человек будет вечно пытаться сравнить Великобританию с Россией!</a:t>
            </a:r>
          </a:p>
        </p:txBody>
      </p:sp>
      <p:pic>
        <p:nvPicPr>
          <p:cNvPr id="6146" name="Picture 2" descr="http://www.forsmi.ru/files/imagecache/newsf/files/sann/inspecto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1532" y="3353007"/>
            <a:ext cx="2222848" cy="2222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7148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iki.iteach.ru/images/e/e9/%D0%97%D0%9D%D0%90%D0%9A_%D0%92%D0%9E%D0%9F%D0%A0%D0%9E%D0%A1%D0%9013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6485" y="4457700"/>
            <a:ext cx="1944886" cy="24003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13"/>
          <p:cNvSpPr txBox="1">
            <a:spLocks/>
          </p:cNvSpPr>
          <p:nvPr/>
        </p:nvSpPr>
        <p:spPr>
          <a:xfrm>
            <a:off x="1617564" y="526989"/>
            <a:ext cx="7352816" cy="1684703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500"/>
              </a:spcBef>
              <a:buFont typeface="Wingdings" panose="05000000000000000000" pitchFamily="2" charset="2"/>
              <a:buChar char="§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Clr>
                <a:srgbClr val="3C4743"/>
              </a:buClr>
              <a:buNone/>
            </a:pPr>
            <a:r>
              <a:rPr lang="ru-RU" sz="2800" dirty="0">
                <a:solidFill>
                  <a:srgbClr val="3C4743"/>
                </a:solidFill>
                <a:latin typeface="Calibri"/>
              </a:rPr>
              <a:t>Мы столько времени тратим на изучение языка, но не хотелось ли вам узнать получше страну, язык которой мы так активно изучаем?</a:t>
            </a:r>
          </a:p>
        </p:txBody>
      </p:sp>
      <p:sp>
        <p:nvSpPr>
          <p:cNvPr id="4" name="Объект 13"/>
          <p:cNvSpPr txBox="1">
            <a:spLocks/>
          </p:cNvSpPr>
          <p:nvPr/>
        </p:nvSpPr>
        <p:spPr>
          <a:xfrm>
            <a:off x="3186530" y="3777186"/>
            <a:ext cx="4811568" cy="2086886"/>
          </a:xfrm>
          <a:prstGeom prst="rect">
            <a:avLst/>
          </a:prstGeom>
        </p:spPr>
        <p:txBody>
          <a:bodyPr vert="horz" lIns="51435" tIns="25718" rIns="51435" bIns="25718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500"/>
              </a:spcBef>
              <a:buFont typeface="Wingdings" panose="05000000000000000000" pitchFamily="2" charset="2"/>
              <a:buChar char="§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Clr>
                <a:srgbClr val="3C4743"/>
              </a:buClr>
              <a:buNone/>
            </a:pPr>
            <a:r>
              <a:rPr lang="ru-RU" sz="3200" dirty="0">
                <a:solidFill>
                  <a:srgbClr val="3C4743"/>
                </a:solidFill>
                <a:latin typeface="Calibri"/>
              </a:rPr>
              <a:t>Думаю да! Так как Великобритания является одной из самых популярных стран мира.</a:t>
            </a:r>
          </a:p>
        </p:txBody>
      </p:sp>
    </p:spTree>
    <p:extLst>
      <p:ext uri="{BB962C8B-B14F-4D97-AF65-F5344CB8AC3E}">
        <p14:creationId xmlns:p14="http://schemas.microsoft.com/office/powerpoint/2010/main" val="3350644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45617" y="744718"/>
            <a:ext cx="61398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i="1" dirty="0" smtClean="0"/>
              <a:t>Какое такси в Великобритании?</a:t>
            </a:r>
            <a:endParaRPr lang="ru-RU" sz="2800" i="1" dirty="0"/>
          </a:p>
        </p:txBody>
      </p:sp>
      <p:pic>
        <p:nvPicPr>
          <p:cNvPr id="1026" name="Picture 2" descr="http://www.motorilive.com/wp-content/uploads/2012/08/tax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2155" y="4376299"/>
            <a:ext cx="3346745" cy="2224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tvojetaxi.cz/wp-content/gallery/taxi-new-york/taxi-new-york-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0316" y="1603111"/>
            <a:ext cx="3322916" cy="21939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img7.autonavigator.ru/carsfoto/640/6067/74652/GAZ_3110_Sedan_1997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4746" y="1605058"/>
            <a:ext cx="2983550" cy="2237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751868" y="3641505"/>
            <a:ext cx="56873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rgbClr val="00B050"/>
                </a:solidFill>
              </a:rPr>
              <a:t>ВЕРНО!</a:t>
            </a:r>
            <a:endParaRPr lang="ru-RU" sz="5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1831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14021" y="744719"/>
            <a:ext cx="757931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200" i="1" dirty="0" smtClean="0"/>
              <a:t>Как себе представляют Россию в </a:t>
            </a:r>
            <a:r>
              <a:rPr lang="ru-RU" sz="2200" i="1" dirty="0"/>
              <a:t>В</a:t>
            </a:r>
            <a:r>
              <a:rPr lang="ru-RU" sz="2200" i="1" dirty="0" smtClean="0"/>
              <a:t>еликобритании?</a:t>
            </a:r>
            <a:endParaRPr lang="ru-RU" sz="2200" i="1" dirty="0"/>
          </a:p>
        </p:txBody>
      </p:sp>
      <p:sp>
        <p:nvSpPr>
          <p:cNvPr id="3" name="TextBox 2"/>
          <p:cNvSpPr txBox="1"/>
          <p:nvPr/>
        </p:nvSpPr>
        <p:spPr>
          <a:xfrm>
            <a:off x="2290713" y="2149311"/>
            <a:ext cx="58192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А) Считают что у нас по улицам ходят медведи в</a:t>
            </a:r>
          </a:p>
          <a:p>
            <a:r>
              <a:rPr lang="ru-RU" dirty="0" smtClean="0"/>
              <a:t>Шапках-ушанках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90713" y="3186260"/>
            <a:ext cx="6099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Б) приравнивают Россию к европейским странам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290713" y="3946210"/>
            <a:ext cx="617989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В) Абсолютно ничего не знают, но когда им </a:t>
            </a:r>
          </a:p>
          <a:p>
            <a:r>
              <a:rPr lang="ru-RU" dirty="0" smtClean="0"/>
              <a:t>Рассказываешь Правду, удивляются как мы можем</a:t>
            </a:r>
          </a:p>
          <a:p>
            <a:r>
              <a:rPr lang="ru-RU" dirty="0" smtClean="0"/>
              <a:t>там жить.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957912" y="5377710"/>
            <a:ext cx="196079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00B050"/>
                </a:solidFill>
              </a:rPr>
              <a:t>ВЕРНО!</a:t>
            </a:r>
            <a:endParaRPr lang="ru-RU" sz="40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8586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87398" y="716437"/>
            <a:ext cx="70968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/>
              <a:t>Как по-другому называют Великобританию?</a:t>
            </a:r>
            <a:endParaRPr lang="ru-RU" sz="2400" i="1" dirty="0"/>
          </a:p>
        </p:txBody>
      </p:sp>
      <p:sp>
        <p:nvSpPr>
          <p:cNvPr id="3" name="TextBox 2"/>
          <p:cNvSpPr txBox="1"/>
          <p:nvPr/>
        </p:nvSpPr>
        <p:spPr>
          <a:xfrm>
            <a:off x="2960016" y="1818876"/>
            <a:ext cx="35605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А) Туманный Альбион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70722" y="4600280"/>
            <a:ext cx="18213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solidFill>
                  <a:srgbClr val="00B050"/>
                </a:solidFill>
              </a:rPr>
              <a:t>ВЕРНО!</a:t>
            </a:r>
            <a:endParaRPr lang="ru-RU" sz="3600" dirty="0">
              <a:solidFill>
                <a:srgbClr val="00B05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960016" y="2592122"/>
            <a:ext cx="38475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/>
              <a:t>Б) Призрачный Альбион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005541" y="3365368"/>
            <a:ext cx="17347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/>
              <a:t>В) Лондон</a:t>
            </a:r>
          </a:p>
        </p:txBody>
      </p:sp>
    </p:spTree>
    <p:extLst>
      <p:ext uri="{BB962C8B-B14F-4D97-AF65-F5344CB8AC3E}">
        <p14:creationId xmlns:p14="http://schemas.microsoft.com/office/powerpoint/2010/main" val="1457793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2549" y="3139123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Ну а теперь перечислите несколько интересных фактов о Великобритании?</a:t>
            </a:r>
          </a:p>
        </p:txBody>
      </p:sp>
    </p:spTree>
    <p:extLst>
      <p:ext uri="{BB962C8B-B14F-4D97-AF65-F5344CB8AC3E}">
        <p14:creationId xmlns:p14="http://schemas.microsoft.com/office/powerpoint/2010/main" val="2491212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stat18.privet.ru/lr/0a296b6c9312f3272e171943bd37d77c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2101" y="2808847"/>
            <a:ext cx="1993988" cy="124547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59688" y="385122"/>
            <a:ext cx="7283369" cy="1316356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</a:pPr>
            <a:r>
              <a:rPr lang="ru-RU" sz="3200" dirty="0">
                <a:solidFill>
                  <a:schemeClr val="accent1"/>
                </a:solidFill>
                <a:latin typeface="Calibri"/>
              </a:rPr>
              <a:t>Опросив учеников, мы смогли сделать такой вывод: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90642" y="2753624"/>
            <a:ext cx="4410809" cy="2242245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ru-RU" dirty="0"/>
              <a:t>Большинство учеников знают очень мало о стране изучаемого языка, а та информация, которую они знают, сильно искажена Российскими СМИ. Именно поэтому на эти несколько уроков мы окунемся в другой мир и станем гражданами Великобритании!</a:t>
            </a:r>
          </a:p>
        </p:txBody>
      </p:sp>
    </p:spTree>
    <p:extLst>
      <p:ext uri="{BB962C8B-B14F-4D97-AF65-F5344CB8AC3E}">
        <p14:creationId xmlns:p14="http://schemas.microsoft.com/office/powerpoint/2010/main" val="1848256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88768" y="2747310"/>
            <a:ext cx="4192305" cy="16504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25" dirty="0"/>
              <a:t>Чтобы наша жизнь в Великобритании была интересной, давайте сначала узнаем ту страну, В которой мы собираемся жить!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876291" y="3197433"/>
            <a:ext cx="3966150" cy="4385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250" dirty="0"/>
              <a:t>Ну а теперь переезжаем!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591170" y="1924971"/>
            <a:ext cx="2209259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500" dirty="0"/>
              <a:t>В ПУТЬ!</a:t>
            </a:r>
          </a:p>
        </p:txBody>
      </p:sp>
      <p:pic>
        <p:nvPicPr>
          <p:cNvPr id="4098" name="Picture 2" descr="http://www.mn.ru/images/30202/34/3020234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2194" y="2610382"/>
            <a:ext cx="3235215" cy="24615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6273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68010" y="891300"/>
            <a:ext cx="776624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Чтобы наша работа была наиболее успешной, </a:t>
            </a:r>
            <a:br>
              <a:rPr lang="ru-RU" dirty="0"/>
            </a:br>
            <a:r>
              <a:rPr lang="ru-RU" dirty="0"/>
              <a:t>мы разделимся на группы, </a:t>
            </a:r>
            <a:br>
              <a:rPr lang="ru-RU" dirty="0"/>
            </a:br>
            <a:r>
              <a:rPr lang="ru-RU" dirty="0"/>
              <a:t>каждая из которых будет изучать свое направление культурной жизни Великобритании. </a:t>
            </a:r>
            <a:br>
              <a:rPr lang="ru-RU" dirty="0"/>
            </a:br>
            <a:endParaRPr lang="ru-RU" dirty="0"/>
          </a:p>
          <a:p>
            <a:pPr algn="ctr"/>
            <a:r>
              <a:rPr lang="ru-RU" dirty="0" smtClean="0"/>
              <a:t>Затем мы все </a:t>
            </a:r>
            <a:r>
              <a:rPr lang="ru-RU" dirty="0"/>
              <a:t>ознакомимся с </a:t>
            </a:r>
            <a:r>
              <a:rPr lang="ru-RU" dirty="0" smtClean="0"/>
              <a:t>изученным </a:t>
            </a:r>
            <a:r>
              <a:rPr lang="ru-RU" dirty="0"/>
              <a:t>группами материалами. 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И </a:t>
            </a:r>
            <a:r>
              <a:rPr lang="ru-RU" dirty="0"/>
              <a:t>наконец создадим интерактивный </a:t>
            </a:r>
            <a:r>
              <a:rPr lang="ru-RU" dirty="0" smtClean="0"/>
              <a:t>постер</a:t>
            </a:r>
            <a:r>
              <a:rPr lang="ru-RU" dirty="0"/>
              <a:t>, а так же устроим </a:t>
            </a:r>
            <a:r>
              <a:rPr lang="ru-RU" dirty="0" smtClean="0"/>
              <a:t>чаепитие-встречу </a:t>
            </a:r>
            <a:r>
              <a:rPr lang="ru-RU" dirty="0"/>
              <a:t>с жителем </a:t>
            </a:r>
            <a:r>
              <a:rPr lang="ru-RU" dirty="0" smtClean="0"/>
              <a:t>Великобритании</a:t>
            </a:r>
            <a:endParaRPr lang="ru-RU" dirty="0"/>
          </a:p>
        </p:txBody>
      </p:sp>
      <p:pic>
        <p:nvPicPr>
          <p:cNvPr id="5122" name="Picture 2" descr="http://ok.ya1.ru/uploads/posts/2009-11/1258703952_krasivye-mesta-mira-foto_20637_s__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3309" y="3835092"/>
            <a:ext cx="3903610" cy="2924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3177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Education">
      <a:dk1>
        <a:srgbClr val="3C4743"/>
      </a:dk1>
      <a:lt1>
        <a:srgbClr val="E5E6DA"/>
      </a:lt1>
      <a:dk2>
        <a:srgbClr val="000000"/>
      </a:dk2>
      <a:lt2>
        <a:srgbClr val="FFFFFF"/>
      </a:lt2>
      <a:accent1>
        <a:srgbClr val="DDC237"/>
      </a:accent1>
      <a:accent2>
        <a:srgbClr val="94A43E"/>
      </a:accent2>
      <a:accent3>
        <a:srgbClr val="6488A3"/>
      </a:accent3>
      <a:accent4>
        <a:srgbClr val="926E8F"/>
      </a:accent4>
      <a:accent5>
        <a:srgbClr val="96A1AA"/>
      </a:accent5>
      <a:accent6>
        <a:srgbClr val="A99E8A"/>
      </a:accent6>
      <a:hlink>
        <a:srgbClr val="6488A3"/>
      </a:hlink>
      <a:folHlink>
        <a:srgbClr val="926E8F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Education">
      <a:dk1>
        <a:srgbClr val="3C4743"/>
      </a:dk1>
      <a:lt1>
        <a:srgbClr val="E5E6DA"/>
      </a:lt1>
      <a:dk2>
        <a:srgbClr val="000000"/>
      </a:dk2>
      <a:lt2>
        <a:srgbClr val="FFFFFF"/>
      </a:lt2>
      <a:accent1>
        <a:srgbClr val="DDC237"/>
      </a:accent1>
      <a:accent2>
        <a:srgbClr val="94A43E"/>
      </a:accent2>
      <a:accent3>
        <a:srgbClr val="6488A3"/>
      </a:accent3>
      <a:accent4>
        <a:srgbClr val="926E8F"/>
      </a:accent4>
      <a:accent5>
        <a:srgbClr val="96A1AA"/>
      </a:accent5>
      <a:accent6>
        <a:srgbClr val="A99E8A"/>
      </a:accent6>
      <a:hlink>
        <a:srgbClr val="6488A3"/>
      </a:hlink>
      <a:folHlink>
        <a:srgbClr val="926E8F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146F0C7C-95CD-4157-B59F-1693F8160BF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247</Words>
  <Application>Microsoft Office PowerPoint</Application>
  <PresentationFormat>Экран (4:3)</PresentationFormat>
  <Paragraphs>45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Gothic</vt:lpstr>
      <vt:lpstr>Wingdings</vt:lpstr>
      <vt:lpstr>Wingdings 3</vt:lpstr>
      <vt:lpstr>Легкий дым</vt:lpstr>
      <vt:lpstr>Home, sweet home.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Опросив учеников, мы смогли сделать такой вывод: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2013-12-01T20:14:58Z</dcterms:created>
  <dcterms:modified xsi:type="dcterms:W3CDTF">2013-12-16T23:25:07Z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TC034629029991</vt:lpwstr>
  </property>
</Properties>
</file>