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71" r:id="rId5"/>
    <p:sldId id="272" r:id="rId6"/>
    <p:sldId id="273" r:id="rId7"/>
    <p:sldId id="274" r:id="rId8"/>
    <p:sldId id="261" r:id="rId9"/>
    <p:sldId id="262" r:id="rId10"/>
    <p:sldId id="263" r:id="rId11"/>
    <p:sldId id="264" r:id="rId12"/>
    <p:sldId id="266" r:id="rId13"/>
    <p:sldId id="267" r:id="rId14"/>
    <p:sldId id="268"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15" autoAdjust="0"/>
    <p:restoredTop sz="94660"/>
  </p:normalViewPr>
  <p:slideViewPr>
    <p:cSldViewPr>
      <p:cViewPr>
        <p:scale>
          <a:sx n="81" d="100"/>
          <a:sy n="81" d="100"/>
        </p:scale>
        <p:origin x="-56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AA98A0-A8EF-4BCE-BC11-B8FB5C24CBC6}"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ru-RU"/>
        </a:p>
      </dgm:t>
    </dgm:pt>
    <dgm:pt modelId="{94D92642-0CDC-43A3-B903-2A648A6CD4B8}">
      <dgm:prSet custT="1"/>
      <dgm:spPr/>
      <dgm:t>
        <a:bodyPr/>
        <a:lstStyle/>
        <a:p>
          <a:pPr rtl="0"/>
          <a:r>
            <a:rPr lang="ru-RU" sz="1800" dirty="0" smtClean="0"/>
            <a:t>СТРАХОВАЯ</a:t>
          </a:r>
          <a:endParaRPr lang="ru-RU" sz="1800" dirty="0"/>
        </a:p>
      </dgm:t>
    </dgm:pt>
    <dgm:pt modelId="{E1E2E38B-5467-4C28-9B88-08D67E0485BE}" type="parTrans" cxnId="{84A26289-AAC6-4F38-9B34-C4998BABF857}">
      <dgm:prSet/>
      <dgm:spPr/>
      <dgm:t>
        <a:bodyPr/>
        <a:lstStyle/>
        <a:p>
          <a:endParaRPr lang="ru-RU"/>
        </a:p>
      </dgm:t>
    </dgm:pt>
    <dgm:pt modelId="{A682A01C-755E-4126-90A4-871824706FD0}" type="sibTrans" cxnId="{84A26289-AAC6-4F38-9B34-C4998BABF857}">
      <dgm:prSet/>
      <dgm:spPr/>
      <dgm:t>
        <a:bodyPr/>
        <a:lstStyle/>
        <a:p>
          <a:endParaRPr lang="ru-RU"/>
        </a:p>
      </dgm:t>
    </dgm:pt>
    <dgm:pt modelId="{CC12A728-D603-4BAB-AA90-A80004806EC0}">
      <dgm:prSet custT="1"/>
      <dgm:spPr/>
      <dgm:t>
        <a:bodyPr/>
        <a:lstStyle/>
        <a:p>
          <a:pPr rtl="0"/>
          <a:r>
            <a:rPr lang="ru-RU" sz="1600" dirty="0" smtClean="0"/>
            <a:t>НАКОПИТЕЛЬНАЯ</a:t>
          </a:r>
          <a:endParaRPr lang="ru-RU" sz="1600" dirty="0"/>
        </a:p>
      </dgm:t>
    </dgm:pt>
    <dgm:pt modelId="{1A6FF3EC-49A7-4FFB-B7A5-582333E0E291}" type="parTrans" cxnId="{8ECF08D6-FE13-4BD6-A499-A9E86F645427}">
      <dgm:prSet/>
      <dgm:spPr/>
      <dgm:t>
        <a:bodyPr/>
        <a:lstStyle/>
        <a:p>
          <a:endParaRPr lang="ru-RU"/>
        </a:p>
      </dgm:t>
    </dgm:pt>
    <dgm:pt modelId="{368FFC37-1788-4396-8B02-7D9E45E6E684}" type="sibTrans" cxnId="{8ECF08D6-FE13-4BD6-A499-A9E86F645427}">
      <dgm:prSet/>
      <dgm:spPr/>
      <dgm:t>
        <a:bodyPr/>
        <a:lstStyle/>
        <a:p>
          <a:endParaRPr lang="ru-RU"/>
        </a:p>
      </dgm:t>
    </dgm:pt>
    <dgm:pt modelId="{B3AD8349-1F83-4767-AE55-957C9F60899D}" type="pres">
      <dgm:prSet presAssocID="{45AA98A0-A8EF-4BCE-BC11-B8FB5C24CBC6}" presName="compositeShape" presStyleCnt="0">
        <dgm:presLayoutVars>
          <dgm:chMax val="7"/>
          <dgm:dir/>
          <dgm:resizeHandles val="exact"/>
        </dgm:presLayoutVars>
      </dgm:prSet>
      <dgm:spPr/>
      <dgm:t>
        <a:bodyPr/>
        <a:lstStyle/>
        <a:p>
          <a:endParaRPr lang="ru-RU"/>
        </a:p>
      </dgm:t>
    </dgm:pt>
    <dgm:pt modelId="{77319187-2DAC-40E5-B3F1-5FFA3C92D82C}" type="pres">
      <dgm:prSet presAssocID="{94D92642-0CDC-43A3-B903-2A648A6CD4B8}" presName="circ1" presStyleLbl="vennNode1" presStyleIdx="0" presStyleCnt="2" custScaleX="163749" custScaleY="100547" custLinFactNeighborX="-32901"/>
      <dgm:spPr/>
      <dgm:t>
        <a:bodyPr/>
        <a:lstStyle/>
        <a:p>
          <a:endParaRPr lang="ru-RU"/>
        </a:p>
      </dgm:t>
    </dgm:pt>
    <dgm:pt modelId="{768FD2FD-7E10-4FA0-880E-2AE023A3B3BB}" type="pres">
      <dgm:prSet presAssocID="{94D92642-0CDC-43A3-B903-2A648A6CD4B8}" presName="circ1Tx" presStyleLbl="revTx" presStyleIdx="0" presStyleCnt="0">
        <dgm:presLayoutVars>
          <dgm:chMax val="0"/>
          <dgm:chPref val="0"/>
          <dgm:bulletEnabled val="1"/>
        </dgm:presLayoutVars>
      </dgm:prSet>
      <dgm:spPr/>
      <dgm:t>
        <a:bodyPr/>
        <a:lstStyle/>
        <a:p>
          <a:endParaRPr lang="ru-RU"/>
        </a:p>
      </dgm:t>
    </dgm:pt>
    <dgm:pt modelId="{5D62D330-09FE-4A14-A837-AA17158862CC}" type="pres">
      <dgm:prSet presAssocID="{CC12A728-D603-4BAB-AA90-A80004806EC0}" presName="circ2" presStyleLbl="vennNode1" presStyleIdx="1" presStyleCnt="2" custScaleX="169568" custScaleY="100547" custLinFactNeighborX="30447" custLinFactNeighborY="3591"/>
      <dgm:spPr/>
      <dgm:t>
        <a:bodyPr/>
        <a:lstStyle/>
        <a:p>
          <a:endParaRPr lang="ru-RU"/>
        </a:p>
      </dgm:t>
    </dgm:pt>
    <dgm:pt modelId="{A41D1426-67E7-4975-A51F-5CD447E4C3B8}" type="pres">
      <dgm:prSet presAssocID="{CC12A728-D603-4BAB-AA90-A80004806EC0}" presName="circ2Tx" presStyleLbl="revTx" presStyleIdx="0" presStyleCnt="0">
        <dgm:presLayoutVars>
          <dgm:chMax val="0"/>
          <dgm:chPref val="0"/>
          <dgm:bulletEnabled val="1"/>
        </dgm:presLayoutVars>
      </dgm:prSet>
      <dgm:spPr/>
      <dgm:t>
        <a:bodyPr/>
        <a:lstStyle/>
        <a:p>
          <a:endParaRPr lang="ru-RU"/>
        </a:p>
      </dgm:t>
    </dgm:pt>
  </dgm:ptLst>
  <dgm:cxnLst>
    <dgm:cxn modelId="{2C513FFC-CF3B-4540-91E1-CA16482A5AC6}" type="presOf" srcId="{CC12A728-D603-4BAB-AA90-A80004806EC0}" destId="{A41D1426-67E7-4975-A51F-5CD447E4C3B8}" srcOrd="1" destOrd="0" presId="urn:microsoft.com/office/officeart/2005/8/layout/venn1"/>
    <dgm:cxn modelId="{9A5378B0-ED7D-44F3-ACDE-B7F0D5BF313D}" type="presOf" srcId="{45AA98A0-A8EF-4BCE-BC11-B8FB5C24CBC6}" destId="{B3AD8349-1F83-4767-AE55-957C9F60899D}" srcOrd="0" destOrd="0" presId="urn:microsoft.com/office/officeart/2005/8/layout/venn1"/>
    <dgm:cxn modelId="{8670FEE8-7B0E-4F7E-85FD-1BEFE6B9F471}" type="presOf" srcId="{94D92642-0CDC-43A3-B903-2A648A6CD4B8}" destId="{77319187-2DAC-40E5-B3F1-5FFA3C92D82C}" srcOrd="0" destOrd="0" presId="urn:microsoft.com/office/officeart/2005/8/layout/venn1"/>
    <dgm:cxn modelId="{8ECF08D6-FE13-4BD6-A499-A9E86F645427}" srcId="{45AA98A0-A8EF-4BCE-BC11-B8FB5C24CBC6}" destId="{CC12A728-D603-4BAB-AA90-A80004806EC0}" srcOrd="1" destOrd="0" parTransId="{1A6FF3EC-49A7-4FFB-B7A5-582333E0E291}" sibTransId="{368FFC37-1788-4396-8B02-7D9E45E6E684}"/>
    <dgm:cxn modelId="{84A26289-AAC6-4F38-9B34-C4998BABF857}" srcId="{45AA98A0-A8EF-4BCE-BC11-B8FB5C24CBC6}" destId="{94D92642-0CDC-43A3-B903-2A648A6CD4B8}" srcOrd="0" destOrd="0" parTransId="{E1E2E38B-5467-4C28-9B88-08D67E0485BE}" sibTransId="{A682A01C-755E-4126-90A4-871824706FD0}"/>
    <dgm:cxn modelId="{84498E94-0E0C-4F00-AC1C-2FF88AAB1C4F}" type="presOf" srcId="{94D92642-0CDC-43A3-B903-2A648A6CD4B8}" destId="{768FD2FD-7E10-4FA0-880E-2AE023A3B3BB}" srcOrd="1" destOrd="0" presId="urn:microsoft.com/office/officeart/2005/8/layout/venn1"/>
    <dgm:cxn modelId="{DB265190-D552-47DC-8423-2463466A140C}" type="presOf" srcId="{CC12A728-D603-4BAB-AA90-A80004806EC0}" destId="{5D62D330-09FE-4A14-A837-AA17158862CC}" srcOrd="0" destOrd="0" presId="urn:microsoft.com/office/officeart/2005/8/layout/venn1"/>
    <dgm:cxn modelId="{B986725C-9CB6-418F-A0A2-524CBC0D426A}" type="presParOf" srcId="{B3AD8349-1F83-4767-AE55-957C9F60899D}" destId="{77319187-2DAC-40E5-B3F1-5FFA3C92D82C}" srcOrd="0" destOrd="0" presId="urn:microsoft.com/office/officeart/2005/8/layout/venn1"/>
    <dgm:cxn modelId="{F9A2F5EE-9BF2-4C5B-A1DA-B36EFF2224FF}" type="presParOf" srcId="{B3AD8349-1F83-4767-AE55-957C9F60899D}" destId="{768FD2FD-7E10-4FA0-880E-2AE023A3B3BB}" srcOrd="1" destOrd="0" presId="urn:microsoft.com/office/officeart/2005/8/layout/venn1"/>
    <dgm:cxn modelId="{7A9E92F9-5E5C-49BA-9B85-F894A1A4AF63}" type="presParOf" srcId="{B3AD8349-1F83-4767-AE55-957C9F60899D}" destId="{5D62D330-09FE-4A14-A837-AA17158862CC}" srcOrd="2" destOrd="0" presId="urn:microsoft.com/office/officeart/2005/8/layout/venn1"/>
    <dgm:cxn modelId="{18E4E52B-EA77-4AA0-B103-B63116DBECAC}" type="presParOf" srcId="{B3AD8349-1F83-4767-AE55-957C9F60899D}" destId="{A41D1426-67E7-4975-A51F-5CD447E4C3B8}"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30.11.2015</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30.11.2015</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30.11.2015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851920" y="6093296"/>
            <a:ext cx="1152128" cy="409600"/>
          </a:xfrm>
        </p:spPr>
        <p:txBody>
          <a:bodyPr>
            <a:normAutofit lnSpcReduction="10000"/>
          </a:bodyPr>
          <a:lstStyle/>
          <a:p>
            <a:r>
              <a:rPr lang="ru-RU" dirty="0" smtClean="0">
                <a:solidFill>
                  <a:srgbClr val="002060"/>
                </a:solidFill>
              </a:rPr>
              <a:t>2015г</a:t>
            </a:r>
            <a:endParaRPr lang="ru-RU" dirty="0">
              <a:solidFill>
                <a:srgbClr val="002060"/>
              </a:solidFill>
            </a:endParaRPr>
          </a:p>
        </p:txBody>
      </p:sp>
      <p:sp>
        <p:nvSpPr>
          <p:cNvPr id="2" name="Заголовок 1"/>
          <p:cNvSpPr>
            <a:spLocks noGrp="1"/>
          </p:cNvSpPr>
          <p:nvPr>
            <p:ph type="ctrTitle"/>
          </p:nvPr>
        </p:nvSpPr>
        <p:spPr/>
        <p:txBody>
          <a:bodyPr>
            <a:normAutofit/>
          </a:bodyPr>
          <a:lstStyle/>
          <a:p>
            <a:r>
              <a:rPr lang="ru-RU" sz="4000" dirty="0" smtClean="0">
                <a:solidFill>
                  <a:srgbClr val="002060"/>
                </a:solidFill>
              </a:rPr>
              <a:t>Пенсионная реформа в РФ</a:t>
            </a:r>
            <a:endParaRPr lang="ru-RU" sz="4000" dirty="0">
              <a:solidFill>
                <a:srgbClr val="002060"/>
              </a:solidFill>
            </a:endParaRPr>
          </a:p>
        </p:txBody>
      </p:sp>
      <p:pic>
        <p:nvPicPr>
          <p:cNvPr id="4" name="Рисунок 3" descr="images (1).jpg"/>
          <p:cNvPicPr>
            <a:picLocks noChangeAspect="1"/>
          </p:cNvPicPr>
          <p:nvPr/>
        </p:nvPicPr>
        <p:blipFill>
          <a:blip r:embed="rId2" cstate="print"/>
          <a:stretch>
            <a:fillRect/>
          </a:stretch>
        </p:blipFill>
        <p:spPr>
          <a:xfrm>
            <a:off x="395536" y="404664"/>
            <a:ext cx="1943100" cy="1943100"/>
          </a:xfrm>
          <a:prstGeom prst="rect">
            <a:avLst/>
          </a:prstGeom>
        </p:spPr>
      </p:pic>
      <p:sp>
        <p:nvSpPr>
          <p:cNvPr id="6" name="TextBox 5"/>
          <p:cNvSpPr txBox="1"/>
          <p:nvPr/>
        </p:nvSpPr>
        <p:spPr>
          <a:xfrm>
            <a:off x="6948264" y="5013176"/>
            <a:ext cx="1944216" cy="1200329"/>
          </a:xfrm>
          <a:prstGeom prst="rect">
            <a:avLst/>
          </a:prstGeom>
          <a:noFill/>
        </p:spPr>
        <p:txBody>
          <a:bodyPr wrap="square" rtlCol="0">
            <a:spAutoFit/>
          </a:bodyPr>
          <a:lstStyle/>
          <a:p>
            <a:r>
              <a:rPr lang="ru-RU" dirty="0" smtClean="0">
                <a:solidFill>
                  <a:srgbClr val="002060"/>
                </a:solidFill>
              </a:rPr>
              <a:t>Выполнила:</a:t>
            </a:r>
          </a:p>
          <a:p>
            <a:r>
              <a:rPr lang="ru-RU" dirty="0" smtClean="0">
                <a:solidFill>
                  <a:srgbClr val="002060"/>
                </a:solidFill>
              </a:rPr>
              <a:t>Студентка СКП СПБ</a:t>
            </a:r>
            <a:r>
              <a:rPr lang="en-US" dirty="0" smtClean="0">
                <a:solidFill>
                  <a:srgbClr val="002060"/>
                </a:solidFill>
              </a:rPr>
              <a:t>Z-11</a:t>
            </a:r>
            <a:endParaRPr lang="ru-RU" dirty="0" smtClean="0">
              <a:solidFill>
                <a:srgbClr val="002060"/>
              </a:solidFill>
            </a:endParaRPr>
          </a:p>
          <a:p>
            <a:r>
              <a:rPr lang="ru-RU" dirty="0" smtClean="0">
                <a:solidFill>
                  <a:srgbClr val="002060"/>
                </a:solidFill>
              </a:rPr>
              <a:t>Петрова Татьяна</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836712"/>
            <a:ext cx="8301608" cy="5733256"/>
          </a:xfrm>
        </p:spPr>
        <p:txBody>
          <a:bodyPr>
            <a:noAutofit/>
          </a:bodyPr>
          <a:lstStyle/>
          <a:p>
            <a:pPr>
              <a:buNone/>
            </a:pPr>
            <a:endParaRPr lang="ru-RU" sz="1800" dirty="0" smtClean="0"/>
          </a:p>
          <a:p>
            <a:pPr>
              <a:buNone/>
            </a:pPr>
            <a:r>
              <a:rPr lang="ru-RU" sz="1800" dirty="0" smtClean="0"/>
              <a:t>- при накопительной пенсионной системе существует прямая связь между тем, сколько человек зарабатывал, и тем, какой будет размер его пенсии. Деньги на пенсионных счетах – собственность граждан, а не государства, поэтому надежность пенсионного обеспечения в накопительной системе повышается;</a:t>
            </a:r>
          </a:p>
          <a:p>
            <a:pPr>
              <a:buNone/>
            </a:pPr>
            <a:r>
              <a:rPr lang="ru-RU" sz="1800" dirty="0" smtClean="0"/>
              <a:t>- накопительная система повышает норму сбережений в стране, что очень важно для ускорения экономического роста, тем более что основной фактор, определяющий низкий уровень пенсий в Российской Федерации –состояние экономики и производительности труда ;</a:t>
            </a:r>
          </a:p>
          <a:p>
            <a:pPr>
              <a:buNone/>
            </a:pPr>
            <a:r>
              <a:rPr lang="ru-RU" sz="1800" dirty="0" smtClean="0"/>
              <a:t>- возможность копить в реальных «живых» деньгах, которые зафиксированы на индивидуальном пенсионном счете застрахованного и на которые ежегодно начисляется инвестиционный доход;</a:t>
            </a:r>
          </a:p>
          <a:p>
            <a:pPr>
              <a:buNone/>
            </a:pPr>
            <a:r>
              <a:rPr lang="ru-RU" sz="1800" dirty="0" smtClean="0"/>
              <a:t>- снизить зависимость размера будущей пенсии от влияния бюджетной ситуации в будущем, в частности, от стоимости баллов;</a:t>
            </a:r>
          </a:p>
          <a:p>
            <a:pPr>
              <a:buNone/>
            </a:pPr>
            <a:r>
              <a:rPr lang="ru-RU" sz="1800" dirty="0" smtClean="0"/>
              <a:t>- оставить пенсионные накопления в полном объеме правопреемникам застрахованного лица в случае его смерти до назначения ему пенсии.</a:t>
            </a:r>
          </a:p>
          <a:p>
            <a:pPr>
              <a:buNone/>
            </a:pPr>
            <a:endParaRPr lang="ru-RU" sz="2000" dirty="0" smtClean="0"/>
          </a:p>
          <a:p>
            <a:pPr>
              <a:buNone/>
            </a:pPr>
            <a:endParaRPr lang="ru-RU" sz="2000" dirty="0" smtClean="0"/>
          </a:p>
        </p:txBody>
      </p:sp>
      <p:sp>
        <p:nvSpPr>
          <p:cNvPr id="2" name="Заголовок 1"/>
          <p:cNvSpPr>
            <a:spLocks noGrp="1"/>
          </p:cNvSpPr>
          <p:nvPr>
            <p:ph type="title"/>
          </p:nvPr>
        </p:nvSpPr>
        <p:spPr>
          <a:xfrm>
            <a:off x="467544" y="188640"/>
            <a:ext cx="8229600" cy="678904"/>
          </a:xfrm>
        </p:spPr>
        <p:txBody>
          <a:bodyPr>
            <a:normAutofit/>
          </a:bodyPr>
          <a:lstStyle/>
          <a:p>
            <a:pPr algn="ctr"/>
            <a:r>
              <a:rPr lang="ru-RU" sz="3600" dirty="0" smtClean="0">
                <a:solidFill>
                  <a:srgbClr val="002060"/>
                </a:solidFill>
              </a:rPr>
              <a:t>Плюсы накопительной системы</a:t>
            </a:r>
            <a:endParaRPr lang="ru-RU" sz="3600"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PSR5.jpg"/>
          <p:cNvPicPr>
            <a:picLocks noGrp="1" noChangeAspect="1"/>
          </p:cNvPicPr>
          <p:nvPr>
            <p:ph idx="1"/>
          </p:nvPr>
        </p:nvPicPr>
        <p:blipFill>
          <a:blip r:embed="rId2" cstate="print"/>
          <a:stretch>
            <a:fillRect/>
          </a:stretch>
        </p:blipFill>
        <p:spPr>
          <a:xfrm>
            <a:off x="4211960" y="3284984"/>
            <a:ext cx="4720036" cy="3312368"/>
          </a:xfrm>
        </p:spPr>
      </p:pic>
      <p:sp>
        <p:nvSpPr>
          <p:cNvPr id="5" name="TextBox 4"/>
          <p:cNvSpPr txBox="1"/>
          <p:nvPr/>
        </p:nvSpPr>
        <p:spPr>
          <a:xfrm>
            <a:off x="467544" y="404664"/>
            <a:ext cx="7200800" cy="2862322"/>
          </a:xfrm>
          <a:prstGeom prst="rect">
            <a:avLst/>
          </a:prstGeom>
          <a:noFill/>
        </p:spPr>
        <p:txBody>
          <a:bodyPr wrap="square" rtlCol="0">
            <a:spAutoFit/>
          </a:bodyPr>
          <a:lstStyle/>
          <a:p>
            <a:r>
              <a:rPr lang="ru-RU" dirty="0" smtClean="0">
                <a:solidFill>
                  <a:srgbClr val="002060"/>
                </a:solidFill>
              </a:rPr>
              <a:t>По новой пенсионной формуле пенсия будет складываться из трех составляющих:</a:t>
            </a:r>
          </a:p>
          <a:p>
            <a:r>
              <a:rPr lang="ru-RU" dirty="0" smtClean="0"/>
              <a:t>- фиксированной выплаты и двух самостоятельных пенсий</a:t>
            </a:r>
          </a:p>
          <a:p>
            <a:r>
              <a:rPr lang="ru-RU" dirty="0" smtClean="0"/>
              <a:t>- страховой пенсии и</a:t>
            </a:r>
          </a:p>
          <a:p>
            <a:pPr>
              <a:buFontTx/>
              <a:buChar char="-"/>
            </a:pPr>
            <a:r>
              <a:rPr lang="ru-RU" dirty="0" smtClean="0"/>
              <a:t>накопительной пенсии.</a:t>
            </a:r>
          </a:p>
          <a:p>
            <a:pPr>
              <a:buFontTx/>
              <a:buChar char="-"/>
            </a:pPr>
            <a:endParaRPr lang="ru-RU" dirty="0" smtClean="0"/>
          </a:p>
          <a:p>
            <a:r>
              <a:rPr lang="ru-RU" dirty="0" smtClean="0"/>
              <a:t>При расчете страховой пенсии </a:t>
            </a:r>
            <a:r>
              <a:rPr lang="ru-RU" b="1" dirty="0" smtClean="0"/>
              <a:t>права на нее</a:t>
            </a:r>
            <a:r>
              <a:rPr lang="ru-RU" dirty="0" smtClean="0"/>
              <a:t> будут учитываться в пенсионных коэффициентах исходя из</a:t>
            </a:r>
          </a:p>
          <a:p>
            <a:r>
              <a:rPr lang="ru-RU" dirty="0" smtClean="0">
                <a:solidFill>
                  <a:srgbClr val="002060"/>
                </a:solidFill>
              </a:rPr>
              <a:t>уровня заработной платы </a:t>
            </a:r>
            <a:r>
              <a:rPr lang="ru-RU" dirty="0" smtClean="0"/>
              <a:t>(точнее, уплаченных с нее страховых взносов), </a:t>
            </a:r>
            <a:r>
              <a:rPr lang="ru-RU" dirty="0" smtClean="0">
                <a:solidFill>
                  <a:srgbClr val="002060"/>
                </a:solidFill>
              </a:rPr>
              <a:t>стажа </a:t>
            </a:r>
            <a:r>
              <a:rPr lang="ru-RU" dirty="0" smtClean="0"/>
              <a:t>и </a:t>
            </a:r>
            <a:r>
              <a:rPr lang="ru-RU" dirty="0" smtClean="0">
                <a:solidFill>
                  <a:srgbClr val="002060"/>
                </a:solidFill>
              </a:rPr>
              <a:t>возраста выхода на пенсию.</a:t>
            </a:r>
          </a:p>
        </p:txBody>
      </p:sp>
      <p:sp>
        <p:nvSpPr>
          <p:cNvPr id="6" name="TextBox 5"/>
          <p:cNvSpPr txBox="1"/>
          <p:nvPr/>
        </p:nvSpPr>
        <p:spPr>
          <a:xfrm>
            <a:off x="323528" y="3645024"/>
            <a:ext cx="3816424" cy="2862322"/>
          </a:xfrm>
          <a:prstGeom prst="rect">
            <a:avLst/>
          </a:prstGeom>
          <a:noFill/>
        </p:spPr>
        <p:txBody>
          <a:bodyPr wrap="square" rtlCol="0">
            <a:spAutoFit/>
          </a:bodyPr>
          <a:lstStyle/>
          <a:p>
            <a:r>
              <a:rPr lang="ru-RU" b="1" dirty="0" smtClean="0">
                <a:solidFill>
                  <a:srgbClr val="002060"/>
                </a:solidFill>
              </a:rPr>
              <a:t>Фиксированная выплата</a:t>
            </a:r>
            <a:r>
              <a:rPr lang="ru-RU" dirty="0" smtClean="0">
                <a:solidFill>
                  <a:srgbClr val="002060"/>
                </a:solidFill>
              </a:rPr>
              <a:t> </a:t>
            </a:r>
            <a:r>
              <a:rPr lang="ru-RU" dirty="0" smtClean="0"/>
              <a:t>– это аналог прежнего фиксированного базового размера страховой части трудовой пенсии, устанавливается государством одновременно с назначением страховой пенсии.</a:t>
            </a:r>
          </a:p>
          <a:p>
            <a:r>
              <a:rPr lang="ru-RU" dirty="0" smtClean="0"/>
              <a:t>Ее размер на 2015 год составляет 3935 рублей в месяц, но ежегодно он будет увеличиваться в зависимости от уровня инфляции.</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8229600" cy="4572000"/>
          </a:xfrm>
        </p:spPr>
        <p:txBody>
          <a:bodyPr>
            <a:normAutofit fontScale="92500" lnSpcReduction="10000"/>
          </a:bodyPr>
          <a:lstStyle/>
          <a:p>
            <a:pPr>
              <a:buNone/>
            </a:pPr>
            <a:r>
              <a:rPr lang="ru-RU" b="1" dirty="0" smtClean="0">
                <a:solidFill>
                  <a:srgbClr val="002060"/>
                </a:solidFill>
              </a:rPr>
              <a:t>Основными обязательными условиями для возникновения права на страховую пенсию по старости в соответствии с Пенсионной реформой 2015 являются:</a:t>
            </a:r>
          </a:p>
          <a:p>
            <a:pPr>
              <a:buNone/>
            </a:pPr>
            <a:endParaRPr lang="ru-RU" dirty="0" smtClean="0">
              <a:solidFill>
                <a:srgbClr val="002060"/>
              </a:solidFill>
            </a:endParaRPr>
          </a:p>
          <a:p>
            <a:r>
              <a:rPr lang="ru-RU" dirty="0" smtClean="0"/>
              <a:t>достижение возраста 60 лет – для мужчин, 55 лет – для женщин;</a:t>
            </a:r>
          </a:p>
          <a:p>
            <a:r>
              <a:rPr lang="ru-RU" dirty="0" smtClean="0"/>
              <a:t>наличие необходимого страхового стажа, который в течение 10 лет поэтапно будет увеличиваться – по 1 году в год: с 6 лет в 2015 году до 15 лет в 2024 году;</a:t>
            </a:r>
          </a:p>
          <a:p>
            <a:r>
              <a:rPr lang="ru-RU" dirty="0" smtClean="0"/>
              <a:t>наличие минимальной суммы пенсионных коэффициентов.</a:t>
            </a:r>
          </a:p>
          <a:p>
            <a:pPr>
              <a:buNone/>
            </a:pPr>
            <a:endParaRPr lang="ru-RU" dirty="0"/>
          </a:p>
        </p:txBody>
      </p:sp>
      <p:pic>
        <p:nvPicPr>
          <p:cNvPr id="5" name="Рисунок 4" descr="f3ad4a234535b69ec9bf916a25462992_XL.jpg"/>
          <p:cNvPicPr>
            <a:picLocks noChangeAspect="1"/>
          </p:cNvPicPr>
          <p:nvPr/>
        </p:nvPicPr>
        <p:blipFill>
          <a:blip r:embed="rId2" cstate="print"/>
          <a:stretch>
            <a:fillRect/>
          </a:stretch>
        </p:blipFill>
        <p:spPr>
          <a:xfrm>
            <a:off x="6084168" y="4509120"/>
            <a:ext cx="2808312" cy="213285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48680"/>
            <a:ext cx="8229600" cy="4572000"/>
          </a:xfrm>
        </p:spPr>
        <p:txBody>
          <a:bodyPr>
            <a:normAutofit fontScale="92500"/>
          </a:bodyPr>
          <a:lstStyle/>
          <a:p>
            <a:pPr>
              <a:buNone/>
            </a:pPr>
            <a:r>
              <a:rPr lang="ru-RU" dirty="0" smtClean="0"/>
              <a:t>По новым пенсионным правилам при расчете страховой пенсии </a:t>
            </a:r>
            <a:r>
              <a:rPr lang="ru-RU" b="1" dirty="0" smtClean="0">
                <a:solidFill>
                  <a:srgbClr val="002060"/>
                </a:solidFill>
              </a:rPr>
              <a:t>суммируются все годовые пенсионные коэффициенты</a:t>
            </a:r>
            <a:r>
              <a:rPr lang="ru-RU" dirty="0" smtClean="0"/>
              <a:t>, в том числе особые коэффициенты за страховые нетрудовые периоды:</a:t>
            </a:r>
          </a:p>
          <a:p>
            <a:pPr marL="514350" indent="-514350">
              <a:buFont typeface="Wingdings" pitchFamily="2" charset="2"/>
              <a:buChar char="Ø"/>
            </a:pPr>
            <a:r>
              <a:rPr lang="ru-RU" dirty="0" smtClean="0"/>
              <a:t>за отпуск по уходу за детьми,</a:t>
            </a:r>
          </a:p>
          <a:p>
            <a:pPr>
              <a:buFont typeface="Wingdings" pitchFamily="2" charset="2"/>
              <a:buChar char="Ø"/>
            </a:pPr>
            <a:r>
              <a:rPr lang="ru-RU" dirty="0" smtClean="0"/>
              <a:t> срочную службу в армии,</a:t>
            </a:r>
          </a:p>
          <a:p>
            <a:pPr>
              <a:buFont typeface="Wingdings" pitchFamily="2" charset="2"/>
              <a:buChar char="Ø"/>
            </a:pPr>
            <a:r>
              <a:rPr lang="ru-RU" dirty="0" smtClean="0"/>
              <a:t> более поздний выход на пенсию и т.д.</a:t>
            </a:r>
          </a:p>
          <a:p>
            <a:pPr>
              <a:buFont typeface="Wingdings" pitchFamily="2" charset="2"/>
              <a:buChar char="Ø"/>
            </a:pPr>
            <a:endParaRPr lang="ru-RU" dirty="0" smtClean="0"/>
          </a:p>
          <a:p>
            <a:pPr>
              <a:buNone/>
            </a:pPr>
            <a:r>
              <a:rPr lang="ru-RU" dirty="0" smtClean="0"/>
              <a:t>С 1 января 2015 года минимальный пенсионный коэффициент установлен в размере 6,6 с последующим ежегодным увеличением до достижения 30 в 2025 году.</a:t>
            </a:r>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8229600" cy="4572000"/>
          </a:xfrm>
        </p:spPr>
        <p:txBody>
          <a:bodyPr/>
          <a:lstStyle/>
          <a:p>
            <a:pPr>
              <a:buNone/>
            </a:pPr>
            <a:r>
              <a:rPr lang="ru-RU" dirty="0" smtClean="0"/>
              <a:t> </a:t>
            </a:r>
            <a:r>
              <a:rPr lang="ru-RU" sz="4800" dirty="0" smtClean="0">
                <a:solidFill>
                  <a:srgbClr val="FF0000"/>
                </a:solidFill>
              </a:rPr>
              <a:t> !    </a:t>
            </a:r>
            <a:r>
              <a:rPr lang="ru-RU" dirty="0" smtClean="0"/>
              <a:t>В дополнение к страховой и накопительной пенсиям можно формировать </a:t>
            </a:r>
            <a:r>
              <a:rPr lang="ru-RU" dirty="0" smtClean="0">
                <a:solidFill>
                  <a:srgbClr val="002060"/>
                </a:solidFill>
              </a:rPr>
              <a:t>дополнительную негосударственную пенсию</a:t>
            </a:r>
            <a:r>
              <a:rPr lang="ru-RU" dirty="0" smtClean="0"/>
              <a:t>:</a:t>
            </a:r>
          </a:p>
          <a:p>
            <a:r>
              <a:rPr lang="ru-RU" dirty="0" smtClean="0"/>
              <a:t>в рамках корпоративных пенсионных программ компании или</a:t>
            </a:r>
          </a:p>
          <a:p>
            <a:r>
              <a:rPr lang="ru-RU" dirty="0" smtClean="0"/>
              <a:t>индивидуальных пенсионных программ в НПФ.</a:t>
            </a:r>
          </a:p>
          <a:p>
            <a:pPr>
              <a:buNone/>
            </a:pPr>
            <a:endParaRPr lang="ru-RU" dirty="0"/>
          </a:p>
        </p:txBody>
      </p:sp>
      <p:pic>
        <p:nvPicPr>
          <p:cNvPr id="4" name="Рисунок 3" descr="images.jpg"/>
          <p:cNvPicPr>
            <a:picLocks noChangeAspect="1"/>
          </p:cNvPicPr>
          <p:nvPr/>
        </p:nvPicPr>
        <p:blipFill>
          <a:blip r:embed="rId2" cstate="print"/>
          <a:stretch>
            <a:fillRect/>
          </a:stretch>
        </p:blipFill>
        <p:spPr>
          <a:xfrm>
            <a:off x="2195736" y="3573016"/>
            <a:ext cx="4778827" cy="2744597"/>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en-US" dirty="0" smtClean="0"/>
              <a:t>http://www.pfrf.ru/</a:t>
            </a:r>
            <a:endParaRPr lang="ru-RU" dirty="0" smtClean="0"/>
          </a:p>
          <a:p>
            <a:r>
              <a:rPr lang="en-US" dirty="0" smtClean="0"/>
              <a:t>http://www.scienceforum.ru/2014/431/724</a:t>
            </a:r>
            <a:endParaRPr lang="ru-RU" dirty="0" smtClean="0"/>
          </a:p>
          <a:p>
            <a:r>
              <a:rPr lang="en-US" dirty="0" smtClean="0"/>
              <a:t>http://www.ypensioner.ru/noviy-etap-pensionnoy-reformi-pensii-s-2015-goda</a:t>
            </a:r>
            <a:endParaRPr lang="ru-RU" dirty="0" smtClean="0"/>
          </a:p>
          <a:p>
            <a:r>
              <a:rPr lang="en-US" dirty="0" smtClean="0"/>
              <a:t>https://ru.wikipedia.org/wiki/2013%E2%80%942015</a:t>
            </a:r>
            <a:endParaRPr lang="ru-RU" dirty="0" smtClean="0"/>
          </a:p>
          <a:p>
            <a:pPr>
              <a:buNone/>
            </a:pPr>
            <a:endParaRPr lang="ru-RU" dirty="0" smtClean="0"/>
          </a:p>
          <a:p>
            <a:pPr>
              <a:buNone/>
            </a:pPr>
            <a:endParaRPr lang="ru-RU" dirty="0" smtClean="0"/>
          </a:p>
          <a:p>
            <a:endParaRPr lang="ru-RU" dirty="0"/>
          </a:p>
        </p:txBody>
      </p:sp>
      <p:sp>
        <p:nvSpPr>
          <p:cNvPr id="2" name="Заголовок 1"/>
          <p:cNvSpPr>
            <a:spLocks noGrp="1"/>
          </p:cNvSpPr>
          <p:nvPr>
            <p:ph type="title"/>
          </p:nvPr>
        </p:nvSpPr>
        <p:spPr/>
        <p:txBody>
          <a:bodyPr/>
          <a:lstStyle/>
          <a:p>
            <a:pPr algn="ctr"/>
            <a:r>
              <a:rPr lang="ru-RU" dirty="0" smtClean="0">
                <a:solidFill>
                  <a:srgbClr val="002060"/>
                </a:solidFill>
              </a:rPr>
              <a:t>Использованные  источники</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475312"/>
          </a:xfrm>
        </p:spPr>
        <p:txBody>
          <a:bodyPr>
            <a:normAutofit fontScale="85000" lnSpcReduction="10000"/>
          </a:bodyPr>
          <a:lstStyle/>
          <a:p>
            <a:pPr>
              <a:buNone/>
            </a:pPr>
            <a:r>
              <a:rPr lang="ru-RU" sz="3000" b="1" dirty="0" smtClean="0">
                <a:solidFill>
                  <a:srgbClr val="002060"/>
                </a:solidFill>
              </a:rPr>
              <a:t>Пенсионный фонд РФ </a:t>
            </a:r>
            <a:r>
              <a:rPr lang="ru-RU" sz="3000" dirty="0" smtClean="0"/>
              <a:t>– </a:t>
            </a:r>
            <a:r>
              <a:rPr lang="ru-RU" dirty="0" smtClean="0"/>
              <a:t>крупнейший из государственных внебюджетных фондов страны, которые представляют собой целевые централизованные фонды финансовых ресурсов, формируемые за счет обязательных платежей и отчислений юридических и физических лиц и предназначенные для реализации конституционных прав граждан на пенсионное обеспечение, социальное страхование, социальное обеспечение, охрану здоровья и медицинскую помощь. Государственные федеральные внебюджетные фонды относятся к федеральной собственности.</a:t>
            </a:r>
          </a:p>
          <a:p>
            <a:pPr>
              <a:buNone/>
            </a:pPr>
            <a:endParaRPr lang="ru-RU" sz="2100" dirty="0" smtClean="0"/>
          </a:p>
          <a:p>
            <a:pPr>
              <a:buNone/>
            </a:pPr>
            <a:r>
              <a:rPr lang="ru-RU" sz="2800" b="1" dirty="0" smtClean="0">
                <a:solidFill>
                  <a:srgbClr val="002060"/>
                </a:solidFill>
              </a:rPr>
              <a:t>Пенсионная реформа РФ </a:t>
            </a:r>
            <a:r>
              <a:rPr lang="ru-RU" dirty="0" smtClean="0"/>
              <a:t>— очередной этап реформирования пенсионной системы Российской Федерации, предусматривающий ввод нового порядка формирования пенсионных прав и расчёта страховой пенсии.</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24000"/>
            <a:ext cx="8229600" cy="4929336"/>
          </a:xfrm>
        </p:spPr>
        <p:txBody>
          <a:bodyPr>
            <a:normAutofit fontScale="62500" lnSpcReduction="20000"/>
          </a:bodyPr>
          <a:lstStyle/>
          <a:p>
            <a:pPr>
              <a:buNone/>
            </a:pPr>
            <a:r>
              <a:rPr lang="ru-RU" sz="3200" dirty="0" smtClean="0"/>
              <a:t>В соответствии с мировой практикой существует два пути обеспечения минимальных пенсионных выплат в условиях старения населения.</a:t>
            </a:r>
          </a:p>
          <a:p>
            <a:r>
              <a:rPr lang="ru-RU" sz="3200" dirty="0" smtClean="0">
                <a:solidFill>
                  <a:srgbClr val="002060"/>
                </a:solidFill>
              </a:rPr>
              <a:t>Первый</a:t>
            </a:r>
            <a:r>
              <a:rPr lang="ru-RU" sz="3200" dirty="0" smtClean="0"/>
              <a:t> — увеличение налогов. Однако такой путь может привести к сокращению экономической активности населения и негативно повлиять на экономический рост страны.</a:t>
            </a:r>
          </a:p>
          <a:p>
            <a:r>
              <a:rPr lang="ru-RU" sz="3200" dirty="0" smtClean="0">
                <a:solidFill>
                  <a:srgbClr val="002060"/>
                </a:solidFill>
              </a:rPr>
              <a:t>Второй </a:t>
            </a:r>
            <a:r>
              <a:rPr lang="ru-RU" sz="3200" dirty="0" smtClean="0"/>
              <a:t>— переход к накопительной пенсионной системе, в которой пенсионные взносы граждан накапливаются на индивидуальных счетах и инвестируются на финансовых рынках для получения дохода. Доход от инвестирования также ежегодно зачисляется на индивидуальный счет гражданина. По достижении пенсионного возраста из общей суммы средств, накопленной на индивидуальном счете, осуществляются пенсионные выплаты. Такой путь позволяет увеличить выплаты пропорционально полученным доходам от инвестирования, а также обеспечить соответствие между совокупным заработком, полученным гражданином за все годы трудовой деятельности, и размером пенсионных выплат.</a:t>
            </a:r>
          </a:p>
          <a:p>
            <a:endParaRPr lang="ru-RU" dirty="0"/>
          </a:p>
        </p:txBody>
      </p:sp>
      <p:sp>
        <p:nvSpPr>
          <p:cNvPr id="2" name="Заголовок 1"/>
          <p:cNvSpPr>
            <a:spLocks noGrp="1"/>
          </p:cNvSpPr>
          <p:nvPr>
            <p:ph type="title"/>
          </p:nvPr>
        </p:nvSpPr>
        <p:spPr/>
        <p:txBody>
          <a:bodyPr>
            <a:normAutofit fontScale="90000"/>
          </a:bodyPr>
          <a:lstStyle/>
          <a:p>
            <a:pPr algn="ctr"/>
            <a:r>
              <a:rPr lang="ru-RU" dirty="0" smtClean="0">
                <a:solidFill>
                  <a:srgbClr val="002060"/>
                </a:solidFill>
              </a:rPr>
              <a:t>Пути обеспечения минимальных пенсионных выплат</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a:buNone/>
            </a:pPr>
            <a:r>
              <a:rPr lang="ru-RU" dirty="0" smtClean="0"/>
              <a:t>1 января 2015 года в России начался новый этап очередной, четвертой по счету за последние 25 лет, пенсионной реформы - вводится новый порядок формирования пенсионных прав граждан и расчета пенсий в системе обязательного пенсионного страхования.</a:t>
            </a:r>
          </a:p>
          <a:p>
            <a:pPr>
              <a:buNone/>
            </a:pPr>
            <a:r>
              <a:rPr lang="ru-RU" dirty="0" smtClean="0"/>
              <a:t>С 1 января 2015 года вступают в силу </a:t>
            </a:r>
            <a:r>
              <a:rPr lang="ru-RU" u="sng" dirty="0" smtClean="0">
                <a:solidFill>
                  <a:srgbClr val="002060"/>
                </a:solidFill>
              </a:rPr>
              <a:t>основные законы Пенсионной реформы 2015</a:t>
            </a:r>
            <a:r>
              <a:rPr lang="ru-RU" dirty="0" smtClean="0"/>
              <a:t> и, в частности,  два базовых федеральных закона от 28.12.2013 </a:t>
            </a:r>
            <a:r>
              <a:rPr lang="ru-RU" u="sng" dirty="0" smtClean="0">
                <a:solidFill>
                  <a:srgbClr val="002060"/>
                </a:solidFill>
              </a:rPr>
              <a:t>№ 400-ФЗ «О страховых пенсиях»</a:t>
            </a:r>
            <a:r>
              <a:rPr lang="ru-RU" dirty="0" smtClean="0"/>
              <a:t> и </a:t>
            </a:r>
            <a:r>
              <a:rPr lang="ru-RU" u="sng" dirty="0" smtClean="0">
                <a:solidFill>
                  <a:srgbClr val="002060"/>
                </a:solidFill>
              </a:rPr>
              <a:t>№ 424-ФЗ «О накопительной пенсии».</a:t>
            </a:r>
            <a:endParaRPr lang="ru-RU" dirty="0" smtClean="0">
              <a:solidFill>
                <a:srgbClr val="002060"/>
              </a:solidFill>
            </a:endParaRPr>
          </a:p>
          <a:p>
            <a:pPr>
              <a:buNone/>
            </a:pPr>
            <a:r>
              <a:rPr lang="ru-RU" dirty="0" smtClean="0">
                <a:solidFill>
                  <a:srgbClr val="002060"/>
                </a:solidFill>
              </a:rPr>
              <a:t>Изменения пенсионной системы в рамках данного этапа пенсионной реформы коснутся практически всех:</a:t>
            </a:r>
          </a:p>
          <a:p>
            <a:pPr>
              <a:buFont typeface="Wingdings" pitchFamily="2" charset="2"/>
              <a:buChar char="ü"/>
            </a:pPr>
            <a:r>
              <a:rPr lang="ru-RU" dirty="0" smtClean="0"/>
              <a:t>и тех, кто уже вышел или выходит на пенсию в ближайшие годы, и</a:t>
            </a:r>
          </a:p>
          <a:p>
            <a:pPr>
              <a:buFont typeface="Wingdings" pitchFamily="2" charset="2"/>
              <a:buChar char="ü"/>
            </a:pPr>
            <a:r>
              <a:rPr lang="ru-RU" dirty="0" smtClean="0"/>
              <a:t>будущих пенсионеров, кто только начинает свой трудовой путь.</a:t>
            </a:r>
          </a:p>
          <a:p>
            <a:endParaRPr lang="ru-RU" dirty="0"/>
          </a:p>
        </p:txBody>
      </p:sp>
      <p:sp>
        <p:nvSpPr>
          <p:cNvPr id="3" name="Заголовок 2"/>
          <p:cNvSpPr>
            <a:spLocks noGrp="1"/>
          </p:cNvSpPr>
          <p:nvPr>
            <p:ph type="title"/>
          </p:nvPr>
        </p:nvSpPr>
        <p:spPr/>
        <p:txBody>
          <a:bodyPr/>
          <a:lstStyle/>
          <a:p>
            <a:pPr algn="ctr"/>
            <a:r>
              <a:rPr lang="ru-RU" dirty="0" smtClean="0">
                <a:solidFill>
                  <a:srgbClr val="002060"/>
                </a:solidFill>
              </a:rPr>
              <a:t>Пенсионная реформа 2015 г</a:t>
            </a:r>
            <a:endParaRPr lang="ru-RU" dirty="0">
              <a:solidFill>
                <a:srgbClr val="002060"/>
              </a:solidFill>
            </a:endParaRPr>
          </a:p>
        </p:txBody>
      </p:sp>
      <p:sp>
        <p:nvSpPr>
          <p:cNvPr id="4" name="Стрелка вниз 3"/>
          <p:cNvSpPr/>
          <p:nvPr/>
        </p:nvSpPr>
        <p:spPr>
          <a:xfrm>
            <a:off x="8028384" y="5949280"/>
            <a:ext cx="64807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0648"/>
            <a:ext cx="7992888" cy="830997"/>
          </a:xfrm>
          <a:prstGeom prst="rect">
            <a:avLst/>
          </a:prstGeom>
          <a:noFill/>
        </p:spPr>
        <p:txBody>
          <a:bodyPr wrap="square" rtlCol="0">
            <a:spAutoFit/>
          </a:bodyPr>
          <a:lstStyle/>
          <a:p>
            <a:pPr marL="400050" indent="-400050" algn="ctr"/>
            <a:r>
              <a:rPr lang="ru-RU" sz="2800" b="1" dirty="0" smtClean="0">
                <a:solidFill>
                  <a:srgbClr val="002060"/>
                </a:solidFill>
              </a:rPr>
              <a:t>1. </a:t>
            </a:r>
            <a:r>
              <a:rPr lang="ru-RU" sz="2000" b="1" dirty="0" smtClean="0">
                <a:solidFill>
                  <a:srgbClr val="002060"/>
                </a:solidFill>
              </a:rPr>
              <a:t>Трудовая пенсия по старости с 1 января 2015 года трансформируется в два самостоятельных вида пенсии:</a:t>
            </a:r>
            <a:endParaRPr lang="ru-RU" sz="1400" b="1" dirty="0" smtClean="0">
              <a:solidFill>
                <a:srgbClr val="002060"/>
              </a:solidFill>
            </a:endParaRPr>
          </a:p>
        </p:txBody>
      </p:sp>
      <p:graphicFrame>
        <p:nvGraphicFramePr>
          <p:cNvPr id="5" name="Схема 4"/>
          <p:cNvGraphicFramePr/>
          <p:nvPr/>
        </p:nvGraphicFramePr>
        <p:xfrm>
          <a:off x="971600" y="980728"/>
          <a:ext cx="7344816"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395536" y="4869160"/>
            <a:ext cx="8496944" cy="1754326"/>
          </a:xfrm>
          <a:prstGeom prst="rect">
            <a:avLst/>
          </a:prstGeom>
          <a:noFill/>
        </p:spPr>
        <p:txBody>
          <a:bodyPr wrap="square" rtlCol="0">
            <a:spAutoFit/>
          </a:bodyPr>
          <a:lstStyle/>
          <a:p>
            <a:pPr algn="ctr"/>
            <a:r>
              <a:rPr lang="ru-RU" b="1" dirty="0" smtClean="0">
                <a:solidFill>
                  <a:srgbClr val="002060"/>
                </a:solidFill>
              </a:rPr>
              <a:t>Страховые взносы</a:t>
            </a:r>
            <a:r>
              <a:rPr lang="ru-RU" dirty="0" smtClean="0"/>
              <a:t>, направляемые на формирование </a:t>
            </a:r>
            <a:r>
              <a:rPr lang="ru-RU" b="1" dirty="0" smtClean="0">
                <a:solidFill>
                  <a:srgbClr val="002060"/>
                </a:solidFill>
              </a:rPr>
              <a:t>накопительной пенсии</a:t>
            </a:r>
            <a:r>
              <a:rPr lang="ru-RU" dirty="0" smtClean="0"/>
              <a:t>, можно передать в негосударственные пенсионные фонды (НПФ) и в управляющие компании (частные или государственную), которые будут инвестировать эти средства в разрешенные законодательством инструменты финансового рынка и тем самым увеличивать суммы пенсионных накоплений с течением времени.</a:t>
            </a:r>
            <a:endParaRPr lang="ru-RU" dirty="0">
              <a:solidFill>
                <a:srgbClr val="002060"/>
              </a:solidFill>
            </a:endParaRPr>
          </a:p>
        </p:txBody>
      </p:sp>
      <p:sp>
        <p:nvSpPr>
          <p:cNvPr id="14" name="TextBox 13"/>
          <p:cNvSpPr txBox="1"/>
          <p:nvPr/>
        </p:nvSpPr>
        <p:spPr>
          <a:xfrm>
            <a:off x="323528" y="2780928"/>
            <a:ext cx="3528392" cy="2031325"/>
          </a:xfrm>
          <a:prstGeom prst="rect">
            <a:avLst/>
          </a:prstGeom>
          <a:noFill/>
        </p:spPr>
        <p:txBody>
          <a:bodyPr wrap="square" rtlCol="0">
            <a:spAutoFit/>
          </a:bodyPr>
          <a:lstStyle/>
          <a:p>
            <a:r>
              <a:rPr lang="ru-RU" b="1" dirty="0" smtClean="0">
                <a:solidFill>
                  <a:srgbClr val="002060"/>
                </a:solidFill>
              </a:rPr>
              <a:t>Страховая пенсия</a:t>
            </a:r>
            <a:r>
              <a:rPr lang="ru-RU" dirty="0" smtClean="0"/>
              <a:t> формируется в рамках солидарной системы, т.е. страховые взносы в Пенсионный фонд РФ идут на выплату пенсий нынешним пенсионерам.</a:t>
            </a:r>
            <a:endParaRPr lang="ru-RU" dirty="0"/>
          </a:p>
        </p:txBody>
      </p:sp>
      <p:sp>
        <p:nvSpPr>
          <p:cNvPr id="15" name="TextBox 14"/>
          <p:cNvSpPr txBox="1"/>
          <p:nvPr/>
        </p:nvSpPr>
        <p:spPr>
          <a:xfrm>
            <a:off x="6300192" y="2996952"/>
            <a:ext cx="2592288" cy="1754326"/>
          </a:xfrm>
          <a:prstGeom prst="rect">
            <a:avLst/>
          </a:prstGeom>
          <a:noFill/>
        </p:spPr>
        <p:txBody>
          <a:bodyPr wrap="square" rtlCol="0">
            <a:spAutoFit/>
          </a:bodyPr>
          <a:lstStyle/>
          <a:p>
            <a:r>
              <a:rPr lang="ru-RU" b="1" dirty="0" smtClean="0">
                <a:solidFill>
                  <a:srgbClr val="002060"/>
                </a:solidFill>
              </a:rPr>
              <a:t>Накопительная пенсия</a:t>
            </a:r>
            <a:r>
              <a:rPr lang="ru-RU" dirty="0" smtClean="0"/>
              <a:t> не имеет солидарного характера и на выплаты текущих пенсий пенсионерам не идет.</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7344816" cy="4955203"/>
          </a:xfrm>
          <a:prstGeom prst="rect">
            <a:avLst/>
          </a:prstGeom>
          <a:noFill/>
        </p:spPr>
        <p:txBody>
          <a:bodyPr wrap="square" rtlCol="0">
            <a:spAutoFit/>
          </a:bodyPr>
          <a:lstStyle/>
          <a:p>
            <a:pPr marL="400050" indent="-400050" algn="ctr"/>
            <a:r>
              <a:rPr lang="ru-RU" sz="2800" dirty="0" smtClean="0">
                <a:solidFill>
                  <a:srgbClr val="002060"/>
                </a:solidFill>
              </a:rPr>
              <a:t> 2</a:t>
            </a:r>
            <a:r>
              <a:rPr lang="ru-RU" dirty="0" smtClean="0">
                <a:solidFill>
                  <a:srgbClr val="002060"/>
                </a:solidFill>
              </a:rPr>
              <a:t>. </a:t>
            </a:r>
            <a:r>
              <a:rPr lang="ru-RU" b="1" dirty="0" smtClean="0">
                <a:solidFill>
                  <a:srgbClr val="002060"/>
                </a:solidFill>
              </a:rPr>
              <a:t>С  1 января 2015 года в России вводится новый порядок формирования и расчета страховой пенсии.</a:t>
            </a:r>
          </a:p>
          <a:p>
            <a:pPr marL="400050" indent="-400050" algn="ctr"/>
            <a:endParaRPr lang="ru-RU" dirty="0" smtClean="0">
              <a:solidFill>
                <a:srgbClr val="002060"/>
              </a:solidFill>
            </a:endParaRPr>
          </a:p>
          <a:p>
            <a:r>
              <a:rPr lang="ru-RU" dirty="0" smtClean="0"/>
              <a:t>Страховая пенсия теперь будет рассчитываться не в рублях, как раньше, а в, так называемых, пенсионных</a:t>
            </a:r>
            <a:r>
              <a:rPr lang="ru-RU" u="sng" dirty="0" smtClean="0"/>
              <a:t> </a:t>
            </a:r>
            <a:r>
              <a:rPr lang="ru-RU" dirty="0" smtClean="0"/>
              <a:t>коэффициентах</a:t>
            </a:r>
            <a:r>
              <a:rPr lang="ru-RU" u="sng" dirty="0" smtClean="0"/>
              <a:t> </a:t>
            </a:r>
            <a:r>
              <a:rPr lang="ru-RU" dirty="0" smtClean="0"/>
              <a:t>или</a:t>
            </a:r>
            <a:r>
              <a:rPr lang="ru-RU" u="sng" dirty="0" smtClean="0"/>
              <a:t> </a:t>
            </a:r>
            <a:r>
              <a:rPr lang="ru-RU" dirty="0" smtClean="0"/>
              <a:t>баллах.</a:t>
            </a:r>
          </a:p>
          <a:p>
            <a:endParaRPr lang="ru-RU" sz="2000" dirty="0" smtClean="0"/>
          </a:p>
          <a:p>
            <a:r>
              <a:rPr lang="ru-RU" sz="2000" b="1" dirty="0" smtClean="0">
                <a:solidFill>
                  <a:srgbClr val="002060"/>
                </a:solidFill>
              </a:rPr>
              <a:t>На размер страховой пенсии с 2015 года будут влиять:</a:t>
            </a:r>
            <a:endParaRPr lang="ru-RU" sz="2000" dirty="0" smtClean="0">
              <a:solidFill>
                <a:srgbClr val="002060"/>
              </a:solidFill>
            </a:endParaRPr>
          </a:p>
          <a:p>
            <a:pPr marL="342900" indent="-342900"/>
            <a:r>
              <a:rPr lang="ru-RU" sz="2000" dirty="0" smtClean="0">
                <a:solidFill>
                  <a:srgbClr val="002060"/>
                </a:solidFill>
              </a:rPr>
              <a:t>1) </a:t>
            </a:r>
            <a:r>
              <a:rPr lang="ru-RU" sz="2000" dirty="0" smtClean="0"/>
              <a:t>Заработная плата,</a:t>
            </a:r>
          </a:p>
          <a:p>
            <a:r>
              <a:rPr lang="ru-RU" sz="2000" dirty="0" smtClean="0">
                <a:solidFill>
                  <a:srgbClr val="002060"/>
                </a:solidFill>
              </a:rPr>
              <a:t>2) </a:t>
            </a:r>
            <a:r>
              <a:rPr lang="ru-RU" sz="2000" dirty="0" smtClean="0"/>
              <a:t>Длительность страхового стажа,</a:t>
            </a:r>
          </a:p>
          <a:p>
            <a:r>
              <a:rPr lang="ru-RU" sz="2000" dirty="0" smtClean="0">
                <a:solidFill>
                  <a:srgbClr val="002060"/>
                </a:solidFill>
              </a:rPr>
              <a:t>3) </a:t>
            </a:r>
            <a:r>
              <a:rPr lang="ru-RU" sz="2000" dirty="0" smtClean="0"/>
              <a:t>Возраст обращения за страховой пенсией и</a:t>
            </a:r>
          </a:p>
          <a:p>
            <a:r>
              <a:rPr lang="ru-RU" sz="2000" dirty="0" smtClean="0">
                <a:solidFill>
                  <a:srgbClr val="002060"/>
                </a:solidFill>
              </a:rPr>
              <a:t>4) </a:t>
            </a:r>
            <a:r>
              <a:rPr lang="ru-RU" sz="2000" dirty="0" smtClean="0"/>
              <a:t>стоимость одного балла, которая ежегодно будет определяться правительством.</a:t>
            </a:r>
          </a:p>
          <a:p>
            <a:endParaRPr lang="ru-RU" dirty="0" smtClean="0">
              <a:solidFill>
                <a:srgbClr val="002060"/>
              </a:solidFill>
            </a:endParaRPr>
          </a:p>
          <a:p>
            <a:r>
              <a:rPr lang="ru-RU" sz="2000" i="1" dirty="0" smtClean="0">
                <a:solidFill>
                  <a:srgbClr val="002060"/>
                </a:solidFill>
              </a:rPr>
              <a:t>В рубли накопленные баллы будут переводиться только при назначении пенсии.</a:t>
            </a:r>
            <a:endParaRPr lang="ru-RU" sz="2000" dirty="0">
              <a:solidFill>
                <a:srgbClr val="002060"/>
              </a:solidFill>
            </a:endParaRPr>
          </a:p>
        </p:txBody>
      </p:sp>
      <p:sp>
        <p:nvSpPr>
          <p:cNvPr id="3" name="Стрелка вниз 2"/>
          <p:cNvSpPr/>
          <p:nvPr/>
        </p:nvSpPr>
        <p:spPr>
          <a:xfrm>
            <a:off x="7812360" y="5445224"/>
            <a:ext cx="864096"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548680"/>
            <a:ext cx="7488832" cy="3785652"/>
          </a:xfrm>
          <a:prstGeom prst="rect">
            <a:avLst/>
          </a:prstGeom>
          <a:noFill/>
        </p:spPr>
        <p:txBody>
          <a:bodyPr wrap="square" rtlCol="0">
            <a:spAutoFit/>
          </a:bodyPr>
          <a:lstStyle/>
          <a:p>
            <a:r>
              <a:rPr lang="ru-RU" sz="2800" b="1" dirty="0" smtClean="0">
                <a:solidFill>
                  <a:srgbClr val="002060"/>
                </a:solidFill>
              </a:rPr>
              <a:t>3. </a:t>
            </a:r>
            <a:r>
              <a:rPr lang="ru-RU" sz="2000" b="1" dirty="0" smtClean="0">
                <a:solidFill>
                  <a:srgbClr val="002060"/>
                </a:solidFill>
              </a:rPr>
              <a:t>Возможность выбора варианта пенсионного обеспечения.</a:t>
            </a:r>
          </a:p>
          <a:p>
            <a:endParaRPr lang="ru-RU" sz="2000" dirty="0" smtClean="0">
              <a:solidFill>
                <a:srgbClr val="002060"/>
              </a:solidFill>
            </a:endParaRPr>
          </a:p>
          <a:p>
            <a:r>
              <a:rPr lang="ru-RU" sz="2000" dirty="0" smtClean="0"/>
              <a:t>Это означает, что до конца 2015 года, граждане, у которых накопительная часть трудовой пенсии (теперь накопительная пенсия) формировалась не в НПФ или управляющей компании, а в Пенсионном фонде РФ, должны определиться и выбрать </a:t>
            </a:r>
            <a:r>
              <a:rPr lang="ru-RU" sz="2000" b="1" dirty="0" smtClean="0"/>
              <a:t>вариант своего пенсионного обеспечения:</a:t>
            </a:r>
          </a:p>
          <a:p>
            <a:endParaRPr lang="ru-RU" dirty="0" smtClean="0"/>
          </a:p>
          <a:p>
            <a:r>
              <a:rPr lang="ru-RU" dirty="0" smtClean="0">
                <a:solidFill>
                  <a:srgbClr val="002060"/>
                </a:solidFill>
              </a:rPr>
              <a:t>- сохранить и накопительную пенсию и страховую пенсию или</a:t>
            </a:r>
          </a:p>
          <a:p>
            <a:r>
              <a:rPr lang="ru-RU" dirty="0" smtClean="0">
                <a:solidFill>
                  <a:srgbClr val="002060"/>
                </a:solidFill>
              </a:rPr>
              <a:t>полностью перейти только на страховую пенсию, а от накопительной пенсии отказаться.</a:t>
            </a:r>
          </a:p>
        </p:txBody>
      </p:sp>
      <p:pic>
        <p:nvPicPr>
          <p:cNvPr id="4" name="Рисунок 3" descr="1430124375_1413568431_novosti-rossii-kakimi-budut-pensii-v-2015-godu.jpg"/>
          <p:cNvPicPr>
            <a:picLocks noChangeAspect="1"/>
          </p:cNvPicPr>
          <p:nvPr/>
        </p:nvPicPr>
        <p:blipFill>
          <a:blip r:embed="rId2" cstate="print"/>
          <a:stretch>
            <a:fillRect/>
          </a:stretch>
        </p:blipFill>
        <p:spPr>
          <a:xfrm>
            <a:off x="5436096" y="4149080"/>
            <a:ext cx="3203848" cy="213124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36912"/>
            <a:ext cx="8229600" cy="3635896"/>
          </a:xfrm>
        </p:spPr>
        <p:txBody>
          <a:bodyPr>
            <a:normAutofit fontScale="92500"/>
          </a:bodyPr>
          <a:lstStyle/>
          <a:p>
            <a:pPr algn="ctr">
              <a:buNone/>
            </a:pPr>
            <a:r>
              <a:rPr lang="ru-RU" dirty="0" smtClean="0"/>
              <a:t>взносы в пенсионный фонд, собираемые сейчас с работающего населения, идут на выплату пенсионерам. Такой механизм называют механизмом солидарности поколений, так как те, кто сегодня содержат пенсионеров, сами в старости окажутся на содержании следующего поколения. Неэффективность распределительной системы особенно ярко проявляется на фоне современной демографической ситуации в нашей стране и во всем мире в целом.</a:t>
            </a:r>
            <a:endParaRPr lang="ru-RU" dirty="0"/>
          </a:p>
        </p:txBody>
      </p:sp>
      <p:sp>
        <p:nvSpPr>
          <p:cNvPr id="2" name="Заголовок 1"/>
          <p:cNvSpPr>
            <a:spLocks noGrp="1"/>
          </p:cNvSpPr>
          <p:nvPr>
            <p:ph type="title"/>
          </p:nvPr>
        </p:nvSpPr>
        <p:spPr>
          <a:xfrm>
            <a:off x="467544" y="1340768"/>
            <a:ext cx="8229600" cy="1219200"/>
          </a:xfrm>
        </p:spPr>
        <p:txBody>
          <a:bodyPr>
            <a:noAutofit/>
          </a:bodyPr>
          <a:lstStyle/>
          <a:p>
            <a:pPr algn="ctr"/>
            <a:r>
              <a:rPr lang="ru-RU" sz="2400" dirty="0" smtClean="0">
                <a:solidFill>
                  <a:srgbClr val="002060"/>
                </a:solidFill>
                <a:effectLst>
                  <a:outerShdw blurRad="38100" dist="38100" dir="2700000" algn="tl">
                    <a:srgbClr val="000000">
                      <a:alpha val="43137"/>
                    </a:srgbClr>
                  </a:outerShdw>
                </a:effectLst>
              </a:rPr>
              <a:t/>
            </a:r>
            <a:br>
              <a:rPr lang="ru-RU" sz="2400" dirty="0" smtClean="0">
                <a:solidFill>
                  <a:srgbClr val="002060"/>
                </a:solidFill>
                <a:effectLst>
                  <a:outerShdw blurRad="38100" dist="38100" dir="2700000" algn="tl">
                    <a:srgbClr val="000000">
                      <a:alpha val="43137"/>
                    </a:srgbClr>
                  </a:outerShdw>
                </a:effectLst>
              </a:rPr>
            </a:br>
            <a:r>
              <a:rPr lang="ru-RU" sz="2400" dirty="0" smtClean="0">
                <a:solidFill>
                  <a:srgbClr val="002060"/>
                </a:solidFill>
                <a:effectLst>
                  <a:outerShdw blurRad="38100" dist="38100" dir="2700000" algn="tl">
                    <a:srgbClr val="000000">
                      <a:alpha val="43137"/>
                    </a:srgbClr>
                  </a:outerShdw>
                </a:effectLst>
              </a:rPr>
              <a:t>В настоящее время в России используется так называемая распределительная система пенсионного обеспечения. Её суть в следующем:</a:t>
            </a:r>
          </a:p>
        </p:txBody>
      </p:sp>
      <p:sp>
        <p:nvSpPr>
          <p:cNvPr id="4" name="TextBox 3"/>
          <p:cNvSpPr txBox="1"/>
          <p:nvPr/>
        </p:nvSpPr>
        <p:spPr>
          <a:xfrm>
            <a:off x="1115616" y="332656"/>
            <a:ext cx="7056784" cy="584775"/>
          </a:xfrm>
          <a:prstGeom prst="rect">
            <a:avLst/>
          </a:prstGeom>
          <a:noFill/>
        </p:spPr>
        <p:txBody>
          <a:bodyPr wrap="square" rtlCol="0">
            <a:spAutoFit/>
          </a:bodyPr>
          <a:lstStyle/>
          <a:p>
            <a:pPr algn="ctr"/>
            <a:r>
              <a:rPr lang="ru-RU" sz="3200" b="1" dirty="0" smtClean="0">
                <a:solidFill>
                  <a:srgbClr val="002060"/>
                </a:solidFill>
                <a:effectLst>
                  <a:outerShdw blurRad="38100" dist="38100" dir="2700000" algn="tl">
                    <a:srgbClr val="000000">
                      <a:alpha val="43137"/>
                    </a:srgbClr>
                  </a:outerShdw>
                </a:effectLst>
              </a:rPr>
              <a:t>Распределительная система</a:t>
            </a:r>
            <a:endParaRPr lang="ru-RU" sz="3200" b="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a:buNone/>
            </a:pPr>
            <a:r>
              <a:rPr lang="ru-RU" dirty="0" smtClean="0"/>
              <a:t>Помимо распределительной системы, современные пенсионные реформы предполагают создание, так называемых, накопительных пенсионных систем. При такой системе взносы, аккумулирующиеся в пенсионной системе за счет платежей работника и его работодателя, не расходуются на выплаты сегодняшним пенсионерам, а накапливаются, инвестируются и приносят доход до тех пор пока плательщик не выходит на пенсию. Все сбережения плательщика и весь его инвестиционный доход, полученный на эти сбережения, являются его личной собственностью, которая и обеспечит выплату пенсии.</a:t>
            </a:r>
            <a:endParaRPr lang="ru-RU" dirty="0"/>
          </a:p>
        </p:txBody>
      </p:sp>
      <p:sp>
        <p:nvSpPr>
          <p:cNvPr id="2" name="Заголовок 1"/>
          <p:cNvSpPr>
            <a:spLocks noGrp="1"/>
          </p:cNvSpPr>
          <p:nvPr>
            <p:ph type="title"/>
          </p:nvPr>
        </p:nvSpPr>
        <p:spPr/>
        <p:txBody>
          <a:bodyPr/>
          <a:lstStyle/>
          <a:p>
            <a:pPr algn="ctr"/>
            <a:r>
              <a:rPr lang="ru-RU" dirty="0" smtClean="0">
                <a:solidFill>
                  <a:srgbClr val="002060"/>
                </a:solidFill>
              </a:rPr>
              <a:t>Накопительная система</a:t>
            </a:r>
            <a:endParaRPr lang="ru-RU" dirty="0">
              <a:solidFill>
                <a:srgbClr val="002060"/>
              </a:solidFill>
            </a:endParaRPr>
          </a:p>
        </p:txBody>
      </p:sp>
      <p:sp>
        <p:nvSpPr>
          <p:cNvPr id="4" name="Стрелка вниз 3"/>
          <p:cNvSpPr/>
          <p:nvPr/>
        </p:nvSpPr>
        <p:spPr>
          <a:xfrm>
            <a:off x="7884368" y="6021288"/>
            <a:ext cx="50405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734</TotalTime>
  <Words>758</Words>
  <Application>Microsoft Office PowerPoint</Application>
  <PresentationFormat>Экран (4:3)</PresentationFormat>
  <Paragraphs>82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Бумажная</vt:lpstr>
      <vt:lpstr>Пенсионная реформа в РФ</vt:lpstr>
      <vt:lpstr>Презентация PowerPoint</vt:lpstr>
      <vt:lpstr>Пути обеспечения минимальных пенсионных выплат</vt:lpstr>
      <vt:lpstr>Пенсионная реформа 2015 г</vt:lpstr>
      <vt:lpstr>Презентация PowerPoint</vt:lpstr>
      <vt:lpstr>Презентация PowerPoint</vt:lpstr>
      <vt:lpstr>Презентация PowerPoint</vt:lpstr>
      <vt:lpstr> В настоящее время в России используется так называемая распределительная система пенсионного обеспечения. Её суть в следующем:</vt:lpstr>
      <vt:lpstr>Накопительная система</vt:lpstr>
      <vt:lpstr>Плюсы накопительной системы</vt:lpstr>
      <vt:lpstr>Презентация PowerPoint</vt:lpstr>
      <vt:lpstr>Презентация PowerPoint</vt:lpstr>
      <vt:lpstr>Презентация PowerPoint</vt:lpstr>
      <vt:lpstr>Презентация PowerPoint</vt:lpstr>
      <vt:lpstr>Использованные  источники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Татьяна</dc:creator>
  <cp:lastModifiedBy>77</cp:lastModifiedBy>
  <cp:revision>54</cp:revision>
  <dcterms:created xsi:type="dcterms:W3CDTF">2015-11-10T13:58:25Z</dcterms:created>
  <dcterms:modified xsi:type="dcterms:W3CDTF">2015-11-30T05:34:30Z</dcterms:modified>
</cp:coreProperties>
</file>