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BA74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87EE1D-5BFA-4F93-ACF5-43E1D2AD6D8A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EFB139-634A-4903-953E-FADB36BA0F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9097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9BCBBD-A607-403C-A88C-831E9A4424C6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59462-30AA-43D2-9094-48054FD2DAE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4752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387287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259462-30AA-43D2-9094-48054FD2DAEE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58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3CECED4-BB35-4F87-9E2D-6A774D01D2B6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E5E1B98-4179-4CFB-A810-4FC7B58843DE}" type="datetimeFigureOut">
              <a:rPr lang="ru-RU" smtClean="0"/>
              <a:t>26.04.2013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5328592" cy="2448271"/>
          </a:xfrm>
        </p:spPr>
        <p:txBody>
          <a:bodyPr>
            <a:noAutofit/>
          </a:bodyPr>
          <a:lstStyle/>
          <a:p>
            <a:r>
              <a:rPr lang="ru-RU" sz="4000" b="1" dirty="0" smtClean="0"/>
              <a:t>Беспроводные</a:t>
            </a:r>
            <a:r>
              <a:rPr lang="ru-RU" sz="4000" b="1" dirty="0" smtClean="0"/>
              <a:t> </a:t>
            </a:r>
            <a:r>
              <a:rPr lang="ru-RU" sz="4000" b="1" dirty="0" smtClean="0"/>
              <a:t>локальные сети</a:t>
            </a:r>
            <a:endParaRPr lang="ru-RU" sz="40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3501008"/>
            <a:ext cx="7776864" cy="273211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Дисциплина «Построение </a:t>
            </a:r>
            <a:r>
              <a:rPr lang="en-US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Windows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-сетей»</a:t>
            </a:r>
          </a:p>
          <a:p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Сергеев А. Н.</a:t>
            </a: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Волгоградский государственный социально-педагогический университет</a:t>
            </a: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27 </a:t>
            </a:r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апреля 2013 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22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Режимы работы </a:t>
            </a:r>
            <a:r>
              <a:rPr lang="en-US" sz="4000" dirty="0" smtClean="0"/>
              <a:t>Wi-Fi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fontScale="92500" lnSpcReduction="20000"/>
          </a:bodyPr>
          <a:lstStyle/>
          <a:p>
            <a:r>
              <a:rPr lang="ru-RU" sz="3400" b="1" dirty="0" smtClean="0"/>
              <a:t>Соединение удаленных точек доступа</a:t>
            </a:r>
          </a:p>
          <a:p>
            <a:pPr lvl="1"/>
            <a:r>
              <a:rPr lang="ru-RU" sz="3200" dirty="0" smtClean="0"/>
              <a:t>Беспроводное подключение беспроводной сети к внешней беспроводной или проводной сети (</a:t>
            </a:r>
            <a:r>
              <a:rPr lang="en-US" sz="3200" dirty="0" err="1" smtClean="0"/>
              <a:t>AP+Bridge</a:t>
            </a:r>
            <a:r>
              <a:rPr lang="en-US" sz="3200" dirty="0" smtClean="0"/>
              <a:t>)</a:t>
            </a:r>
            <a:endParaRPr lang="ru-RU" sz="3200" dirty="0" smtClean="0"/>
          </a:p>
          <a:p>
            <a:pPr lvl="1"/>
            <a:r>
              <a:rPr lang="ru-RU" sz="3200" dirty="0" smtClean="0"/>
              <a:t>Беспроводное соединение удаленных фрагментов проводных сетей</a:t>
            </a:r>
            <a:r>
              <a:rPr lang="en-US" sz="3200" dirty="0" smtClean="0"/>
              <a:t> (Bridge)</a:t>
            </a:r>
          </a:p>
          <a:p>
            <a:pPr lvl="1"/>
            <a:r>
              <a:rPr lang="ru-RU" sz="3200" dirty="0" smtClean="0"/>
              <a:t>Промежуточная точка для увеличения дальности беспроводного канала связи (</a:t>
            </a:r>
            <a:r>
              <a:rPr lang="en-US" sz="3200" dirty="0" smtClean="0"/>
              <a:t>Wireless Repeater</a:t>
            </a:r>
            <a:r>
              <a:rPr lang="ru-RU" sz="3200" dirty="0" smtClean="0"/>
              <a:t>)</a:t>
            </a:r>
            <a:endParaRPr lang="en-US" sz="3200" dirty="0" smtClean="0"/>
          </a:p>
          <a:p>
            <a:pPr lvl="1"/>
            <a:r>
              <a:rPr lang="ru-RU" sz="3200" dirty="0" smtClean="0"/>
              <a:t>Объединение точек доступа для расширения зоны покрытия (</a:t>
            </a:r>
            <a:r>
              <a:rPr lang="en-US" sz="3200" dirty="0" smtClean="0"/>
              <a:t>WDS</a:t>
            </a:r>
            <a:r>
              <a:rPr lang="ru-RU" sz="3200" dirty="0" smtClean="0"/>
              <a:t>)</a:t>
            </a:r>
          </a:p>
          <a:p>
            <a:pPr lvl="1"/>
            <a:endParaRPr lang="en-US" sz="3200" dirty="0" smtClean="0"/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854373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AP+Bridge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07704" y="2381176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2540125" y="3202960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stCxn id="14" idx="0"/>
            <a:endCxn id="12" idx="2"/>
          </p:cNvCxnSpPr>
          <p:nvPr/>
        </p:nvCxnSpPr>
        <p:spPr>
          <a:xfrm flipH="1" flipV="1">
            <a:off x="2765150" y="1967131"/>
            <a:ext cx="270030" cy="49909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585130" y="1607091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3" name="Прямая соединительная линия 12"/>
          <p:cNvCxnSpPr>
            <a:stCxn id="8" idx="3"/>
            <a:endCxn id="14" idx="2"/>
          </p:cNvCxnSpPr>
          <p:nvPr/>
        </p:nvCxnSpPr>
        <p:spPr>
          <a:xfrm>
            <a:off x="2267744" y="2561196"/>
            <a:ext cx="677426" cy="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8" name="Прямая соединительная линия 17"/>
          <p:cNvCxnSpPr>
            <a:stCxn id="9" idx="0"/>
            <a:endCxn id="14" idx="4"/>
          </p:cNvCxnSpPr>
          <p:nvPr/>
        </p:nvCxnSpPr>
        <p:spPr>
          <a:xfrm flipV="1">
            <a:off x="2720145" y="2656172"/>
            <a:ext cx="315035" cy="5467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4" name="Овал 13"/>
          <p:cNvSpPr/>
          <p:nvPr/>
        </p:nvSpPr>
        <p:spPr>
          <a:xfrm>
            <a:off x="2945170" y="2466221"/>
            <a:ext cx="180020" cy="1899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 rot="10800000">
            <a:off x="6120172" y="2386143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Прямоугольник 33"/>
          <p:cNvSpPr/>
          <p:nvPr/>
        </p:nvSpPr>
        <p:spPr>
          <a:xfrm rot="10800000">
            <a:off x="5481101" y="1535083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7" name="Прямая соединительная линия 36"/>
          <p:cNvCxnSpPr>
            <a:stCxn id="44" idx="0"/>
            <a:endCxn id="41" idx="2"/>
          </p:cNvCxnSpPr>
          <p:nvPr/>
        </p:nvCxnSpPr>
        <p:spPr>
          <a:xfrm>
            <a:off x="5346086" y="2661138"/>
            <a:ext cx="315035" cy="551838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1" name="Прямоугольник 40"/>
          <p:cNvSpPr/>
          <p:nvPr/>
        </p:nvSpPr>
        <p:spPr>
          <a:xfrm rot="10800000">
            <a:off x="5481101" y="3212976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2" name="Прямая соединительная линия 41"/>
          <p:cNvCxnSpPr>
            <a:stCxn id="33" idx="3"/>
            <a:endCxn id="44" idx="2"/>
          </p:cNvCxnSpPr>
          <p:nvPr/>
        </p:nvCxnSpPr>
        <p:spPr>
          <a:xfrm flipH="1" flipV="1">
            <a:off x="5436096" y="2566162"/>
            <a:ext cx="684076" cy="1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43" name="Прямая соединительная линия 42"/>
          <p:cNvCxnSpPr>
            <a:stCxn id="34" idx="0"/>
            <a:endCxn id="44" idx="4"/>
          </p:cNvCxnSpPr>
          <p:nvPr/>
        </p:nvCxnSpPr>
        <p:spPr>
          <a:xfrm flipH="1">
            <a:off x="5346086" y="1895123"/>
            <a:ext cx="315035" cy="576064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4" name="Овал 43"/>
          <p:cNvSpPr/>
          <p:nvPr/>
        </p:nvSpPr>
        <p:spPr>
          <a:xfrm rot="10800000">
            <a:off x="5256076" y="2471187"/>
            <a:ext cx="180020" cy="1899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единительная линия 50"/>
          <p:cNvCxnSpPr>
            <a:stCxn id="53" idx="6"/>
            <a:endCxn id="44" idx="6"/>
          </p:cNvCxnSpPr>
          <p:nvPr/>
        </p:nvCxnSpPr>
        <p:spPr>
          <a:xfrm flipV="1">
            <a:off x="4968044" y="2566162"/>
            <a:ext cx="288032" cy="1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3" name="Овал 52"/>
          <p:cNvSpPr/>
          <p:nvPr/>
        </p:nvSpPr>
        <p:spPr>
          <a:xfrm>
            <a:off x="4788024" y="2471187"/>
            <a:ext cx="180020" cy="1899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4" name="Прямая соединительная линия 53"/>
          <p:cNvCxnSpPr>
            <a:stCxn id="14" idx="6"/>
            <a:endCxn id="53" idx="2"/>
          </p:cNvCxnSpPr>
          <p:nvPr/>
        </p:nvCxnSpPr>
        <p:spPr>
          <a:xfrm>
            <a:off x="3125190" y="2561197"/>
            <a:ext cx="1662834" cy="496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4" name="Прямоугольник 63"/>
          <p:cNvSpPr/>
          <p:nvPr/>
        </p:nvSpPr>
        <p:spPr>
          <a:xfrm>
            <a:off x="1907704" y="5045471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>
            <a:off x="2540125" y="5867255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6" name="Прямая соединительная линия 65"/>
          <p:cNvCxnSpPr>
            <a:stCxn id="70" idx="0"/>
            <a:endCxn id="67" idx="2"/>
          </p:cNvCxnSpPr>
          <p:nvPr/>
        </p:nvCxnSpPr>
        <p:spPr>
          <a:xfrm flipH="1" flipV="1">
            <a:off x="2765150" y="4631426"/>
            <a:ext cx="270030" cy="49909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7" name="Прямоугольник 66"/>
          <p:cNvSpPr/>
          <p:nvPr/>
        </p:nvSpPr>
        <p:spPr>
          <a:xfrm>
            <a:off x="2585130" y="4271386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Прямая соединительная линия 67"/>
          <p:cNvCxnSpPr>
            <a:stCxn id="64" idx="3"/>
            <a:endCxn id="70" idx="2"/>
          </p:cNvCxnSpPr>
          <p:nvPr/>
        </p:nvCxnSpPr>
        <p:spPr>
          <a:xfrm>
            <a:off x="2267744" y="5225491"/>
            <a:ext cx="677426" cy="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Прямая соединительная линия 68"/>
          <p:cNvCxnSpPr>
            <a:stCxn id="65" idx="0"/>
            <a:endCxn id="70" idx="4"/>
          </p:cNvCxnSpPr>
          <p:nvPr/>
        </p:nvCxnSpPr>
        <p:spPr>
          <a:xfrm flipV="1">
            <a:off x="2720145" y="5320467"/>
            <a:ext cx="315035" cy="54678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0" name="Овал 69"/>
          <p:cNvSpPr/>
          <p:nvPr/>
        </p:nvSpPr>
        <p:spPr>
          <a:xfrm>
            <a:off x="2945170" y="5130516"/>
            <a:ext cx="180020" cy="1899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70"/>
          <p:cNvSpPr/>
          <p:nvPr/>
        </p:nvSpPr>
        <p:spPr>
          <a:xfrm rot="10800000">
            <a:off x="6156177" y="5050438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2" name="Прямоугольник 71"/>
          <p:cNvSpPr/>
          <p:nvPr/>
        </p:nvSpPr>
        <p:spPr>
          <a:xfrm rot="10800000">
            <a:off x="5517106" y="4199378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3" name="Прямая соединительная линия 72"/>
          <p:cNvCxnSpPr>
            <a:stCxn id="77" idx="0"/>
            <a:endCxn id="74" idx="2"/>
          </p:cNvCxnSpPr>
          <p:nvPr/>
        </p:nvCxnSpPr>
        <p:spPr>
          <a:xfrm>
            <a:off x="5382091" y="5325433"/>
            <a:ext cx="315035" cy="55183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4" name="Прямоугольник 73"/>
          <p:cNvSpPr/>
          <p:nvPr/>
        </p:nvSpPr>
        <p:spPr>
          <a:xfrm rot="10800000">
            <a:off x="5517106" y="5877271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5" name="Прямая соединительная линия 74"/>
          <p:cNvCxnSpPr>
            <a:stCxn id="71" idx="3"/>
            <a:endCxn id="77" idx="2"/>
          </p:cNvCxnSpPr>
          <p:nvPr/>
        </p:nvCxnSpPr>
        <p:spPr>
          <a:xfrm flipH="1" flipV="1">
            <a:off x="5472101" y="5230457"/>
            <a:ext cx="684076" cy="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6" name="Прямая соединительная линия 75"/>
          <p:cNvCxnSpPr>
            <a:stCxn id="72" idx="0"/>
            <a:endCxn id="77" idx="4"/>
          </p:cNvCxnSpPr>
          <p:nvPr/>
        </p:nvCxnSpPr>
        <p:spPr>
          <a:xfrm flipH="1">
            <a:off x="5382091" y="4559418"/>
            <a:ext cx="315035" cy="576064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7" name="Овал 76"/>
          <p:cNvSpPr/>
          <p:nvPr/>
        </p:nvSpPr>
        <p:spPr>
          <a:xfrm rot="10800000">
            <a:off x="5292081" y="5135482"/>
            <a:ext cx="180020" cy="1899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единительная линия 79"/>
          <p:cNvCxnSpPr>
            <a:stCxn id="70" idx="6"/>
            <a:endCxn id="77" idx="6"/>
          </p:cNvCxnSpPr>
          <p:nvPr/>
        </p:nvCxnSpPr>
        <p:spPr>
          <a:xfrm>
            <a:off x="3125190" y="5225492"/>
            <a:ext cx="2166891" cy="496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535651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 smtClean="0"/>
              <a:t>AP+Bridge</a:t>
            </a:r>
            <a:endParaRPr lang="ru-RU" sz="4000" dirty="0"/>
          </a:p>
        </p:txBody>
      </p:sp>
      <p:grpSp>
        <p:nvGrpSpPr>
          <p:cNvPr id="7" name="Группа 6"/>
          <p:cNvGrpSpPr/>
          <p:nvPr/>
        </p:nvGrpSpPr>
        <p:grpSpPr>
          <a:xfrm>
            <a:off x="1907704" y="1916832"/>
            <a:ext cx="4680520" cy="4032447"/>
            <a:chOff x="1907704" y="1916832"/>
            <a:chExt cx="4680520" cy="4032447"/>
          </a:xfrm>
        </p:grpSpPr>
        <p:sp>
          <p:nvSpPr>
            <p:cNvPr id="8" name="Прямоугольник 7"/>
            <p:cNvSpPr/>
            <p:nvPr/>
          </p:nvSpPr>
          <p:spPr>
            <a:xfrm rot="5400000">
              <a:off x="4085947" y="19168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 rot="5400000">
              <a:off x="3264163" y="2549253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/>
            <p:cNvCxnSpPr>
              <a:stCxn id="14" idx="0"/>
              <a:endCxn id="12" idx="2"/>
            </p:cNvCxnSpPr>
            <p:nvPr/>
          </p:nvCxnSpPr>
          <p:spPr>
            <a:xfrm rot="5400000" flipH="1" flipV="1">
              <a:off x="4475472" y="2659748"/>
              <a:ext cx="270030" cy="499090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 rot="5400000">
              <a:off x="4860032" y="2594258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единительная линия 12"/>
            <p:cNvCxnSpPr>
              <a:stCxn id="8" idx="3"/>
              <a:endCxn id="14" idx="2"/>
            </p:cNvCxnSpPr>
            <p:nvPr/>
          </p:nvCxnSpPr>
          <p:spPr>
            <a:xfrm rot="5400000">
              <a:off x="3927253" y="2615584"/>
              <a:ext cx="677426" cy="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Прямая соединительная линия 17"/>
            <p:cNvCxnSpPr>
              <a:stCxn id="9" idx="0"/>
              <a:endCxn id="14" idx="4"/>
            </p:cNvCxnSpPr>
            <p:nvPr/>
          </p:nvCxnSpPr>
          <p:spPr>
            <a:xfrm rot="5400000" flipV="1">
              <a:off x="3740079" y="2613396"/>
              <a:ext cx="315035" cy="546788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4" name="Овал 13"/>
            <p:cNvSpPr/>
            <p:nvPr/>
          </p:nvSpPr>
          <p:spPr>
            <a:xfrm rot="5400000">
              <a:off x="4175956" y="2949332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4" name="Прямая соединительная линия 53"/>
            <p:cNvCxnSpPr>
              <a:stCxn id="14" idx="6"/>
              <a:endCxn id="70" idx="7"/>
            </p:cNvCxnSpPr>
            <p:nvPr/>
          </p:nvCxnSpPr>
          <p:spPr>
            <a:xfrm flipH="1">
              <a:off x="3098827" y="3134318"/>
              <a:ext cx="1167139" cy="1735984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4" name="Прямоугольник 63"/>
            <p:cNvSpPr/>
            <p:nvPr/>
          </p:nvSpPr>
          <p:spPr>
            <a:xfrm>
              <a:off x="1907704" y="4757439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2540125" y="5579223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6" name="Прямая соединительная линия 65"/>
            <p:cNvCxnSpPr>
              <a:stCxn id="70" idx="0"/>
              <a:endCxn id="67" idx="2"/>
            </p:cNvCxnSpPr>
            <p:nvPr/>
          </p:nvCxnSpPr>
          <p:spPr>
            <a:xfrm flipH="1" flipV="1">
              <a:off x="2765150" y="4343394"/>
              <a:ext cx="270030" cy="499090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7" name="Прямоугольник 66"/>
            <p:cNvSpPr/>
            <p:nvPr/>
          </p:nvSpPr>
          <p:spPr>
            <a:xfrm>
              <a:off x="2585130" y="3983354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8" name="Прямая соединительная линия 67"/>
            <p:cNvCxnSpPr>
              <a:stCxn id="64" idx="3"/>
              <a:endCxn id="70" idx="2"/>
            </p:cNvCxnSpPr>
            <p:nvPr/>
          </p:nvCxnSpPr>
          <p:spPr>
            <a:xfrm>
              <a:off x="2267744" y="4937459"/>
              <a:ext cx="677426" cy="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9" name="Прямая соединительная линия 68"/>
            <p:cNvCxnSpPr>
              <a:stCxn id="65" idx="0"/>
              <a:endCxn id="70" idx="4"/>
            </p:cNvCxnSpPr>
            <p:nvPr/>
          </p:nvCxnSpPr>
          <p:spPr>
            <a:xfrm flipV="1">
              <a:off x="2720145" y="5032435"/>
              <a:ext cx="315035" cy="546788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0" name="Овал 69"/>
            <p:cNvSpPr/>
            <p:nvPr/>
          </p:nvSpPr>
          <p:spPr>
            <a:xfrm>
              <a:off x="2945170" y="4842484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1" name="Прямоугольник 70"/>
            <p:cNvSpPr/>
            <p:nvPr/>
          </p:nvSpPr>
          <p:spPr>
            <a:xfrm rot="10800000">
              <a:off x="6228184" y="4762406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2" name="Прямоугольник 71"/>
            <p:cNvSpPr/>
            <p:nvPr/>
          </p:nvSpPr>
          <p:spPr>
            <a:xfrm rot="10800000">
              <a:off x="5589113" y="3911346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3" name="Прямая соединительная линия 72"/>
            <p:cNvCxnSpPr>
              <a:stCxn id="77" idx="0"/>
              <a:endCxn id="74" idx="2"/>
            </p:cNvCxnSpPr>
            <p:nvPr/>
          </p:nvCxnSpPr>
          <p:spPr>
            <a:xfrm>
              <a:off x="5454098" y="5037401"/>
              <a:ext cx="315035" cy="551838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4" name="Прямоугольник 73"/>
            <p:cNvSpPr/>
            <p:nvPr/>
          </p:nvSpPr>
          <p:spPr>
            <a:xfrm rot="10800000">
              <a:off x="5589113" y="5589239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5" name="Прямая соединительная линия 74"/>
            <p:cNvCxnSpPr>
              <a:stCxn id="71" idx="3"/>
              <a:endCxn id="77" idx="2"/>
            </p:cNvCxnSpPr>
            <p:nvPr/>
          </p:nvCxnSpPr>
          <p:spPr>
            <a:xfrm flipH="1" flipV="1">
              <a:off x="5544108" y="4942425"/>
              <a:ext cx="684076" cy="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6" name="Прямая соединительная линия 75"/>
            <p:cNvCxnSpPr>
              <a:stCxn id="72" idx="0"/>
              <a:endCxn id="77" idx="4"/>
            </p:cNvCxnSpPr>
            <p:nvPr/>
          </p:nvCxnSpPr>
          <p:spPr>
            <a:xfrm flipH="1">
              <a:off x="5454098" y="4271386"/>
              <a:ext cx="315035" cy="576064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7" name="Овал 76"/>
            <p:cNvSpPr/>
            <p:nvPr/>
          </p:nvSpPr>
          <p:spPr>
            <a:xfrm rot="10800000">
              <a:off x="5364088" y="4847450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80" name="Прямая соединительная линия 79"/>
            <p:cNvCxnSpPr>
              <a:stCxn id="70" idx="6"/>
              <a:endCxn id="77" idx="6"/>
            </p:cNvCxnSpPr>
            <p:nvPr/>
          </p:nvCxnSpPr>
          <p:spPr>
            <a:xfrm>
              <a:off x="3125190" y="4937460"/>
              <a:ext cx="2238898" cy="4965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8" name="Прямая соединительная линия 37"/>
            <p:cNvCxnSpPr>
              <a:stCxn id="14" idx="6"/>
              <a:endCxn id="77" idx="5"/>
            </p:cNvCxnSpPr>
            <p:nvPr/>
          </p:nvCxnSpPr>
          <p:spPr>
            <a:xfrm>
              <a:off x="4265966" y="3134318"/>
              <a:ext cx="1124485" cy="1740950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2669788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Bridge</a:t>
            </a:r>
            <a:endParaRPr lang="ru-RU" sz="4000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1429589" y="2348880"/>
            <a:ext cx="5374659" cy="2050046"/>
            <a:chOff x="1429589" y="2348880"/>
            <a:chExt cx="5374659" cy="2050046"/>
          </a:xfrm>
        </p:grpSpPr>
        <p:sp>
          <p:nvSpPr>
            <p:cNvPr id="33" name="Прямоугольник 32"/>
            <p:cNvSpPr/>
            <p:nvPr/>
          </p:nvSpPr>
          <p:spPr>
            <a:xfrm rot="10800000">
              <a:off x="6444208" y="3199940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 rot="10800000">
              <a:off x="5805137" y="2348880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" name="Прямая соединительная линия 36"/>
            <p:cNvCxnSpPr>
              <a:stCxn id="44" idx="0"/>
              <a:endCxn id="41" idx="2"/>
            </p:cNvCxnSpPr>
            <p:nvPr/>
          </p:nvCxnSpPr>
          <p:spPr>
            <a:xfrm>
              <a:off x="5670122" y="3474935"/>
              <a:ext cx="315035" cy="55183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1" name="Прямоугольник 40"/>
            <p:cNvSpPr/>
            <p:nvPr/>
          </p:nvSpPr>
          <p:spPr>
            <a:xfrm rot="10800000">
              <a:off x="5805137" y="4026773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2" name="Прямая соединительная линия 41"/>
            <p:cNvCxnSpPr>
              <a:stCxn id="33" idx="3"/>
              <a:endCxn id="44" idx="2"/>
            </p:cNvCxnSpPr>
            <p:nvPr/>
          </p:nvCxnSpPr>
          <p:spPr>
            <a:xfrm flipH="1" flipV="1">
              <a:off x="5760132" y="3379959"/>
              <a:ext cx="684076" cy="1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3" name="Прямая соединительная линия 42"/>
            <p:cNvCxnSpPr>
              <a:stCxn id="34" idx="0"/>
              <a:endCxn id="44" idx="4"/>
            </p:cNvCxnSpPr>
            <p:nvPr/>
          </p:nvCxnSpPr>
          <p:spPr>
            <a:xfrm flipH="1">
              <a:off x="5670122" y="2708920"/>
              <a:ext cx="315035" cy="576064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4" name="Овал 43"/>
            <p:cNvSpPr/>
            <p:nvPr/>
          </p:nvSpPr>
          <p:spPr>
            <a:xfrm rot="10800000">
              <a:off x="5580112" y="3284984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>
              <a:stCxn id="53" idx="6"/>
              <a:endCxn id="44" idx="6"/>
            </p:cNvCxnSpPr>
            <p:nvPr/>
          </p:nvCxnSpPr>
          <p:spPr>
            <a:xfrm flipV="1">
              <a:off x="5292080" y="3379959"/>
              <a:ext cx="288032" cy="1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3" name="Овал 52"/>
            <p:cNvSpPr/>
            <p:nvPr/>
          </p:nvSpPr>
          <p:spPr>
            <a:xfrm>
              <a:off x="5112060" y="3284984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4" name="Прямая соединительная линия 53"/>
            <p:cNvCxnSpPr>
              <a:stCxn id="48" idx="2"/>
              <a:endCxn id="53" idx="2"/>
            </p:cNvCxnSpPr>
            <p:nvPr/>
          </p:nvCxnSpPr>
          <p:spPr>
            <a:xfrm>
              <a:off x="3121777" y="3367846"/>
              <a:ext cx="1990283" cy="12114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3" name="Группа 2"/>
            <p:cNvGrpSpPr/>
            <p:nvPr/>
          </p:nvGrpSpPr>
          <p:grpSpPr>
            <a:xfrm rot="10800000">
              <a:off x="1429589" y="2360993"/>
              <a:ext cx="1692188" cy="2037933"/>
              <a:chOff x="926595" y="2076177"/>
              <a:chExt cx="1692188" cy="2037933"/>
            </a:xfrm>
          </p:grpSpPr>
          <p:sp>
            <p:nvSpPr>
              <p:cNvPr id="35" name="Прямоугольник 34"/>
              <p:cNvSpPr/>
              <p:nvPr/>
            </p:nvSpPr>
            <p:spPr>
              <a:xfrm rot="10800000">
                <a:off x="2258743" y="2927237"/>
                <a:ext cx="360040" cy="3600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 rot="10800000">
                <a:off x="1619672" y="2076177"/>
                <a:ext cx="360040" cy="3600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8" name="Прямая соединительная линия 37"/>
              <p:cNvCxnSpPr>
                <a:stCxn id="46" idx="0"/>
                <a:endCxn id="39" idx="2"/>
              </p:cNvCxnSpPr>
              <p:nvPr/>
            </p:nvCxnSpPr>
            <p:spPr>
              <a:xfrm>
                <a:off x="1484657" y="3202232"/>
                <a:ext cx="315035" cy="551838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9" name="Прямоугольник 38"/>
              <p:cNvSpPr/>
              <p:nvPr/>
            </p:nvSpPr>
            <p:spPr>
              <a:xfrm rot="10800000">
                <a:off x="1619672" y="3754070"/>
                <a:ext cx="360040" cy="3600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0" name="Прямая соединительная линия 39"/>
              <p:cNvCxnSpPr>
                <a:stCxn id="35" idx="3"/>
                <a:endCxn id="46" idx="2"/>
              </p:cNvCxnSpPr>
              <p:nvPr/>
            </p:nvCxnSpPr>
            <p:spPr>
              <a:xfrm flipH="1" flipV="1">
                <a:off x="1574667" y="3107256"/>
                <a:ext cx="684076" cy="1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5" name="Прямая соединительная линия 44"/>
              <p:cNvCxnSpPr>
                <a:stCxn id="36" idx="0"/>
                <a:endCxn id="46" idx="4"/>
              </p:cNvCxnSpPr>
              <p:nvPr/>
            </p:nvCxnSpPr>
            <p:spPr>
              <a:xfrm flipH="1">
                <a:off x="1484657" y="2436217"/>
                <a:ext cx="315035" cy="576064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6" name="Овал 45"/>
              <p:cNvSpPr/>
              <p:nvPr/>
            </p:nvSpPr>
            <p:spPr>
              <a:xfrm rot="10800000">
                <a:off x="1394647" y="3012281"/>
                <a:ext cx="180020" cy="18995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7" name="Прямая соединительная линия 46"/>
              <p:cNvCxnSpPr>
                <a:stCxn id="48" idx="6"/>
                <a:endCxn id="46" idx="6"/>
              </p:cNvCxnSpPr>
              <p:nvPr/>
            </p:nvCxnSpPr>
            <p:spPr>
              <a:xfrm flipV="1">
                <a:off x="1106615" y="3107256"/>
                <a:ext cx="288032" cy="1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8" name="Овал 47"/>
              <p:cNvSpPr/>
              <p:nvPr/>
            </p:nvSpPr>
            <p:spPr>
              <a:xfrm>
                <a:off x="926595" y="3012281"/>
                <a:ext cx="180020" cy="18995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65243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Wireless Repeater</a:t>
            </a:r>
            <a:endParaRPr lang="ru-RU" sz="4000" dirty="0"/>
          </a:p>
        </p:txBody>
      </p:sp>
      <p:grpSp>
        <p:nvGrpSpPr>
          <p:cNvPr id="4" name="Группа 3"/>
          <p:cNvGrpSpPr/>
          <p:nvPr/>
        </p:nvGrpSpPr>
        <p:grpSpPr>
          <a:xfrm>
            <a:off x="984570" y="1509934"/>
            <a:ext cx="6598795" cy="2050046"/>
            <a:chOff x="1069549" y="1869973"/>
            <a:chExt cx="6598795" cy="2050046"/>
          </a:xfrm>
        </p:grpSpPr>
        <p:sp>
          <p:nvSpPr>
            <p:cNvPr id="33" name="Прямоугольник 32"/>
            <p:cNvSpPr/>
            <p:nvPr/>
          </p:nvSpPr>
          <p:spPr>
            <a:xfrm rot="10800000">
              <a:off x="7308304" y="2721033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Прямоугольник 33"/>
            <p:cNvSpPr/>
            <p:nvPr/>
          </p:nvSpPr>
          <p:spPr>
            <a:xfrm rot="10800000">
              <a:off x="6669233" y="1869973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" name="Прямая соединительная линия 36"/>
            <p:cNvCxnSpPr>
              <a:stCxn id="44" idx="0"/>
              <a:endCxn id="41" idx="2"/>
            </p:cNvCxnSpPr>
            <p:nvPr/>
          </p:nvCxnSpPr>
          <p:spPr>
            <a:xfrm>
              <a:off x="6534218" y="2996028"/>
              <a:ext cx="315035" cy="55183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1" name="Прямоугольник 40"/>
            <p:cNvSpPr/>
            <p:nvPr/>
          </p:nvSpPr>
          <p:spPr>
            <a:xfrm rot="10800000">
              <a:off x="6669233" y="3547866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2" name="Прямая соединительная линия 41"/>
            <p:cNvCxnSpPr>
              <a:stCxn id="33" idx="3"/>
              <a:endCxn id="44" idx="2"/>
            </p:cNvCxnSpPr>
            <p:nvPr/>
          </p:nvCxnSpPr>
          <p:spPr>
            <a:xfrm flipH="1" flipV="1">
              <a:off x="6624228" y="2901052"/>
              <a:ext cx="684076" cy="1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3" name="Прямая соединительная линия 42"/>
            <p:cNvCxnSpPr>
              <a:stCxn id="34" idx="0"/>
              <a:endCxn id="44" idx="4"/>
            </p:cNvCxnSpPr>
            <p:nvPr/>
          </p:nvCxnSpPr>
          <p:spPr>
            <a:xfrm flipH="1">
              <a:off x="6534218" y="2230013"/>
              <a:ext cx="315035" cy="576064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4" name="Овал 43"/>
            <p:cNvSpPr/>
            <p:nvPr/>
          </p:nvSpPr>
          <p:spPr>
            <a:xfrm rot="10800000">
              <a:off x="6444208" y="2806077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1" name="Прямая соединительная линия 50"/>
            <p:cNvCxnSpPr>
              <a:stCxn id="53" idx="6"/>
              <a:endCxn id="44" idx="6"/>
            </p:cNvCxnSpPr>
            <p:nvPr/>
          </p:nvCxnSpPr>
          <p:spPr>
            <a:xfrm flipV="1">
              <a:off x="6156176" y="2901052"/>
              <a:ext cx="288032" cy="1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3" name="Овал 52"/>
            <p:cNvSpPr/>
            <p:nvPr/>
          </p:nvSpPr>
          <p:spPr>
            <a:xfrm>
              <a:off x="5976156" y="2806077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4" name="Прямая соединительная линия 53"/>
            <p:cNvCxnSpPr>
              <a:stCxn id="48" idx="2"/>
              <a:endCxn id="53" idx="2"/>
            </p:cNvCxnSpPr>
            <p:nvPr/>
          </p:nvCxnSpPr>
          <p:spPr>
            <a:xfrm>
              <a:off x="2761737" y="2888939"/>
              <a:ext cx="3214419" cy="12114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grpSp>
          <p:nvGrpSpPr>
            <p:cNvPr id="3" name="Группа 2"/>
            <p:cNvGrpSpPr/>
            <p:nvPr/>
          </p:nvGrpSpPr>
          <p:grpSpPr>
            <a:xfrm rot="10800000">
              <a:off x="1069549" y="1882086"/>
              <a:ext cx="1692188" cy="2037933"/>
              <a:chOff x="926595" y="2076177"/>
              <a:chExt cx="1692188" cy="2037933"/>
            </a:xfrm>
          </p:grpSpPr>
          <p:sp>
            <p:nvSpPr>
              <p:cNvPr id="35" name="Прямоугольник 34"/>
              <p:cNvSpPr/>
              <p:nvPr/>
            </p:nvSpPr>
            <p:spPr>
              <a:xfrm rot="10800000">
                <a:off x="2258743" y="2927237"/>
                <a:ext cx="360040" cy="3600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6" name="Прямоугольник 35"/>
              <p:cNvSpPr/>
              <p:nvPr/>
            </p:nvSpPr>
            <p:spPr>
              <a:xfrm rot="10800000">
                <a:off x="1619672" y="2076177"/>
                <a:ext cx="360040" cy="3600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38" name="Прямая соединительная линия 37"/>
              <p:cNvCxnSpPr>
                <a:stCxn id="46" idx="0"/>
                <a:endCxn id="39" idx="2"/>
              </p:cNvCxnSpPr>
              <p:nvPr/>
            </p:nvCxnSpPr>
            <p:spPr>
              <a:xfrm>
                <a:off x="1484657" y="3202232"/>
                <a:ext cx="315035" cy="551838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39" name="Прямоугольник 38"/>
              <p:cNvSpPr/>
              <p:nvPr/>
            </p:nvSpPr>
            <p:spPr>
              <a:xfrm rot="10800000">
                <a:off x="1619672" y="3754070"/>
                <a:ext cx="360040" cy="3600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0" name="Прямая соединительная линия 39"/>
              <p:cNvCxnSpPr>
                <a:stCxn id="35" idx="3"/>
                <a:endCxn id="46" idx="2"/>
              </p:cNvCxnSpPr>
              <p:nvPr/>
            </p:nvCxnSpPr>
            <p:spPr>
              <a:xfrm flipH="1" flipV="1">
                <a:off x="1574667" y="3107256"/>
                <a:ext cx="684076" cy="1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5" name="Прямая соединительная линия 44"/>
              <p:cNvCxnSpPr>
                <a:stCxn id="36" idx="0"/>
                <a:endCxn id="46" idx="4"/>
              </p:cNvCxnSpPr>
              <p:nvPr/>
            </p:nvCxnSpPr>
            <p:spPr>
              <a:xfrm flipH="1">
                <a:off x="1484657" y="2436217"/>
                <a:ext cx="315035" cy="576064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6" name="Овал 45"/>
              <p:cNvSpPr/>
              <p:nvPr/>
            </p:nvSpPr>
            <p:spPr>
              <a:xfrm rot="10800000">
                <a:off x="1394647" y="3012281"/>
                <a:ext cx="180020" cy="18995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47" name="Прямая соединительная линия 46"/>
              <p:cNvCxnSpPr>
                <a:stCxn id="48" idx="6"/>
                <a:endCxn id="46" idx="6"/>
              </p:cNvCxnSpPr>
              <p:nvPr/>
            </p:nvCxnSpPr>
            <p:spPr>
              <a:xfrm flipV="1">
                <a:off x="1106615" y="3107256"/>
                <a:ext cx="288032" cy="1"/>
              </a:xfrm>
              <a:prstGeom prst="lin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48" name="Овал 47"/>
              <p:cNvSpPr/>
              <p:nvPr/>
            </p:nvSpPr>
            <p:spPr>
              <a:xfrm>
                <a:off x="926595" y="3012281"/>
                <a:ext cx="180020" cy="18995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24" name="Овал 23"/>
            <p:cNvSpPr/>
            <p:nvPr/>
          </p:nvSpPr>
          <p:spPr>
            <a:xfrm>
              <a:off x="4283968" y="2806077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1259632" y="4077072"/>
            <a:ext cx="6175130" cy="2050046"/>
            <a:chOff x="1259632" y="4077072"/>
            <a:chExt cx="6175130" cy="2050046"/>
          </a:xfrm>
        </p:grpSpPr>
        <p:sp>
          <p:nvSpPr>
            <p:cNvPr id="27" name="Прямоугольник 26"/>
            <p:cNvSpPr/>
            <p:nvPr/>
          </p:nvSpPr>
          <p:spPr>
            <a:xfrm rot="10800000">
              <a:off x="7074722" y="49281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 rot="10800000">
              <a:off x="6435651" y="407707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>
              <a:stCxn id="49" idx="0"/>
              <a:endCxn id="30" idx="2"/>
            </p:cNvCxnSpPr>
            <p:nvPr/>
          </p:nvCxnSpPr>
          <p:spPr>
            <a:xfrm>
              <a:off x="6300636" y="5203127"/>
              <a:ext cx="315035" cy="55183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0" name="Прямоугольник 29"/>
            <p:cNvSpPr/>
            <p:nvPr/>
          </p:nvSpPr>
          <p:spPr>
            <a:xfrm rot="10800000">
              <a:off x="6435651" y="5754965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1" name="Прямая соединительная линия 30"/>
            <p:cNvCxnSpPr>
              <a:stCxn id="27" idx="3"/>
              <a:endCxn id="49" idx="2"/>
            </p:cNvCxnSpPr>
            <p:nvPr/>
          </p:nvCxnSpPr>
          <p:spPr>
            <a:xfrm flipH="1" flipV="1">
              <a:off x="6390646" y="5108151"/>
              <a:ext cx="684076" cy="1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" name="Прямая соединительная линия 31"/>
            <p:cNvCxnSpPr>
              <a:stCxn id="28" idx="0"/>
              <a:endCxn id="49" idx="4"/>
            </p:cNvCxnSpPr>
            <p:nvPr/>
          </p:nvCxnSpPr>
          <p:spPr>
            <a:xfrm flipH="1">
              <a:off x="6300636" y="4437112"/>
              <a:ext cx="315035" cy="576064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9" name="Овал 48"/>
            <p:cNvSpPr/>
            <p:nvPr/>
          </p:nvSpPr>
          <p:spPr>
            <a:xfrm rot="10800000">
              <a:off x="6210626" y="5013176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0" name="Прямая соединительная линия 49"/>
            <p:cNvCxnSpPr>
              <a:stCxn id="52" idx="6"/>
              <a:endCxn id="49" idx="6"/>
            </p:cNvCxnSpPr>
            <p:nvPr/>
          </p:nvCxnSpPr>
          <p:spPr>
            <a:xfrm flipV="1">
              <a:off x="5922594" y="5108151"/>
              <a:ext cx="288032" cy="1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2" name="Овал 51"/>
            <p:cNvSpPr/>
            <p:nvPr/>
          </p:nvSpPr>
          <p:spPr>
            <a:xfrm>
              <a:off x="5742574" y="5013176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5" name="Прямая соединительная линия 54"/>
            <p:cNvCxnSpPr>
              <a:stCxn id="64" idx="6"/>
              <a:endCxn id="52" idx="2"/>
            </p:cNvCxnSpPr>
            <p:nvPr/>
          </p:nvCxnSpPr>
          <p:spPr>
            <a:xfrm>
              <a:off x="2483768" y="5096039"/>
              <a:ext cx="3258806" cy="12113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8" name="Прямоугольник 57"/>
            <p:cNvSpPr/>
            <p:nvPr/>
          </p:nvSpPr>
          <p:spPr>
            <a:xfrm>
              <a:off x="1259632" y="4916018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1898703" y="5767078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0" name="Прямая соединительная линия 59"/>
            <p:cNvCxnSpPr>
              <a:stCxn id="64" idx="0"/>
              <a:endCxn id="61" idx="2"/>
            </p:cNvCxnSpPr>
            <p:nvPr/>
          </p:nvCxnSpPr>
          <p:spPr>
            <a:xfrm rot="10800000">
              <a:off x="2078723" y="4449225"/>
              <a:ext cx="315035" cy="551838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1" name="Прямоугольник 60"/>
            <p:cNvSpPr/>
            <p:nvPr/>
          </p:nvSpPr>
          <p:spPr>
            <a:xfrm>
              <a:off x="1898703" y="4089185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2" name="Прямая соединительная линия 61"/>
            <p:cNvCxnSpPr>
              <a:stCxn id="58" idx="3"/>
              <a:endCxn id="64" idx="2"/>
            </p:cNvCxnSpPr>
            <p:nvPr/>
          </p:nvCxnSpPr>
          <p:spPr>
            <a:xfrm rot="10800000" flipH="1" flipV="1">
              <a:off x="1619672" y="5096038"/>
              <a:ext cx="684076" cy="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3" name="Прямая соединительная линия 62"/>
            <p:cNvCxnSpPr>
              <a:stCxn id="59" idx="0"/>
              <a:endCxn id="64" idx="4"/>
            </p:cNvCxnSpPr>
            <p:nvPr/>
          </p:nvCxnSpPr>
          <p:spPr>
            <a:xfrm rot="10800000" flipH="1">
              <a:off x="2078723" y="5191014"/>
              <a:ext cx="315035" cy="576064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4" name="Овал 63"/>
            <p:cNvSpPr/>
            <p:nvPr/>
          </p:nvSpPr>
          <p:spPr>
            <a:xfrm>
              <a:off x="2303748" y="5001063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4050386" y="5013176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53878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Wireless Repeater</a:t>
            </a:r>
            <a:endParaRPr lang="ru-RU" sz="4000" dirty="0"/>
          </a:p>
        </p:txBody>
      </p:sp>
      <p:grpSp>
        <p:nvGrpSpPr>
          <p:cNvPr id="12" name="Группа 11"/>
          <p:cNvGrpSpPr/>
          <p:nvPr/>
        </p:nvGrpSpPr>
        <p:grpSpPr>
          <a:xfrm>
            <a:off x="1259632" y="1772816"/>
            <a:ext cx="6175130" cy="4354302"/>
            <a:chOff x="1259632" y="1772816"/>
            <a:chExt cx="6175130" cy="4354302"/>
          </a:xfrm>
        </p:grpSpPr>
        <p:sp>
          <p:nvSpPr>
            <p:cNvPr id="27" name="Прямоугольник 26"/>
            <p:cNvSpPr/>
            <p:nvPr/>
          </p:nvSpPr>
          <p:spPr>
            <a:xfrm rot="10800000">
              <a:off x="7074722" y="49281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 rot="10800000">
              <a:off x="6435651" y="407707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единительная линия 28"/>
            <p:cNvCxnSpPr>
              <a:stCxn id="49" idx="0"/>
              <a:endCxn id="30" idx="2"/>
            </p:cNvCxnSpPr>
            <p:nvPr/>
          </p:nvCxnSpPr>
          <p:spPr>
            <a:xfrm>
              <a:off x="6300636" y="5203127"/>
              <a:ext cx="315035" cy="55183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0" name="Прямоугольник 29"/>
            <p:cNvSpPr/>
            <p:nvPr/>
          </p:nvSpPr>
          <p:spPr>
            <a:xfrm rot="10800000">
              <a:off x="6435651" y="5754965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1" name="Прямая соединительная линия 30"/>
            <p:cNvCxnSpPr>
              <a:stCxn id="27" idx="3"/>
              <a:endCxn id="49" idx="2"/>
            </p:cNvCxnSpPr>
            <p:nvPr/>
          </p:nvCxnSpPr>
          <p:spPr>
            <a:xfrm flipH="1" flipV="1">
              <a:off x="6390646" y="5108151"/>
              <a:ext cx="684076" cy="1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" name="Прямая соединительная линия 31"/>
            <p:cNvCxnSpPr>
              <a:stCxn id="28" idx="0"/>
              <a:endCxn id="49" idx="4"/>
            </p:cNvCxnSpPr>
            <p:nvPr/>
          </p:nvCxnSpPr>
          <p:spPr>
            <a:xfrm flipH="1">
              <a:off x="6300636" y="4437112"/>
              <a:ext cx="315035" cy="576064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9" name="Овал 48"/>
            <p:cNvSpPr/>
            <p:nvPr/>
          </p:nvSpPr>
          <p:spPr>
            <a:xfrm rot="10800000">
              <a:off x="6210626" y="5013176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0" name="Прямая соединительная линия 49"/>
            <p:cNvCxnSpPr>
              <a:stCxn id="52" idx="6"/>
              <a:endCxn id="49" idx="6"/>
            </p:cNvCxnSpPr>
            <p:nvPr/>
          </p:nvCxnSpPr>
          <p:spPr>
            <a:xfrm flipV="1">
              <a:off x="5922594" y="5108151"/>
              <a:ext cx="288032" cy="1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2" name="Овал 51"/>
            <p:cNvSpPr/>
            <p:nvPr/>
          </p:nvSpPr>
          <p:spPr>
            <a:xfrm>
              <a:off x="5742574" y="5013176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5" name="Прямая соединительная линия 54"/>
            <p:cNvCxnSpPr>
              <a:stCxn id="57" idx="5"/>
              <a:endCxn id="52" idx="2"/>
            </p:cNvCxnSpPr>
            <p:nvPr/>
          </p:nvCxnSpPr>
          <p:spPr>
            <a:xfrm>
              <a:off x="4204043" y="4239205"/>
              <a:ext cx="1538531" cy="868947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58" name="Прямоугольник 57"/>
            <p:cNvSpPr/>
            <p:nvPr/>
          </p:nvSpPr>
          <p:spPr>
            <a:xfrm>
              <a:off x="1259632" y="4916018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1898703" y="5767078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0" name="Прямая соединительная линия 59"/>
            <p:cNvCxnSpPr>
              <a:stCxn id="64" idx="0"/>
              <a:endCxn id="61" idx="2"/>
            </p:cNvCxnSpPr>
            <p:nvPr/>
          </p:nvCxnSpPr>
          <p:spPr>
            <a:xfrm rot="10800000">
              <a:off x="2078723" y="4449225"/>
              <a:ext cx="315035" cy="551838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1" name="Прямоугольник 60"/>
            <p:cNvSpPr/>
            <p:nvPr/>
          </p:nvSpPr>
          <p:spPr>
            <a:xfrm>
              <a:off x="1898703" y="4089185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2" name="Прямая соединительная линия 61"/>
            <p:cNvCxnSpPr>
              <a:stCxn id="58" idx="3"/>
              <a:endCxn id="64" idx="2"/>
            </p:cNvCxnSpPr>
            <p:nvPr/>
          </p:nvCxnSpPr>
          <p:spPr>
            <a:xfrm rot="10800000" flipH="1" flipV="1">
              <a:off x="1619672" y="5096038"/>
              <a:ext cx="684076" cy="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3" name="Прямая соединительная линия 62"/>
            <p:cNvCxnSpPr>
              <a:stCxn id="59" idx="0"/>
              <a:endCxn id="64" idx="4"/>
            </p:cNvCxnSpPr>
            <p:nvPr/>
          </p:nvCxnSpPr>
          <p:spPr>
            <a:xfrm rot="10800000" flipH="1">
              <a:off x="2078723" y="5191014"/>
              <a:ext cx="315035" cy="576064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4" name="Овал 63"/>
            <p:cNvSpPr/>
            <p:nvPr/>
          </p:nvSpPr>
          <p:spPr>
            <a:xfrm>
              <a:off x="2303748" y="5001063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7" name="Овал 56"/>
            <p:cNvSpPr/>
            <p:nvPr/>
          </p:nvSpPr>
          <p:spPr>
            <a:xfrm>
              <a:off x="4050386" y="4077072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5" name="Группа 4"/>
            <p:cNvGrpSpPr/>
            <p:nvPr/>
          </p:nvGrpSpPr>
          <p:grpSpPr>
            <a:xfrm rot="5400000">
              <a:off x="3517029" y="1365917"/>
              <a:ext cx="1224136" cy="2037933"/>
              <a:chOff x="3059832" y="2132856"/>
              <a:chExt cx="1224136" cy="2037933"/>
            </a:xfrm>
          </p:grpSpPr>
          <p:sp>
            <p:nvSpPr>
              <p:cNvPr id="56" name="Прямоугольник 55"/>
              <p:cNvSpPr/>
              <p:nvPr/>
            </p:nvSpPr>
            <p:spPr>
              <a:xfrm>
                <a:off x="3059832" y="2959689"/>
                <a:ext cx="360040" cy="3600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5" name="Прямоугольник 64"/>
              <p:cNvSpPr/>
              <p:nvPr/>
            </p:nvSpPr>
            <p:spPr>
              <a:xfrm>
                <a:off x="3698903" y="3810749"/>
                <a:ext cx="360040" cy="3600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6" name="Прямая соединительная линия 65"/>
              <p:cNvCxnSpPr>
                <a:stCxn id="70" idx="0"/>
                <a:endCxn id="67" idx="2"/>
              </p:cNvCxnSpPr>
              <p:nvPr/>
            </p:nvCxnSpPr>
            <p:spPr>
              <a:xfrm rot="10800000">
                <a:off x="3878923" y="2492896"/>
                <a:ext cx="315035" cy="551838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67" name="Прямоугольник 66"/>
              <p:cNvSpPr/>
              <p:nvPr/>
            </p:nvSpPr>
            <p:spPr>
              <a:xfrm>
                <a:off x="3698903" y="2132856"/>
                <a:ext cx="360040" cy="36004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68" name="Прямая соединительная линия 67"/>
              <p:cNvCxnSpPr>
                <a:stCxn id="56" idx="3"/>
                <a:endCxn id="70" idx="2"/>
              </p:cNvCxnSpPr>
              <p:nvPr/>
            </p:nvCxnSpPr>
            <p:spPr>
              <a:xfrm rot="10800000" flipH="1" flipV="1">
                <a:off x="3419872" y="3139709"/>
                <a:ext cx="684076" cy="1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9" name="Прямая соединительная линия 68"/>
              <p:cNvCxnSpPr>
                <a:stCxn id="65" idx="0"/>
                <a:endCxn id="70" idx="4"/>
              </p:cNvCxnSpPr>
              <p:nvPr/>
            </p:nvCxnSpPr>
            <p:spPr>
              <a:xfrm rot="10800000" flipH="1">
                <a:off x="3878923" y="3234685"/>
                <a:ext cx="315035" cy="576064"/>
              </a:xfrm>
              <a:prstGeom prst="line">
                <a:avLst/>
              </a:prstGeom>
              <a:ln>
                <a:prstDash val="sysDot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70" name="Овал 69"/>
              <p:cNvSpPr/>
              <p:nvPr/>
            </p:nvSpPr>
            <p:spPr>
              <a:xfrm>
                <a:off x="4103948" y="3044734"/>
                <a:ext cx="180020" cy="189951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71" name="Прямая соединительная линия 70"/>
            <p:cNvCxnSpPr>
              <a:stCxn id="64" idx="6"/>
              <a:endCxn id="57" idx="3"/>
            </p:cNvCxnSpPr>
            <p:nvPr/>
          </p:nvCxnSpPr>
          <p:spPr>
            <a:xfrm flipV="1">
              <a:off x="2483768" y="4239205"/>
              <a:ext cx="1592981" cy="856834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2" name="Прямая соединительная линия 71"/>
            <p:cNvCxnSpPr>
              <a:stCxn id="57" idx="0"/>
              <a:endCxn id="70" idx="6"/>
            </p:cNvCxnSpPr>
            <p:nvPr/>
          </p:nvCxnSpPr>
          <p:spPr>
            <a:xfrm flipV="1">
              <a:off x="4140396" y="2996952"/>
              <a:ext cx="814" cy="1080120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3551847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Овал 38"/>
          <p:cNvSpPr/>
          <p:nvPr/>
        </p:nvSpPr>
        <p:spPr>
          <a:xfrm>
            <a:off x="2885924" y="3023025"/>
            <a:ext cx="2520280" cy="235019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WDS (Wireless Distribution System)</a:t>
            </a:r>
            <a:endParaRPr lang="ru-RU" sz="4000" dirty="0"/>
          </a:p>
        </p:txBody>
      </p:sp>
      <p:sp>
        <p:nvSpPr>
          <p:cNvPr id="27" name="Прямоугольник 26"/>
          <p:cNvSpPr/>
          <p:nvPr/>
        </p:nvSpPr>
        <p:spPr>
          <a:xfrm rot="10800000">
            <a:off x="6714682" y="5209309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10800000">
            <a:off x="6435651" y="4077072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>
            <a:stCxn id="39" idx="5"/>
            <a:endCxn id="30" idx="2"/>
          </p:cNvCxnSpPr>
          <p:nvPr/>
        </p:nvCxnSpPr>
        <p:spPr>
          <a:xfrm>
            <a:off x="5037118" y="5029038"/>
            <a:ext cx="815075" cy="1075607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Прямоугольник 29"/>
          <p:cNvSpPr/>
          <p:nvPr/>
        </p:nvSpPr>
        <p:spPr>
          <a:xfrm rot="10800000">
            <a:off x="5672173" y="6104645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>
            <a:stCxn id="27" idx="3"/>
          </p:cNvCxnSpPr>
          <p:nvPr/>
        </p:nvCxnSpPr>
        <p:spPr>
          <a:xfrm flipH="1" flipV="1">
            <a:off x="5312133" y="4630168"/>
            <a:ext cx="1402549" cy="75916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" name="Прямая соединительная линия 31"/>
          <p:cNvCxnSpPr>
            <a:stCxn id="28" idx="3"/>
            <a:endCxn id="39" idx="6"/>
          </p:cNvCxnSpPr>
          <p:nvPr/>
        </p:nvCxnSpPr>
        <p:spPr>
          <a:xfrm flipH="1" flipV="1">
            <a:off x="5406204" y="4198121"/>
            <a:ext cx="1029447" cy="5897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2" name="Овал 51"/>
          <p:cNvSpPr/>
          <p:nvPr/>
        </p:nvSpPr>
        <p:spPr>
          <a:xfrm>
            <a:off x="4788024" y="4679209"/>
            <a:ext cx="180020" cy="1899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>
            <a:stCxn id="70" idx="7"/>
            <a:endCxn id="52" idx="0"/>
          </p:cNvCxnSpPr>
          <p:nvPr/>
        </p:nvCxnSpPr>
        <p:spPr>
          <a:xfrm>
            <a:off x="4218890" y="3366634"/>
            <a:ext cx="659144" cy="1312575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1259632" y="4916018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2078723" y="5947098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0" name="Прямая соединительная линия 59"/>
          <p:cNvCxnSpPr>
            <a:stCxn id="39" idx="2"/>
            <a:endCxn id="61" idx="3"/>
          </p:cNvCxnSpPr>
          <p:nvPr/>
        </p:nvCxnSpPr>
        <p:spPr>
          <a:xfrm flipH="1" flipV="1">
            <a:off x="1805313" y="4089185"/>
            <a:ext cx="1080611" cy="10893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1445273" y="3909165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единительная линия 61"/>
          <p:cNvCxnSpPr>
            <a:stCxn id="58" idx="3"/>
          </p:cNvCxnSpPr>
          <p:nvPr/>
        </p:nvCxnSpPr>
        <p:spPr>
          <a:xfrm flipV="1">
            <a:off x="1619672" y="4673967"/>
            <a:ext cx="1368152" cy="42207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3" name="Прямая соединительная линия 62"/>
          <p:cNvCxnSpPr>
            <a:stCxn id="59" idx="0"/>
            <a:endCxn id="39" idx="3"/>
          </p:cNvCxnSpPr>
          <p:nvPr/>
        </p:nvCxnSpPr>
        <p:spPr>
          <a:xfrm flipV="1">
            <a:off x="2258743" y="5029038"/>
            <a:ext cx="996267" cy="918060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4" name="Овал 63"/>
          <p:cNvSpPr/>
          <p:nvPr/>
        </p:nvSpPr>
        <p:spPr>
          <a:xfrm>
            <a:off x="3290151" y="4673967"/>
            <a:ext cx="180020" cy="1899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Прямоугольник 55"/>
          <p:cNvSpPr/>
          <p:nvPr/>
        </p:nvSpPr>
        <p:spPr>
          <a:xfrm rot="5400000">
            <a:off x="3961191" y="1772816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Прямоугольник 64"/>
          <p:cNvSpPr/>
          <p:nvPr/>
        </p:nvSpPr>
        <p:spPr>
          <a:xfrm rot="5400000">
            <a:off x="2438763" y="2236797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6" name="Прямая соединительная линия 65"/>
          <p:cNvCxnSpPr>
            <a:endCxn id="67" idx="3"/>
          </p:cNvCxnSpPr>
          <p:nvPr/>
        </p:nvCxnSpPr>
        <p:spPr>
          <a:xfrm flipV="1">
            <a:off x="4904397" y="2538934"/>
            <a:ext cx="587756" cy="67404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7" name="Прямоугольник 66"/>
          <p:cNvSpPr/>
          <p:nvPr/>
        </p:nvSpPr>
        <p:spPr>
          <a:xfrm rot="5400000">
            <a:off x="5312133" y="2178894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8" name="Прямая соединительная линия 67"/>
          <p:cNvCxnSpPr>
            <a:stCxn id="56" idx="3"/>
            <a:endCxn id="39" idx="0"/>
          </p:cNvCxnSpPr>
          <p:nvPr/>
        </p:nvCxnSpPr>
        <p:spPr>
          <a:xfrm>
            <a:off x="4141211" y="2132856"/>
            <a:ext cx="4853" cy="890169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9" name="Прямая соединительная линия 68"/>
          <p:cNvCxnSpPr>
            <a:stCxn id="65" idx="3"/>
            <a:endCxn id="39" idx="1"/>
          </p:cNvCxnSpPr>
          <p:nvPr/>
        </p:nvCxnSpPr>
        <p:spPr>
          <a:xfrm>
            <a:off x="2618783" y="2596837"/>
            <a:ext cx="636227" cy="770366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0" name="Овал 69"/>
          <p:cNvSpPr/>
          <p:nvPr/>
        </p:nvSpPr>
        <p:spPr>
          <a:xfrm rot="5400000">
            <a:off x="4061722" y="3208011"/>
            <a:ext cx="180020" cy="1899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1" name="Прямая соединительная линия 70"/>
          <p:cNvCxnSpPr>
            <a:stCxn id="64" idx="6"/>
            <a:endCxn id="52" idx="2"/>
          </p:cNvCxnSpPr>
          <p:nvPr/>
        </p:nvCxnSpPr>
        <p:spPr>
          <a:xfrm>
            <a:off x="3470171" y="4768943"/>
            <a:ext cx="1317853" cy="5242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2" name="Прямая соединительная линия 71"/>
          <p:cNvCxnSpPr>
            <a:stCxn id="64" idx="0"/>
            <a:endCxn id="70" idx="5"/>
          </p:cNvCxnSpPr>
          <p:nvPr/>
        </p:nvCxnSpPr>
        <p:spPr>
          <a:xfrm flipV="1">
            <a:off x="3380161" y="3366634"/>
            <a:ext cx="704414" cy="1307333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4084138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Создание </a:t>
            </a:r>
            <a:r>
              <a:rPr lang="en-US" sz="4000" dirty="0" smtClean="0"/>
              <a:t>Wi-Fi </a:t>
            </a:r>
            <a:r>
              <a:rPr lang="ru-RU" sz="4000" dirty="0" smtClean="0"/>
              <a:t>с роумингом</a:t>
            </a:r>
            <a:endParaRPr lang="ru-RU" sz="4000" dirty="0"/>
          </a:p>
        </p:txBody>
      </p:sp>
      <p:sp>
        <p:nvSpPr>
          <p:cNvPr id="27" name="Прямоугольник 26"/>
          <p:cNvSpPr/>
          <p:nvPr/>
        </p:nvSpPr>
        <p:spPr>
          <a:xfrm rot="10800000">
            <a:off x="7074722" y="4928132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10800000">
            <a:off x="6435651" y="4077072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>
            <a:stCxn id="49" idx="0"/>
            <a:endCxn id="30" idx="2"/>
          </p:cNvCxnSpPr>
          <p:nvPr/>
        </p:nvCxnSpPr>
        <p:spPr>
          <a:xfrm>
            <a:off x="6300636" y="5203127"/>
            <a:ext cx="315035" cy="55183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0" name="Прямоугольник 29"/>
          <p:cNvSpPr/>
          <p:nvPr/>
        </p:nvSpPr>
        <p:spPr>
          <a:xfrm rot="10800000">
            <a:off x="6435651" y="5754965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1" name="Прямая соединительная линия 30"/>
          <p:cNvCxnSpPr>
            <a:stCxn id="27" idx="3"/>
            <a:endCxn id="49" idx="2"/>
          </p:cNvCxnSpPr>
          <p:nvPr/>
        </p:nvCxnSpPr>
        <p:spPr>
          <a:xfrm flipH="1" flipV="1">
            <a:off x="6390646" y="5108151"/>
            <a:ext cx="684076" cy="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32" name="Прямая соединительная линия 31"/>
          <p:cNvCxnSpPr>
            <a:stCxn id="28" idx="0"/>
            <a:endCxn id="49" idx="4"/>
          </p:cNvCxnSpPr>
          <p:nvPr/>
        </p:nvCxnSpPr>
        <p:spPr>
          <a:xfrm flipH="1">
            <a:off x="6300636" y="4437112"/>
            <a:ext cx="315035" cy="576064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9" name="Овал 48"/>
          <p:cNvSpPr/>
          <p:nvPr/>
        </p:nvSpPr>
        <p:spPr>
          <a:xfrm rot="10800000">
            <a:off x="6210626" y="5013176"/>
            <a:ext cx="180020" cy="1899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5" name="Прямая соединительная линия 54"/>
          <p:cNvCxnSpPr>
            <a:endCxn id="49" idx="6"/>
          </p:cNvCxnSpPr>
          <p:nvPr/>
        </p:nvCxnSpPr>
        <p:spPr>
          <a:xfrm>
            <a:off x="4512104" y="4239205"/>
            <a:ext cx="1698522" cy="868946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1259632" y="4916018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1898703" y="5767078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0" name="Прямая соединительная линия 59"/>
          <p:cNvCxnSpPr>
            <a:stCxn id="64" idx="0"/>
            <a:endCxn id="61" idx="2"/>
          </p:cNvCxnSpPr>
          <p:nvPr/>
        </p:nvCxnSpPr>
        <p:spPr>
          <a:xfrm rot="10800000">
            <a:off x="2078723" y="4449225"/>
            <a:ext cx="315035" cy="551838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1" name="Прямоугольник 60"/>
          <p:cNvSpPr/>
          <p:nvPr/>
        </p:nvSpPr>
        <p:spPr>
          <a:xfrm>
            <a:off x="1898703" y="4089185"/>
            <a:ext cx="360040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единительная линия 61"/>
          <p:cNvCxnSpPr>
            <a:stCxn id="58" idx="3"/>
            <a:endCxn id="64" idx="2"/>
          </p:cNvCxnSpPr>
          <p:nvPr/>
        </p:nvCxnSpPr>
        <p:spPr>
          <a:xfrm rot="10800000" flipH="1" flipV="1">
            <a:off x="1619672" y="5096038"/>
            <a:ext cx="684076" cy="1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63" name="Прямая соединительная линия 62"/>
          <p:cNvCxnSpPr>
            <a:stCxn id="59" idx="0"/>
            <a:endCxn id="64" idx="4"/>
          </p:cNvCxnSpPr>
          <p:nvPr/>
        </p:nvCxnSpPr>
        <p:spPr>
          <a:xfrm rot="10800000" flipH="1">
            <a:off x="2078723" y="5191014"/>
            <a:ext cx="315035" cy="576064"/>
          </a:xfrm>
          <a:prstGeom prst="line">
            <a:avLst/>
          </a:prstGeom>
          <a:ln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64" name="Овал 63"/>
          <p:cNvSpPr/>
          <p:nvPr/>
        </p:nvSpPr>
        <p:spPr>
          <a:xfrm>
            <a:off x="2303748" y="5001063"/>
            <a:ext cx="180020" cy="1899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 rot="5400000">
            <a:off x="3517029" y="1365917"/>
            <a:ext cx="1224136" cy="2037933"/>
            <a:chOff x="3059832" y="2132856"/>
            <a:chExt cx="1224136" cy="2037933"/>
          </a:xfrm>
        </p:grpSpPr>
        <p:sp>
          <p:nvSpPr>
            <p:cNvPr id="56" name="Прямоугольник 55"/>
            <p:cNvSpPr/>
            <p:nvPr/>
          </p:nvSpPr>
          <p:spPr>
            <a:xfrm>
              <a:off x="3059832" y="2959689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3698903" y="3810749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6" name="Прямая соединительная линия 65"/>
            <p:cNvCxnSpPr>
              <a:stCxn id="70" idx="0"/>
              <a:endCxn id="67" idx="2"/>
            </p:cNvCxnSpPr>
            <p:nvPr/>
          </p:nvCxnSpPr>
          <p:spPr>
            <a:xfrm rot="10800000">
              <a:off x="3878923" y="2492896"/>
              <a:ext cx="315035" cy="551838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67" name="Прямоугольник 66"/>
            <p:cNvSpPr/>
            <p:nvPr/>
          </p:nvSpPr>
          <p:spPr>
            <a:xfrm>
              <a:off x="3698903" y="2132856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68" name="Прямая соединительная линия 67"/>
            <p:cNvCxnSpPr>
              <a:stCxn id="56" idx="3"/>
              <a:endCxn id="70" idx="2"/>
            </p:cNvCxnSpPr>
            <p:nvPr/>
          </p:nvCxnSpPr>
          <p:spPr>
            <a:xfrm rot="10800000" flipH="1" flipV="1">
              <a:off x="3419872" y="3139709"/>
              <a:ext cx="684076" cy="1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9" name="Прямая соединительная линия 68"/>
            <p:cNvCxnSpPr>
              <a:stCxn id="65" idx="0"/>
              <a:endCxn id="70" idx="4"/>
            </p:cNvCxnSpPr>
            <p:nvPr/>
          </p:nvCxnSpPr>
          <p:spPr>
            <a:xfrm rot="10800000" flipH="1">
              <a:off x="3878923" y="3234685"/>
              <a:ext cx="315035" cy="576064"/>
            </a:xfrm>
            <a:prstGeom prst="line">
              <a:avLst/>
            </a:prstGeom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0" name="Овал 69"/>
            <p:cNvSpPr/>
            <p:nvPr/>
          </p:nvSpPr>
          <p:spPr>
            <a:xfrm>
              <a:off x="4103948" y="3044734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71" name="Прямая соединительная линия 70"/>
          <p:cNvCxnSpPr>
            <a:stCxn id="64" idx="6"/>
          </p:cNvCxnSpPr>
          <p:nvPr/>
        </p:nvCxnSpPr>
        <p:spPr>
          <a:xfrm flipV="1">
            <a:off x="2483768" y="4239205"/>
            <a:ext cx="1274434" cy="856834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72" name="Прямая соединительная линия 71"/>
          <p:cNvCxnSpPr>
            <a:endCxn id="70" idx="6"/>
          </p:cNvCxnSpPr>
          <p:nvPr/>
        </p:nvCxnSpPr>
        <p:spPr>
          <a:xfrm flipV="1">
            <a:off x="4140396" y="2996952"/>
            <a:ext cx="814" cy="1080120"/>
          </a:xfrm>
          <a:prstGeom prst="lin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" name="Прямоугольник 3"/>
          <p:cNvSpPr/>
          <p:nvPr/>
        </p:nvSpPr>
        <p:spPr>
          <a:xfrm>
            <a:off x="3601151" y="4005064"/>
            <a:ext cx="1080120" cy="2520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347864" y="4350920"/>
            <a:ext cx="16201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Коммутатор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80870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Создание сети в режиме </a:t>
            </a:r>
            <a:r>
              <a:rPr lang="en-US" sz="4000" dirty="0" smtClean="0"/>
              <a:t>Hot-spot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Самый распространенный вариант – создание </a:t>
            </a:r>
            <a:r>
              <a:rPr lang="en-US" sz="3400" dirty="0" smtClean="0"/>
              <a:t>Wi-Fi</a:t>
            </a:r>
            <a:r>
              <a:rPr lang="ru-RU" sz="3400" dirty="0" smtClean="0"/>
              <a:t> сети на основе точки доступа</a:t>
            </a:r>
          </a:p>
          <a:p>
            <a:r>
              <a:rPr lang="ru-RU" sz="3400" dirty="0" smtClean="0"/>
              <a:t>Для такой сети необходимо:</a:t>
            </a:r>
          </a:p>
          <a:p>
            <a:pPr lvl="1"/>
            <a:r>
              <a:rPr lang="ru-RU" sz="3200" dirty="0" smtClean="0"/>
              <a:t>Точка доступа (беспроводной маршрутизатор)</a:t>
            </a:r>
          </a:p>
          <a:p>
            <a:pPr lvl="1"/>
            <a:r>
              <a:rPr lang="ru-RU" sz="3200" dirty="0" smtClean="0"/>
              <a:t>Устройства с сетевым адаптером </a:t>
            </a:r>
            <a:r>
              <a:rPr lang="en-US" sz="3200" dirty="0" smtClean="0"/>
              <a:t>Wi-Fi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8439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Создание сети в режиме </a:t>
            </a:r>
            <a:r>
              <a:rPr lang="en-US" sz="4000" dirty="0" smtClean="0"/>
              <a:t>Hot-spot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Самый распространенный вариант – создание </a:t>
            </a:r>
            <a:r>
              <a:rPr lang="en-US" sz="3400" dirty="0" smtClean="0"/>
              <a:t>Wi-Fi</a:t>
            </a:r>
            <a:r>
              <a:rPr lang="ru-RU" sz="3400" dirty="0" smtClean="0"/>
              <a:t> сети на основе точки доступа</a:t>
            </a:r>
          </a:p>
          <a:p>
            <a:r>
              <a:rPr lang="ru-RU" sz="3400" dirty="0" smtClean="0"/>
              <a:t>Для такой сети необходимо:</a:t>
            </a:r>
          </a:p>
          <a:p>
            <a:pPr lvl="1"/>
            <a:r>
              <a:rPr lang="ru-RU" sz="3200" dirty="0" smtClean="0"/>
              <a:t>Точка доступа (беспроводной маршрутизатор)</a:t>
            </a:r>
          </a:p>
          <a:p>
            <a:pPr lvl="1"/>
            <a:r>
              <a:rPr lang="ru-RU" sz="3200" dirty="0" smtClean="0"/>
              <a:t>Устройства с сетевым адаптером </a:t>
            </a:r>
            <a:r>
              <a:rPr lang="en-US" sz="3200" dirty="0" smtClean="0"/>
              <a:t>Wi-Fi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4185818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Беспроводные локальные сети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WLAN</a:t>
            </a:r>
            <a:r>
              <a:rPr lang="ru-RU" sz="3400" dirty="0" smtClean="0"/>
              <a:t> – </a:t>
            </a:r>
            <a:r>
              <a:rPr lang="en-US" sz="3400" dirty="0" smtClean="0"/>
              <a:t>Wireless</a:t>
            </a:r>
            <a:r>
              <a:rPr lang="ru-RU" sz="3400" dirty="0" smtClean="0"/>
              <a:t> </a:t>
            </a:r>
            <a:r>
              <a:rPr lang="en-US" sz="3400" dirty="0" smtClean="0"/>
              <a:t>LAN</a:t>
            </a:r>
            <a:endParaRPr lang="ru-RU" sz="3400" dirty="0" smtClean="0"/>
          </a:p>
          <a:p>
            <a:r>
              <a:rPr lang="ru-RU" sz="3400" dirty="0" smtClean="0"/>
              <a:t>Среда передачи – радиоэфир</a:t>
            </a:r>
          </a:p>
          <a:p>
            <a:r>
              <a:rPr lang="en-US" sz="3400" dirty="0" smtClean="0"/>
              <a:t>Wi-Fi</a:t>
            </a:r>
            <a:r>
              <a:rPr lang="ru-RU" sz="3400" dirty="0" smtClean="0"/>
              <a:t> </a:t>
            </a:r>
            <a:r>
              <a:rPr lang="en-US" sz="3400" dirty="0" smtClean="0"/>
              <a:t>– </a:t>
            </a:r>
            <a:r>
              <a:rPr lang="ru-RU" sz="3400" dirty="0" smtClean="0"/>
              <a:t>стандарт</a:t>
            </a:r>
            <a:r>
              <a:rPr lang="en-US" sz="3400" dirty="0" smtClean="0"/>
              <a:t> IEEE 802.11</a:t>
            </a:r>
            <a:endParaRPr lang="ru-RU" sz="3400" dirty="0" smtClean="0"/>
          </a:p>
        </p:txBody>
      </p:sp>
      <p:pic>
        <p:nvPicPr>
          <p:cNvPr id="1026" name="Picture 2" descr="File:11wifi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83" y="3813225"/>
            <a:ext cx="3816424" cy="2447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5827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8" name="Picture 10" descr="http://www.kupitut.kz/published/publicdata/ONSKZKMG/attachments/SC/products_pictures/p272241_908216_dap_2590_tochka_dostupa_d_link_airpremier_n_dap_25_3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57" t="-2" r="18667" b="22"/>
          <a:stretch/>
        </p:blipFill>
        <p:spPr bwMode="auto">
          <a:xfrm>
            <a:off x="0" y="1714306"/>
            <a:ext cx="3024000" cy="48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http://www.wscomp.ru/img/tovar/259108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69" b="11006"/>
          <a:stretch/>
        </p:blipFill>
        <p:spPr bwMode="auto">
          <a:xfrm>
            <a:off x="2882363" y="74315"/>
            <a:ext cx="3024336" cy="25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http://wahu.ru/pictures/i/282/i2282/90438_v01_b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34976" y="3789040"/>
            <a:ext cx="3309024" cy="30662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http://eaiti.ru/price/pic/p63427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2240" y="2564904"/>
            <a:ext cx="3731995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onestop.ro/images/products/zoom/Access-point-3COM-3CRWE454G75-ME_0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-14122"/>
            <a:ext cx="3202757" cy="32027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4748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6" name="Picture 8" descr="http://img.board.com.ua/a/1042861212/wm/1-novyij-wi-fi-marshrutizator-dlink-dir-300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3789040"/>
            <a:ext cx="4104455" cy="2517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http://dako-pc.com/images/photo/review/200838_DWL-G700AP_D-Link_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416" y="1700808"/>
            <a:ext cx="3960440" cy="2548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</p:spPr>
        <p:txBody>
          <a:bodyPr/>
          <a:lstStyle/>
          <a:p>
            <a:r>
              <a:rPr lang="ru-RU" sz="4000" dirty="0" smtClean="0"/>
              <a:t>Точка доступа и беспроводной маршрутизатор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35595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Параметры сетей </a:t>
            </a:r>
            <a:r>
              <a:rPr lang="en-US" sz="4000" dirty="0" smtClean="0"/>
              <a:t>Wi-Fi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en-US" sz="3400" dirty="0" smtClean="0"/>
              <a:t>SSID </a:t>
            </a:r>
            <a:r>
              <a:rPr lang="ru-RU" sz="3400" dirty="0" smtClean="0"/>
              <a:t>– идентификатор сети (имя, видимое клиентами)</a:t>
            </a:r>
          </a:p>
          <a:p>
            <a:r>
              <a:rPr lang="ru-RU" sz="3400" dirty="0" smtClean="0"/>
              <a:t>Частотный канал (число от 1 до 13) – полоса частот, используемых в данной конкретной сети</a:t>
            </a:r>
          </a:p>
          <a:p>
            <a:r>
              <a:rPr lang="ru-RU" sz="3400" dirty="0" smtClean="0"/>
              <a:t>Скорость передачи информации (выбор стандарта – </a:t>
            </a:r>
            <a:r>
              <a:rPr lang="en-US" sz="3400" dirty="0" smtClean="0"/>
              <a:t>b, g, n</a:t>
            </a:r>
            <a:r>
              <a:rPr lang="ru-RU" sz="3400" dirty="0" smtClean="0"/>
              <a:t>)</a:t>
            </a:r>
          </a:p>
          <a:p>
            <a:r>
              <a:rPr lang="ru-RU" sz="3400" dirty="0" smtClean="0"/>
              <a:t>Параметры безопасности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1640381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Частотный канал</a:t>
            </a:r>
            <a:endParaRPr lang="ru-RU" sz="4000" dirty="0"/>
          </a:p>
        </p:txBody>
      </p:sp>
      <p:pic>
        <p:nvPicPr>
          <p:cNvPr id="21508" name="Picture 4" descr="http://cdn.howtogeek.com/wp-content/uploads/2012/02/wifi-analyzer-heade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7859082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878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Защита сетей </a:t>
            </a:r>
            <a:r>
              <a:rPr lang="en-US" sz="4000" dirty="0" smtClean="0"/>
              <a:t>Wi-Fi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Скрытие </a:t>
            </a:r>
            <a:r>
              <a:rPr lang="en-US" sz="3400" dirty="0" smtClean="0"/>
              <a:t>SSID</a:t>
            </a:r>
            <a:endParaRPr lang="ru-RU" sz="3400" dirty="0" smtClean="0"/>
          </a:p>
          <a:p>
            <a:r>
              <a:rPr lang="ru-RU" sz="3200" dirty="0" smtClean="0"/>
              <a:t>Фильтрация </a:t>
            </a:r>
            <a:r>
              <a:rPr lang="en-US" sz="3200" dirty="0" smtClean="0"/>
              <a:t>MAC-</a:t>
            </a:r>
            <a:r>
              <a:rPr lang="ru-RU" sz="3200" dirty="0" smtClean="0"/>
              <a:t>адресов</a:t>
            </a:r>
          </a:p>
          <a:p>
            <a:r>
              <a:rPr lang="ru-RU" sz="3200" dirty="0" smtClean="0"/>
              <a:t>Аутентификация и шифрование трафика</a:t>
            </a:r>
            <a:endParaRPr lang="ru-RU" sz="3200" dirty="0" smtClean="0"/>
          </a:p>
        </p:txBody>
      </p:sp>
    </p:spTree>
    <p:extLst>
      <p:ext uri="{BB962C8B-B14F-4D97-AF65-F5344CB8AC3E}">
        <p14:creationId xmlns:p14="http://schemas.microsoft.com/office/powerpoint/2010/main" val="1578950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Аутентификация в сетях </a:t>
            </a:r>
            <a:r>
              <a:rPr lang="en-US" sz="4000" dirty="0" smtClean="0"/>
              <a:t>Wi-Fi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506916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Открытая – без пароля и дополнительных ключей</a:t>
            </a:r>
          </a:p>
          <a:p>
            <a:r>
              <a:rPr lang="ru-RU" sz="3400" dirty="0" smtClean="0"/>
              <a:t>Аутентификация с общим ключом (</a:t>
            </a:r>
            <a:r>
              <a:rPr lang="en-US" sz="3400" dirty="0" smtClean="0"/>
              <a:t>Shared Key</a:t>
            </a:r>
            <a:r>
              <a:rPr lang="ru-RU" sz="3400" dirty="0" smtClean="0"/>
              <a:t>)</a:t>
            </a:r>
          </a:p>
          <a:p>
            <a:pPr lvl="1"/>
            <a:r>
              <a:rPr lang="en-US" sz="3000" dirty="0" smtClean="0"/>
              <a:t>WEP</a:t>
            </a:r>
          </a:p>
          <a:p>
            <a:pPr lvl="1"/>
            <a:r>
              <a:rPr lang="en-US" sz="3000" dirty="0" smtClean="0"/>
              <a:t>WPA </a:t>
            </a:r>
            <a:r>
              <a:rPr lang="ru-RU" sz="3000" dirty="0" smtClean="0"/>
              <a:t>и </a:t>
            </a:r>
            <a:r>
              <a:rPr lang="en-US" sz="3000" dirty="0" smtClean="0"/>
              <a:t>WPA2</a:t>
            </a:r>
            <a:r>
              <a:rPr lang="ru-RU" sz="3000" dirty="0" smtClean="0"/>
              <a:t> (</a:t>
            </a:r>
            <a:r>
              <a:rPr lang="en-US" sz="3000" dirty="0" smtClean="0"/>
              <a:t>Pre-Shared Key</a:t>
            </a:r>
            <a:r>
              <a:rPr lang="ru-RU" sz="3000" dirty="0" smtClean="0"/>
              <a:t> или </a:t>
            </a:r>
            <a:r>
              <a:rPr lang="en-US" sz="3000" dirty="0" smtClean="0"/>
              <a:t>RADIUS</a:t>
            </a:r>
            <a:r>
              <a:rPr lang="ru-RU" sz="3000" dirty="0" smtClean="0"/>
              <a:t>)</a:t>
            </a:r>
          </a:p>
          <a:p>
            <a:r>
              <a:rPr lang="ru-RU" sz="3200" dirty="0" smtClean="0"/>
              <a:t>При использовании </a:t>
            </a:r>
            <a:r>
              <a:rPr lang="en-US" sz="3200" dirty="0" smtClean="0"/>
              <a:t>WEP </a:t>
            </a:r>
            <a:r>
              <a:rPr lang="ru-RU" sz="3200" dirty="0" smtClean="0"/>
              <a:t>или </a:t>
            </a:r>
            <a:r>
              <a:rPr lang="en-US" sz="3200" dirty="0" smtClean="0"/>
              <a:t>WPA (WPA2)</a:t>
            </a:r>
            <a:r>
              <a:rPr lang="ru-RU" sz="3200" dirty="0" smtClean="0"/>
              <a:t> также осуществляется </a:t>
            </a:r>
            <a:r>
              <a:rPr lang="ru-RU" sz="3200" b="1" dirty="0" smtClean="0"/>
              <a:t>шифрование</a:t>
            </a:r>
            <a:r>
              <a:rPr lang="ru-RU" sz="3200" dirty="0" smtClean="0"/>
              <a:t> трафика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866349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858218"/>
          </a:xfrm>
        </p:spPr>
        <p:txBody>
          <a:bodyPr/>
          <a:lstStyle/>
          <a:p>
            <a:r>
              <a:rPr lang="ru-RU" sz="4000" dirty="0" smtClean="0"/>
              <a:t>Дополнительные настройки точки доступа и беспроводного маршрутизатора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64296"/>
            <a:ext cx="8003232" cy="3845024"/>
          </a:xfrm>
        </p:spPr>
        <p:txBody>
          <a:bodyPr>
            <a:normAutofit/>
          </a:bodyPr>
          <a:lstStyle/>
          <a:p>
            <a:r>
              <a:rPr lang="en-US" sz="3400" dirty="0" smtClean="0"/>
              <a:t>DHCP</a:t>
            </a:r>
          </a:p>
          <a:p>
            <a:r>
              <a:rPr lang="en-US" sz="3400" dirty="0" smtClean="0"/>
              <a:t>NAT </a:t>
            </a:r>
            <a:r>
              <a:rPr lang="ru-RU" sz="3400" dirty="0" smtClean="0"/>
              <a:t>и др. (маршрутизатор)</a:t>
            </a: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516097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Достоинства </a:t>
            </a:r>
            <a:r>
              <a:rPr lang="en-US" sz="4000" dirty="0" smtClean="0"/>
              <a:t>WLAN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dirty="0" smtClean="0"/>
              <a:t>Мобильность пользователей</a:t>
            </a:r>
          </a:p>
          <a:p>
            <a:r>
              <a:rPr lang="ru-RU" sz="3400" dirty="0" smtClean="0"/>
              <a:t>Простота подключения пользовательских устройств</a:t>
            </a:r>
          </a:p>
          <a:p>
            <a:r>
              <a:rPr lang="ru-RU" sz="3400" dirty="0" smtClean="0"/>
              <a:t>Отсутствие необходимости монтажа кабельной системы</a:t>
            </a:r>
          </a:p>
          <a:p>
            <a:r>
              <a:rPr lang="ru-RU" sz="3400" dirty="0" smtClean="0"/>
              <a:t>Возможность создания временных сетей</a:t>
            </a:r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211870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Недостатки </a:t>
            </a:r>
            <a:r>
              <a:rPr lang="en-US" sz="4000" dirty="0" smtClean="0"/>
              <a:t>WLAN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fontScale="92500"/>
          </a:bodyPr>
          <a:lstStyle/>
          <a:p>
            <a:r>
              <a:rPr lang="ru-RU" sz="3400" dirty="0" smtClean="0"/>
              <a:t>Низкая скорость и стабильность (по сравнению с проводными сетями аналогичных поколений)</a:t>
            </a:r>
          </a:p>
          <a:p>
            <a:r>
              <a:rPr lang="ru-RU" sz="3400" dirty="0" smtClean="0"/>
              <a:t>Высокая уязвимость (радиоэфир открыт для всех)</a:t>
            </a:r>
          </a:p>
          <a:p>
            <a:r>
              <a:rPr lang="ru-RU" sz="3400" dirty="0" smtClean="0"/>
              <a:t>Низкая предсказуемость распространения сигнала (неопределенность зоны покрытия)</a:t>
            </a:r>
          </a:p>
          <a:p>
            <a:r>
              <a:rPr lang="ru-RU" sz="3400" dirty="0" smtClean="0"/>
              <a:t>Создание помех другим устройствам и сетям передачи данных</a:t>
            </a:r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833088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Стандарт </a:t>
            </a:r>
            <a:r>
              <a:rPr lang="en-US" sz="4000" dirty="0" smtClean="0"/>
              <a:t>IEEE 802.11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 fontScale="92500"/>
          </a:bodyPr>
          <a:lstStyle/>
          <a:p>
            <a:r>
              <a:rPr lang="ru-RU" sz="3400" dirty="0" smtClean="0"/>
              <a:t>Принят в 1997 году</a:t>
            </a:r>
          </a:p>
          <a:p>
            <a:r>
              <a:rPr lang="ru-RU" sz="3400" dirty="0" smtClean="0"/>
              <a:t>В настоящее время в РФ актуальны:</a:t>
            </a:r>
          </a:p>
          <a:p>
            <a:pPr lvl="1"/>
            <a:r>
              <a:rPr lang="en-US" sz="3200" dirty="0" smtClean="0"/>
              <a:t>802.11b – </a:t>
            </a:r>
            <a:r>
              <a:rPr lang="ru-RU" sz="3200" dirty="0" smtClean="0"/>
              <a:t>до 11 Мбит/с (1999 г.)</a:t>
            </a:r>
          </a:p>
          <a:p>
            <a:pPr lvl="1"/>
            <a:r>
              <a:rPr lang="ru-RU" sz="3200" dirty="0" smtClean="0"/>
              <a:t>802.11</a:t>
            </a:r>
            <a:r>
              <a:rPr lang="en-US" sz="3200" dirty="0" smtClean="0"/>
              <a:t>g </a:t>
            </a:r>
            <a:r>
              <a:rPr lang="ru-RU" sz="3200" dirty="0" smtClean="0"/>
              <a:t>– до 54 </a:t>
            </a:r>
            <a:r>
              <a:rPr lang="ru-RU" sz="3200" dirty="0" smtClean="0"/>
              <a:t>Мбит/с (2003 г.)</a:t>
            </a:r>
          </a:p>
          <a:p>
            <a:pPr lvl="1"/>
            <a:r>
              <a:rPr lang="ru-RU" sz="3200" dirty="0" smtClean="0"/>
              <a:t>802.11</a:t>
            </a:r>
            <a:r>
              <a:rPr lang="en-US" sz="3200" dirty="0" smtClean="0"/>
              <a:t>n</a:t>
            </a:r>
            <a:r>
              <a:rPr lang="ru-RU" sz="3200" dirty="0" smtClean="0"/>
              <a:t> – до 600 Мбит/с (2009 г.)</a:t>
            </a:r>
          </a:p>
          <a:p>
            <a:r>
              <a:rPr lang="ru-RU" sz="3400" dirty="0" smtClean="0"/>
              <a:t>Стандарты </a:t>
            </a:r>
            <a:r>
              <a:rPr lang="en-US" sz="3400" dirty="0" smtClean="0"/>
              <a:t>b/g/n </a:t>
            </a:r>
            <a:r>
              <a:rPr lang="ru-RU" sz="3400" dirty="0" smtClean="0"/>
              <a:t>сертифицированы в РФ. </a:t>
            </a:r>
          </a:p>
          <a:p>
            <a:r>
              <a:rPr lang="ru-RU" sz="3400" dirty="0" smtClean="0"/>
              <a:t>Во многих случаях требуется получение разрешения или регистрация сети.</a:t>
            </a:r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171574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Режимы работы </a:t>
            </a:r>
            <a:r>
              <a:rPr lang="en-US" sz="4000" dirty="0" smtClean="0"/>
              <a:t>Wi-Fi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b="1" dirty="0" smtClean="0"/>
              <a:t>Точка-точка (</a:t>
            </a:r>
            <a:r>
              <a:rPr lang="en-US" sz="3400" b="1" dirty="0" smtClean="0"/>
              <a:t>Ad-hoc)</a:t>
            </a:r>
          </a:p>
          <a:p>
            <a:pPr lvl="1"/>
            <a:r>
              <a:rPr lang="ru-RU" sz="3000" dirty="0" smtClean="0"/>
              <a:t>Соединение компьютеров напрямую</a:t>
            </a:r>
          </a:p>
          <a:p>
            <a:pPr lvl="1"/>
            <a:r>
              <a:rPr lang="ru-RU" sz="3000" dirty="0" smtClean="0"/>
              <a:t>Не требуется специальных сетевых устройств</a:t>
            </a:r>
          </a:p>
          <a:p>
            <a:pPr lvl="1"/>
            <a:r>
              <a:rPr lang="ru-RU" sz="3000" dirty="0" smtClean="0"/>
              <a:t>Можно объединить много устройств, но создается сеть </a:t>
            </a:r>
            <a:r>
              <a:rPr lang="ru-RU" sz="3000" dirty="0" err="1" smtClean="0"/>
              <a:t>полносвязанной</a:t>
            </a:r>
            <a:r>
              <a:rPr lang="ru-RU" sz="3000" dirty="0" smtClean="0"/>
              <a:t> топологии (снижение производительности из-за использования единой разделяемой среды)</a:t>
            </a:r>
            <a:endParaRPr lang="en-US" sz="3000" dirty="0" smtClean="0"/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197577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Режимы работы </a:t>
            </a:r>
            <a:r>
              <a:rPr lang="en-US" sz="4000" dirty="0" smtClean="0"/>
              <a:t>Wi-Fi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b="1" dirty="0" smtClean="0"/>
              <a:t>Точка-точка (</a:t>
            </a:r>
            <a:r>
              <a:rPr lang="en-US" sz="3400" b="1" dirty="0" smtClean="0"/>
              <a:t>Ad-hoc)</a:t>
            </a:r>
          </a:p>
          <a:p>
            <a:endParaRPr lang="ru-RU" sz="3400" dirty="0" smtClean="0"/>
          </a:p>
        </p:txBody>
      </p:sp>
      <p:grpSp>
        <p:nvGrpSpPr>
          <p:cNvPr id="77" name="Группа 76"/>
          <p:cNvGrpSpPr/>
          <p:nvPr/>
        </p:nvGrpSpPr>
        <p:grpSpPr>
          <a:xfrm>
            <a:off x="1019540" y="2636912"/>
            <a:ext cx="5967712" cy="3098887"/>
            <a:chOff x="1019540" y="2636912"/>
            <a:chExt cx="5967712" cy="3098887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1323928" y="28169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2248096" y="28169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7" name="Прямая соединительная линия 6"/>
            <p:cNvCxnSpPr>
              <a:stCxn id="4" idx="3"/>
              <a:endCxn id="5" idx="1"/>
            </p:cNvCxnSpPr>
            <p:nvPr/>
          </p:nvCxnSpPr>
          <p:spPr>
            <a:xfrm>
              <a:off x="1683968" y="2996952"/>
              <a:ext cx="564128" cy="0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Прямоугольник 7"/>
            <p:cNvSpPr/>
            <p:nvPr/>
          </p:nvSpPr>
          <p:spPr>
            <a:xfrm>
              <a:off x="5664056" y="335699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6588224" y="335699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/>
            <p:cNvCxnSpPr>
              <a:stCxn id="8" idx="3"/>
              <a:endCxn id="9" idx="1"/>
            </p:cNvCxnSpPr>
            <p:nvPr/>
          </p:nvCxnSpPr>
          <p:spPr>
            <a:xfrm>
              <a:off x="6024096" y="3537012"/>
              <a:ext cx="564128" cy="0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6126140" y="263691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единительная линия 12"/>
            <p:cNvCxnSpPr>
              <a:stCxn id="8" idx="0"/>
            </p:cNvCxnSpPr>
            <p:nvPr/>
          </p:nvCxnSpPr>
          <p:spPr>
            <a:xfrm flipV="1">
              <a:off x="5844076" y="2996952"/>
              <a:ext cx="282064" cy="360040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Прямая соединительная линия 17"/>
            <p:cNvCxnSpPr>
              <a:stCxn id="9" idx="0"/>
            </p:cNvCxnSpPr>
            <p:nvPr/>
          </p:nvCxnSpPr>
          <p:spPr>
            <a:xfrm flipH="1" flipV="1">
              <a:off x="6486180" y="2996952"/>
              <a:ext cx="282064" cy="360040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3" name="Прямоугольник 22"/>
            <p:cNvSpPr/>
            <p:nvPr/>
          </p:nvSpPr>
          <p:spPr>
            <a:xfrm>
              <a:off x="5684308" y="443711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6608476" y="443711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5" name="Прямая соединительная линия 24"/>
            <p:cNvCxnSpPr>
              <a:stCxn id="23" idx="3"/>
              <a:endCxn id="24" idx="1"/>
            </p:cNvCxnSpPr>
            <p:nvPr/>
          </p:nvCxnSpPr>
          <p:spPr>
            <a:xfrm>
              <a:off x="6044348" y="4617132"/>
              <a:ext cx="564128" cy="0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26" name="Прямоугольник 25"/>
            <p:cNvSpPr/>
            <p:nvPr/>
          </p:nvSpPr>
          <p:spPr>
            <a:xfrm>
              <a:off x="5703044" y="5373216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Прямоугольник 26"/>
            <p:cNvSpPr/>
            <p:nvPr/>
          </p:nvSpPr>
          <p:spPr>
            <a:xfrm>
              <a:off x="6627212" y="5373216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8" name="Прямая соединительная линия 27"/>
            <p:cNvCxnSpPr>
              <a:stCxn id="26" idx="3"/>
              <a:endCxn id="27" idx="1"/>
            </p:cNvCxnSpPr>
            <p:nvPr/>
          </p:nvCxnSpPr>
          <p:spPr>
            <a:xfrm>
              <a:off x="6063084" y="5553236"/>
              <a:ext cx="564128" cy="0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29" name="Прямая соединительная линия 28"/>
            <p:cNvCxnSpPr>
              <a:stCxn id="23" idx="2"/>
              <a:endCxn id="26" idx="0"/>
            </p:cNvCxnSpPr>
            <p:nvPr/>
          </p:nvCxnSpPr>
          <p:spPr>
            <a:xfrm>
              <a:off x="5864328" y="4797152"/>
              <a:ext cx="18736" cy="576064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32" name="Прямая соединительная линия 31"/>
            <p:cNvCxnSpPr>
              <a:stCxn id="24" idx="2"/>
              <a:endCxn id="27" idx="0"/>
            </p:cNvCxnSpPr>
            <p:nvPr/>
          </p:nvCxnSpPr>
          <p:spPr>
            <a:xfrm>
              <a:off x="6788496" y="4797152"/>
              <a:ext cx="18736" cy="576064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5" name="Прямоугольник 34"/>
            <p:cNvSpPr/>
            <p:nvPr/>
          </p:nvSpPr>
          <p:spPr>
            <a:xfrm>
              <a:off x="1019540" y="4365104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2608136" y="4365104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7" name="Прямая соединительная линия 36"/>
            <p:cNvCxnSpPr>
              <a:stCxn id="35" idx="3"/>
              <a:endCxn id="36" idx="1"/>
            </p:cNvCxnSpPr>
            <p:nvPr/>
          </p:nvCxnSpPr>
          <p:spPr>
            <a:xfrm>
              <a:off x="1379580" y="4545124"/>
              <a:ext cx="1228556" cy="0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8" name="Прямоугольник 37"/>
            <p:cNvSpPr/>
            <p:nvPr/>
          </p:nvSpPr>
          <p:spPr>
            <a:xfrm>
              <a:off x="1786012" y="371703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9" name="Прямая соединительная линия 38"/>
            <p:cNvCxnSpPr>
              <a:stCxn id="35" idx="0"/>
              <a:endCxn id="38" idx="1"/>
            </p:cNvCxnSpPr>
            <p:nvPr/>
          </p:nvCxnSpPr>
          <p:spPr>
            <a:xfrm flipV="1">
              <a:off x="1199560" y="3897052"/>
              <a:ext cx="586452" cy="468052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0" name="Прямая соединительная линия 39"/>
            <p:cNvCxnSpPr>
              <a:stCxn id="36" idx="0"/>
              <a:endCxn id="38" idx="3"/>
            </p:cNvCxnSpPr>
            <p:nvPr/>
          </p:nvCxnSpPr>
          <p:spPr>
            <a:xfrm flipH="1" flipV="1">
              <a:off x="2146052" y="3897052"/>
              <a:ext cx="642104" cy="468052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7" name="Прямоугольник 46"/>
            <p:cNvSpPr/>
            <p:nvPr/>
          </p:nvSpPr>
          <p:spPr>
            <a:xfrm>
              <a:off x="1368018" y="5375759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2292186" y="5375759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9" name="Прямая соединительная линия 48"/>
            <p:cNvCxnSpPr>
              <a:stCxn id="47" idx="3"/>
              <a:endCxn id="48" idx="1"/>
            </p:cNvCxnSpPr>
            <p:nvPr/>
          </p:nvCxnSpPr>
          <p:spPr>
            <a:xfrm>
              <a:off x="1728058" y="5555779"/>
              <a:ext cx="564128" cy="0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0" name="Прямая соединительная линия 49"/>
            <p:cNvCxnSpPr>
              <a:stCxn id="47" idx="0"/>
              <a:endCxn id="35" idx="2"/>
            </p:cNvCxnSpPr>
            <p:nvPr/>
          </p:nvCxnSpPr>
          <p:spPr>
            <a:xfrm flipH="1" flipV="1">
              <a:off x="1199560" y="4725144"/>
              <a:ext cx="348478" cy="650615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5" name="Прямая соединительная линия 54"/>
            <p:cNvCxnSpPr>
              <a:stCxn id="48" idx="0"/>
              <a:endCxn id="36" idx="2"/>
            </p:cNvCxnSpPr>
            <p:nvPr/>
          </p:nvCxnSpPr>
          <p:spPr>
            <a:xfrm flipV="1">
              <a:off x="2472206" y="4725144"/>
              <a:ext cx="315950" cy="650615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8" name="Прямая соединительная линия 57"/>
            <p:cNvCxnSpPr>
              <a:stCxn id="48" idx="0"/>
              <a:endCxn id="38" idx="2"/>
            </p:cNvCxnSpPr>
            <p:nvPr/>
          </p:nvCxnSpPr>
          <p:spPr>
            <a:xfrm flipH="1" flipV="1">
              <a:off x="1966032" y="4077072"/>
              <a:ext cx="506174" cy="1298687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1" name="Прямая соединительная линия 60"/>
            <p:cNvCxnSpPr>
              <a:stCxn id="47" idx="0"/>
              <a:endCxn id="38" idx="2"/>
            </p:cNvCxnSpPr>
            <p:nvPr/>
          </p:nvCxnSpPr>
          <p:spPr>
            <a:xfrm flipV="1">
              <a:off x="1548038" y="4077072"/>
              <a:ext cx="417994" cy="1298687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4" name="Прямая соединительная линия 63"/>
            <p:cNvCxnSpPr>
              <a:stCxn id="47" idx="0"/>
              <a:endCxn id="36" idx="1"/>
            </p:cNvCxnSpPr>
            <p:nvPr/>
          </p:nvCxnSpPr>
          <p:spPr>
            <a:xfrm flipV="1">
              <a:off x="1548038" y="4545124"/>
              <a:ext cx="1060098" cy="830635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67" name="Прямая соединительная линия 66"/>
            <p:cNvCxnSpPr>
              <a:stCxn id="48" idx="0"/>
              <a:endCxn id="35" idx="3"/>
            </p:cNvCxnSpPr>
            <p:nvPr/>
          </p:nvCxnSpPr>
          <p:spPr>
            <a:xfrm flipH="1" flipV="1">
              <a:off x="1379580" y="4545124"/>
              <a:ext cx="1092626" cy="830635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0" name="Прямая соединительная линия 69"/>
            <p:cNvCxnSpPr/>
            <p:nvPr/>
          </p:nvCxnSpPr>
          <p:spPr>
            <a:xfrm flipH="1">
              <a:off x="6044348" y="4797152"/>
              <a:ext cx="582864" cy="576064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73" name="Прямая соединительная линия 72"/>
            <p:cNvCxnSpPr/>
            <p:nvPr/>
          </p:nvCxnSpPr>
          <p:spPr>
            <a:xfrm>
              <a:off x="6024096" y="4797152"/>
              <a:ext cx="603116" cy="578607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</p:spTree>
    <p:extLst>
      <p:ext uri="{BB962C8B-B14F-4D97-AF65-F5344CB8AC3E}">
        <p14:creationId xmlns:p14="http://schemas.microsoft.com/office/powerpoint/2010/main" val="925383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Режимы работы </a:t>
            </a:r>
            <a:r>
              <a:rPr lang="en-US" sz="4000" dirty="0" smtClean="0"/>
              <a:t>Wi-Fi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b="1" dirty="0" smtClean="0"/>
              <a:t>Сеть с точкой доступа (</a:t>
            </a:r>
            <a:r>
              <a:rPr lang="en-US" sz="3400" b="1" dirty="0" smtClean="0"/>
              <a:t>Hot-spot)</a:t>
            </a:r>
          </a:p>
          <a:p>
            <a:pPr lvl="1"/>
            <a:r>
              <a:rPr lang="ru-RU" sz="3000" dirty="0" smtClean="0"/>
              <a:t>Точка доступа (</a:t>
            </a:r>
            <a:r>
              <a:rPr lang="en-US" sz="3000" dirty="0" smtClean="0"/>
              <a:t>AP</a:t>
            </a:r>
            <a:r>
              <a:rPr lang="ru-RU" sz="3000" dirty="0" smtClean="0"/>
              <a:t>) – базовая станция, обеспечивающая создание беспроводной сети, а также подключение этой сети к другой существующей беспроводной или проводной сети</a:t>
            </a:r>
          </a:p>
          <a:p>
            <a:pPr lvl="1"/>
            <a:r>
              <a:rPr lang="ru-RU" sz="3000" dirty="0" smtClean="0"/>
              <a:t>Точка доступа работает как </a:t>
            </a:r>
            <a:r>
              <a:rPr lang="ru-RU" sz="3000" b="1" dirty="0" smtClean="0"/>
              <a:t>концентратор</a:t>
            </a:r>
            <a:r>
              <a:rPr lang="ru-RU" sz="3000" dirty="0" smtClean="0"/>
              <a:t> («физическая» топология – звезда, логическая – шина)</a:t>
            </a:r>
            <a:endParaRPr lang="en-US" sz="3000" dirty="0" smtClean="0"/>
          </a:p>
          <a:p>
            <a:endParaRPr lang="ru-RU" sz="3400" dirty="0" smtClean="0"/>
          </a:p>
        </p:txBody>
      </p:sp>
    </p:spTree>
    <p:extLst>
      <p:ext uri="{BB962C8B-B14F-4D97-AF65-F5344CB8AC3E}">
        <p14:creationId xmlns:p14="http://schemas.microsoft.com/office/powerpoint/2010/main" val="2696313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Режимы работы </a:t>
            </a:r>
            <a:r>
              <a:rPr lang="en-US" sz="4000" dirty="0" smtClean="0"/>
              <a:t>Wi-Fi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66277"/>
            <a:ext cx="8003232" cy="4800600"/>
          </a:xfrm>
        </p:spPr>
        <p:txBody>
          <a:bodyPr>
            <a:normAutofit/>
          </a:bodyPr>
          <a:lstStyle/>
          <a:p>
            <a:r>
              <a:rPr lang="ru-RU" sz="3400" b="1" dirty="0"/>
              <a:t>Сеть с точкой доступа (</a:t>
            </a:r>
            <a:r>
              <a:rPr lang="en-US" sz="3400" b="1" dirty="0"/>
              <a:t>Hot-spot)</a:t>
            </a:r>
            <a:endParaRPr lang="en-US" sz="3400" b="1" dirty="0" smtClean="0"/>
          </a:p>
          <a:p>
            <a:endParaRPr lang="ru-RU" sz="3400" dirty="0" smtClean="0"/>
          </a:p>
        </p:txBody>
      </p:sp>
      <p:grpSp>
        <p:nvGrpSpPr>
          <p:cNvPr id="46" name="Группа 45"/>
          <p:cNvGrpSpPr/>
          <p:nvPr/>
        </p:nvGrpSpPr>
        <p:grpSpPr>
          <a:xfrm>
            <a:off x="1308936" y="3302986"/>
            <a:ext cx="6065931" cy="2018767"/>
            <a:chOff x="1308936" y="3302986"/>
            <a:chExt cx="6065931" cy="2018767"/>
          </a:xfrm>
        </p:grpSpPr>
        <p:sp>
          <p:nvSpPr>
            <p:cNvPr id="8" name="Прямоугольник 7"/>
            <p:cNvSpPr/>
            <p:nvPr/>
          </p:nvSpPr>
          <p:spPr>
            <a:xfrm>
              <a:off x="1308936" y="4771079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843808" y="4781693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/>
            <p:cNvCxnSpPr>
              <a:stCxn id="14" idx="0"/>
              <a:endCxn id="12" idx="2"/>
            </p:cNvCxnSpPr>
            <p:nvPr/>
          </p:nvCxnSpPr>
          <p:spPr>
            <a:xfrm flipV="1">
              <a:off x="2256392" y="3717032"/>
              <a:ext cx="0" cy="499090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2" name="Прямоугольник 11"/>
            <p:cNvSpPr/>
            <p:nvPr/>
          </p:nvSpPr>
          <p:spPr>
            <a:xfrm>
              <a:off x="2076372" y="3356992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3" name="Прямая соединительная линия 12"/>
            <p:cNvCxnSpPr>
              <a:stCxn id="8" idx="0"/>
              <a:endCxn id="14" idx="3"/>
            </p:cNvCxnSpPr>
            <p:nvPr/>
          </p:nvCxnSpPr>
          <p:spPr>
            <a:xfrm flipV="1">
              <a:off x="1488956" y="4378255"/>
              <a:ext cx="703789" cy="392824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8" name="Прямая соединительная линия 17"/>
            <p:cNvCxnSpPr>
              <a:stCxn id="9" idx="0"/>
              <a:endCxn id="14" idx="5"/>
            </p:cNvCxnSpPr>
            <p:nvPr/>
          </p:nvCxnSpPr>
          <p:spPr>
            <a:xfrm flipH="1" flipV="1">
              <a:off x="2320039" y="4378255"/>
              <a:ext cx="703789" cy="40343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5" name="Прямоугольник 34"/>
            <p:cNvSpPr/>
            <p:nvPr/>
          </p:nvSpPr>
          <p:spPr>
            <a:xfrm>
              <a:off x="5426231" y="3951058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Прямоугольник 35"/>
            <p:cNvSpPr/>
            <p:nvPr/>
          </p:nvSpPr>
          <p:spPr>
            <a:xfrm>
              <a:off x="7014827" y="3951058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Прямоугольник 37"/>
            <p:cNvSpPr/>
            <p:nvPr/>
          </p:nvSpPr>
          <p:spPr>
            <a:xfrm>
              <a:off x="6192703" y="3302986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39" name="Прямая соединительная линия 38"/>
            <p:cNvCxnSpPr>
              <a:stCxn id="35" idx="3"/>
              <a:endCxn id="45" idx="2"/>
            </p:cNvCxnSpPr>
            <p:nvPr/>
          </p:nvCxnSpPr>
          <p:spPr>
            <a:xfrm>
              <a:off x="5786271" y="4131078"/>
              <a:ext cx="540532" cy="180020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40" name="Прямая соединительная линия 39"/>
            <p:cNvCxnSpPr>
              <a:stCxn id="45" idx="0"/>
              <a:endCxn id="38" idx="2"/>
            </p:cNvCxnSpPr>
            <p:nvPr/>
          </p:nvCxnSpPr>
          <p:spPr>
            <a:xfrm flipH="1" flipV="1">
              <a:off x="6372723" y="3663026"/>
              <a:ext cx="44090" cy="553096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7" name="Прямоугольник 46"/>
            <p:cNvSpPr/>
            <p:nvPr/>
          </p:nvSpPr>
          <p:spPr>
            <a:xfrm>
              <a:off x="5730572" y="4961713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6834807" y="4961713"/>
              <a:ext cx="360040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9" name="Прямая соединительная линия 48"/>
            <p:cNvCxnSpPr>
              <a:stCxn id="45" idx="5"/>
              <a:endCxn id="48" idx="0"/>
            </p:cNvCxnSpPr>
            <p:nvPr/>
          </p:nvCxnSpPr>
          <p:spPr>
            <a:xfrm>
              <a:off x="6480460" y="4378255"/>
              <a:ext cx="534367" cy="58345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0" name="Прямая соединительная линия 49"/>
            <p:cNvCxnSpPr>
              <a:stCxn id="47" idx="0"/>
              <a:endCxn id="45" idx="3"/>
            </p:cNvCxnSpPr>
            <p:nvPr/>
          </p:nvCxnSpPr>
          <p:spPr>
            <a:xfrm flipV="1">
              <a:off x="5910592" y="4378255"/>
              <a:ext cx="442574" cy="583458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55" name="Прямая соединительная линия 54"/>
            <p:cNvCxnSpPr>
              <a:stCxn id="45" idx="6"/>
              <a:endCxn id="36" idx="1"/>
            </p:cNvCxnSpPr>
            <p:nvPr/>
          </p:nvCxnSpPr>
          <p:spPr>
            <a:xfrm flipV="1">
              <a:off x="6506823" y="4131078"/>
              <a:ext cx="508004" cy="180020"/>
            </a:xfrm>
            <a:prstGeom prst="lin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4" name="Овал 13"/>
            <p:cNvSpPr/>
            <p:nvPr/>
          </p:nvSpPr>
          <p:spPr>
            <a:xfrm>
              <a:off x="2166382" y="4216122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5" name="Овал 44"/>
            <p:cNvSpPr/>
            <p:nvPr/>
          </p:nvSpPr>
          <p:spPr>
            <a:xfrm>
              <a:off x="6326803" y="4216122"/>
              <a:ext cx="180020" cy="189951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916356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Кнопка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1080</TotalTime>
  <Words>538</Words>
  <Application>Microsoft Office PowerPoint</Application>
  <PresentationFormat>Экран (4:3)</PresentationFormat>
  <Paragraphs>112</Paragraphs>
  <Slides>26</Slides>
  <Notes>26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Соседство</vt:lpstr>
      <vt:lpstr>Беспроводные локальные сети</vt:lpstr>
      <vt:lpstr>Беспроводные локальные сети</vt:lpstr>
      <vt:lpstr>Достоинства WLAN</vt:lpstr>
      <vt:lpstr>Недостатки WLAN</vt:lpstr>
      <vt:lpstr>Стандарт IEEE 802.11</vt:lpstr>
      <vt:lpstr>Режимы работы Wi-Fi</vt:lpstr>
      <vt:lpstr>Режимы работы Wi-Fi</vt:lpstr>
      <vt:lpstr>Режимы работы Wi-Fi</vt:lpstr>
      <vt:lpstr>Режимы работы Wi-Fi</vt:lpstr>
      <vt:lpstr>Режимы работы Wi-Fi</vt:lpstr>
      <vt:lpstr>AP+Bridge</vt:lpstr>
      <vt:lpstr>AP+Bridge</vt:lpstr>
      <vt:lpstr>Bridge</vt:lpstr>
      <vt:lpstr>Wireless Repeater</vt:lpstr>
      <vt:lpstr>Wireless Repeater</vt:lpstr>
      <vt:lpstr>WDS (Wireless Distribution System)</vt:lpstr>
      <vt:lpstr>Создание Wi-Fi с роумингом</vt:lpstr>
      <vt:lpstr>Создание сети в режиме Hot-spot</vt:lpstr>
      <vt:lpstr>Создание сети в режиме Hot-spot</vt:lpstr>
      <vt:lpstr>Презентация PowerPoint</vt:lpstr>
      <vt:lpstr>Точка доступа и беспроводной маршрутизатор</vt:lpstr>
      <vt:lpstr>Параметры сетей Wi-Fi</vt:lpstr>
      <vt:lpstr>Частотный канал</vt:lpstr>
      <vt:lpstr>Защита сетей Wi-Fi</vt:lpstr>
      <vt:lpstr>Аутентификация в сетях Wi-Fi</vt:lpstr>
      <vt:lpstr>Дополнительные настройки точки доступа и беспроводного маршрутизатора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Образовательные возможности Интернета в контексте реализации идей непрерывного образования</dc:title>
  <dc:creator>Сергеев Алексей Николаевич</dc:creator>
  <cp:lastModifiedBy>Alexey</cp:lastModifiedBy>
  <cp:revision>211</cp:revision>
  <cp:lastPrinted>2013-04-10T20:15:18Z</cp:lastPrinted>
  <dcterms:created xsi:type="dcterms:W3CDTF">2012-12-20T06:25:13Z</dcterms:created>
  <dcterms:modified xsi:type="dcterms:W3CDTF">2013-04-26T19:14:18Z</dcterms:modified>
</cp:coreProperties>
</file>