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0" r:id="rId17"/>
    <p:sldId id="272" r:id="rId18"/>
    <p:sldId id="28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7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7EE1D-5BFA-4F93-ACF5-43E1D2AD6D8A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FB139-634A-4903-953E-FADB36BA0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09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BCBBD-A607-403C-A88C-831E9A4424C6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9462-30AA-43D2-9094-48054FD2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72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5E1B98-4179-4CFB-A810-4FC7B58843DE}" type="datetimeFigureOut">
              <a:rPr lang="ru-RU" smtClean="0"/>
              <a:t>24.04.2013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5328592" cy="2448271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Технологии локальных сетей </a:t>
            </a:r>
            <a:r>
              <a:rPr lang="en-US" sz="4000" b="1" dirty="0" smtClean="0"/>
              <a:t>Ethernet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2732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Дисциплина «Построение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Windows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-сетей»</a:t>
            </a: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Сергеев А. Н.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Волгоградский государственный социально-педагогический университет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25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апреля 2013 г.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Концентратор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76" y="1604765"/>
            <a:ext cx="8003232" cy="480060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Концентратор (</a:t>
            </a:r>
            <a:r>
              <a:rPr lang="ru-RU" sz="3800" dirty="0" err="1" smtClean="0"/>
              <a:t>хаб</a:t>
            </a:r>
            <a:r>
              <a:rPr lang="ru-RU" sz="3800" dirty="0" smtClean="0"/>
              <a:t>, </a:t>
            </a:r>
            <a:r>
              <a:rPr lang="en-US" sz="3800" dirty="0" smtClean="0"/>
              <a:t>hub</a:t>
            </a:r>
            <a:r>
              <a:rPr lang="ru-RU" sz="3800" dirty="0" smtClean="0"/>
              <a:t>) – </a:t>
            </a:r>
            <a:r>
              <a:rPr lang="ru-RU" sz="3800" dirty="0" err="1" smtClean="0"/>
              <a:t>многопортовый</a:t>
            </a:r>
            <a:r>
              <a:rPr lang="ru-RU" sz="3800" dirty="0" smtClean="0"/>
              <a:t> повторитель</a:t>
            </a:r>
          </a:p>
          <a:p>
            <a:r>
              <a:rPr lang="ru-RU" sz="3800" dirty="0" smtClean="0"/>
              <a:t>Работает на физическом уровне</a:t>
            </a:r>
          </a:p>
          <a:p>
            <a:r>
              <a:rPr lang="ru-RU" sz="3800" dirty="0" smtClean="0"/>
              <a:t>Логическая топология сети – «Шина»</a:t>
            </a:r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27044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Коммутатор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76" y="1604765"/>
            <a:ext cx="8003232" cy="4800600"/>
          </a:xfrm>
        </p:spPr>
        <p:txBody>
          <a:bodyPr>
            <a:normAutofit fontScale="85000" lnSpcReduction="10000"/>
          </a:bodyPr>
          <a:lstStyle/>
          <a:p>
            <a:r>
              <a:rPr lang="ru-RU" sz="3800" dirty="0" smtClean="0"/>
              <a:t>Коммутатор (</a:t>
            </a:r>
            <a:r>
              <a:rPr lang="ru-RU" sz="3800" dirty="0" err="1" smtClean="0"/>
              <a:t>свич</a:t>
            </a:r>
            <a:r>
              <a:rPr lang="ru-RU" sz="3800" dirty="0" smtClean="0"/>
              <a:t>, </a:t>
            </a:r>
            <a:r>
              <a:rPr lang="en-US" sz="3800" dirty="0" smtClean="0"/>
              <a:t>switch</a:t>
            </a:r>
            <a:r>
              <a:rPr lang="ru-RU" sz="3800" dirty="0" smtClean="0"/>
              <a:t>) – высокоскоростной </a:t>
            </a:r>
            <a:r>
              <a:rPr lang="ru-RU" sz="3800" dirty="0" err="1" smtClean="0"/>
              <a:t>многопортовый</a:t>
            </a:r>
            <a:r>
              <a:rPr lang="ru-RU" sz="3800" dirty="0" smtClean="0"/>
              <a:t> мост</a:t>
            </a:r>
          </a:p>
          <a:p>
            <a:r>
              <a:rPr lang="ru-RU" sz="3800" dirty="0" smtClean="0"/>
              <a:t>Работает на канальном уровне (т.е. способен запоминать и анализировать </a:t>
            </a:r>
            <a:r>
              <a:rPr lang="en-US" sz="3800" dirty="0" smtClean="0"/>
              <a:t>MAC</a:t>
            </a:r>
            <a:r>
              <a:rPr lang="ru-RU" sz="3800" dirty="0" smtClean="0"/>
              <a:t>-адреса)</a:t>
            </a:r>
          </a:p>
          <a:p>
            <a:r>
              <a:rPr lang="ru-RU" sz="3800" dirty="0" smtClean="0"/>
              <a:t>Использует таблицы продвижения для направления кадров данных только лишь в нужном направлении</a:t>
            </a:r>
          </a:p>
          <a:p>
            <a:r>
              <a:rPr lang="ru-RU" sz="3800" dirty="0" smtClean="0"/>
              <a:t>Таблицы продвижения строятся автоматически (наблюдение за трафиком)</a:t>
            </a:r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5736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ru-RU" sz="4000" dirty="0" smtClean="0"/>
              <a:t>Достоинства коммутируемых сетей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76" y="1604765"/>
            <a:ext cx="8003232" cy="480060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Отсутствие коллизий</a:t>
            </a:r>
          </a:p>
          <a:p>
            <a:r>
              <a:rPr lang="ru-RU" sz="3800" dirty="0" smtClean="0"/>
              <a:t>Возможность одновременной работы устройств с разной скоростью</a:t>
            </a:r>
          </a:p>
          <a:p>
            <a:r>
              <a:rPr lang="ru-RU" sz="3800" dirty="0" smtClean="0"/>
              <a:t>Дуплексный режим (одновременно – прием и передача данных)</a:t>
            </a:r>
          </a:p>
          <a:p>
            <a:r>
              <a:rPr lang="ru-RU" sz="3800" dirty="0" smtClean="0"/>
              <a:t>Более высокая защищенность сети</a:t>
            </a:r>
            <a:endParaRPr lang="ru-RU" sz="3800" dirty="0" smtClean="0"/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4041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ru-RU" sz="4000" dirty="0" smtClean="0"/>
              <a:t>Концентратор и коммутатор</a:t>
            </a:r>
            <a:endParaRPr lang="ru-RU" sz="4000" dirty="0"/>
          </a:p>
        </p:txBody>
      </p:sp>
      <p:pic>
        <p:nvPicPr>
          <p:cNvPr id="5130" name="Picture 10" descr="&amp;Kcy;&amp;ocy;&amp;mcy;&amp;mcy;&amp;ucy;&amp;tcy;&amp;acy;&amp;tcy;&amp;ocy;&amp;rcy; ACORP HU8DP, &amp;vcy;&amp;icy;&amp;dcy;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2446"/>
            <a:ext cx="33337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www.opticom.ru/cimages/compex/thumb_tp100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3789040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www.apitcomp.ru/catalog/cisco/5912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526829" cy="35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://www.1a.lv/images/products/000039/27271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1876"/>
            <a:ext cx="4032448" cy="16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fast.just.ru/good_big_pics/204350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11060" b="21345"/>
          <a:stretch/>
        </p:blipFill>
        <p:spPr bwMode="auto">
          <a:xfrm>
            <a:off x="2051720" y="2420888"/>
            <a:ext cx="640800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ru-RU" sz="4000" dirty="0" smtClean="0"/>
              <a:t>Витая пара (разъем </a:t>
            </a:r>
            <a:r>
              <a:rPr lang="en-US" sz="4000" dirty="0" smtClean="0"/>
              <a:t>RJ-45)</a:t>
            </a:r>
            <a:endParaRPr lang="ru-RU" sz="4000" dirty="0"/>
          </a:p>
        </p:txBody>
      </p:sp>
      <p:pic>
        <p:nvPicPr>
          <p:cNvPr id="9218" name="Picture 2" descr="http://images.slanet.by/%7Esrc4459032_2/SETEVOJ_KABEL_RJ-45_VITAYa_PARA_UTP_5e_OBZhIM_RJ-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413116" cy="31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ru-RU" sz="4000" dirty="0" smtClean="0"/>
              <a:t>Монтаж (обжим) витой пары</a:t>
            </a:r>
            <a:endParaRPr lang="ru-RU" sz="4000" dirty="0"/>
          </a:p>
        </p:txBody>
      </p:sp>
      <p:pic>
        <p:nvPicPr>
          <p:cNvPr id="11266" name="Picture 2" descr="http://upload.wikimedia.org/wikipedia/commons/3/36/Rj45plug-8p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8629"/>
            <a:ext cx="2304256" cy="214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&amp;Fcy;&amp;acy;&amp;jcy;&amp;lcy;:Lanman to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1501" y="2726550"/>
            <a:ext cx="52014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agsat.com.ua/products_pictures/vitapara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30921"/>
            <a:ext cx="1800200" cy="25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98400" y="4166710"/>
            <a:ext cx="4505647" cy="2286626"/>
          </a:xfrm>
        </p:spPr>
        <p:txBody>
          <a:bodyPr>
            <a:normAutofit fontScale="85000" lnSpcReduction="10000"/>
          </a:bodyPr>
          <a:lstStyle/>
          <a:p>
            <a:r>
              <a:rPr lang="ru-RU" sz="3800" dirty="0" smtClean="0"/>
              <a:t>Коннектор </a:t>
            </a:r>
            <a:r>
              <a:rPr lang="en-US" sz="3800" dirty="0" smtClean="0"/>
              <a:t>RJ-45</a:t>
            </a:r>
            <a:endParaRPr lang="ru-RU" sz="3800" dirty="0" smtClean="0"/>
          </a:p>
          <a:p>
            <a:r>
              <a:rPr lang="ru-RU" sz="3800" dirty="0" smtClean="0"/>
              <a:t>Кабель </a:t>
            </a:r>
            <a:r>
              <a:rPr lang="en-US" sz="3800" dirty="0" smtClean="0"/>
              <a:t>UTP </a:t>
            </a:r>
            <a:r>
              <a:rPr lang="ru-RU" sz="3800" dirty="0" smtClean="0"/>
              <a:t>(305 м)</a:t>
            </a:r>
          </a:p>
          <a:p>
            <a:r>
              <a:rPr lang="ru-RU" sz="3800" dirty="0"/>
              <a:t>Обжимной инструмент (</a:t>
            </a:r>
            <a:r>
              <a:rPr lang="ru-RU" sz="3800" dirty="0" err="1"/>
              <a:t>кримпер</a:t>
            </a:r>
            <a:r>
              <a:rPr lang="ru-RU" sz="3800" dirty="0" smtClean="0"/>
              <a:t>)</a:t>
            </a:r>
            <a:endParaRPr lang="ru-RU" sz="3800" dirty="0" smtClean="0"/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42913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30560" y="1628800"/>
            <a:ext cx="8003232" cy="480060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Стандарт </a:t>
            </a:r>
            <a:r>
              <a:rPr lang="en-US" sz="3800" dirty="0" smtClean="0"/>
              <a:t>TIA/EIA-568A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endParaRPr lang="ru-RU" sz="3800" dirty="0" smtClean="0"/>
          </a:p>
          <a:p>
            <a:r>
              <a:rPr lang="ru-RU" sz="3800" dirty="0" smtClean="0"/>
              <a:t>Стандарт </a:t>
            </a:r>
            <a:r>
              <a:rPr lang="en-US" sz="3800" dirty="0"/>
              <a:t>TIA/EIA-568B</a:t>
            </a:r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ru-RU" sz="4000" dirty="0" smtClean="0"/>
              <a:t>Прямой обжим</a:t>
            </a:r>
            <a:endParaRPr lang="ru-RU" sz="4000" dirty="0"/>
          </a:p>
        </p:txBody>
      </p:sp>
      <p:pic>
        <p:nvPicPr>
          <p:cNvPr id="10242" name="Picture 2" descr="RJ-45 TIA-568A 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3" y="2420888"/>
            <a:ext cx="333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J-45 TIA-568A R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47" y="2420888"/>
            <a:ext cx="333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J-45 TIA-568B Le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3" y="4858469"/>
            <a:ext cx="333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J-45 TIA-568B Righ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47" y="4858469"/>
            <a:ext cx="333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30560" y="1628800"/>
            <a:ext cx="8003232" cy="480060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100 Мбит/с</a:t>
            </a:r>
            <a:br>
              <a:rPr lang="ru-RU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endParaRPr lang="ru-RU" sz="3800" dirty="0" smtClean="0"/>
          </a:p>
          <a:p>
            <a:r>
              <a:rPr lang="ru-RU" sz="3800" dirty="0" smtClean="0"/>
              <a:t>1000 Мбит/с</a:t>
            </a:r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ru-RU" sz="4000" dirty="0"/>
              <a:t>Перекрёстный кабель (</a:t>
            </a:r>
            <a:r>
              <a:rPr lang="en-US" sz="4000" dirty="0" smtClean="0"/>
              <a:t>crossover)</a:t>
            </a:r>
            <a:endParaRPr lang="ru-RU" sz="4000" dirty="0"/>
          </a:p>
        </p:txBody>
      </p:sp>
      <p:pic>
        <p:nvPicPr>
          <p:cNvPr id="10244" name="Picture 4" descr="RJ-45 TIA-568A 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47" y="2420888"/>
            <a:ext cx="333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J-45 TIA-568B 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3" y="2425427"/>
            <a:ext cx="333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J-45 TIA-568B 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3" y="4869160"/>
            <a:ext cx="333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J-45 Righ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47" y="4869159"/>
            <a:ext cx="333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Линии связи между коммутаторами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Внимание! При подключении одного коммутатора к другому надо использовать прямой кабель, но подключать через порт для внешнего коммутатора</a:t>
            </a:r>
          </a:p>
          <a:p>
            <a:pPr marL="411480" lvl="1" indent="0">
              <a:buNone/>
            </a:pPr>
            <a:endParaRPr lang="ru-RU" sz="3400" dirty="0"/>
          </a:p>
        </p:txBody>
      </p:sp>
      <p:pic>
        <p:nvPicPr>
          <p:cNvPr id="4" name="Picture 6" descr="http://www.koipkro.kostroma.ru/koiro/Kurs_Adm/DocLib/content/images/connec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28" y="4797152"/>
            <a:ext cx="59912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Netzwerktopologie Ba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05" y="2708920"/>
            <a:ext cx="44196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us.123rf.com/400wm/400/400/lefpap/lefpap1206/lefpap120600162/14161902-network-switch-front-panel-with-16-ports-and-uplink-port-isola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9" y="1844824"/>
            <a:ext cx="3810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Линии связи между коммутаторами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272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Ethernet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 fontScale="92500"/>
          </a:bodyPr>
          <a:lstStyle/>
          <a:p>
            <a:r>
              <a:rPr lang="en-US" sz="3800" b="1" dirty="0" smtClean="0"/>
              <a:t>Ethernet</a:t>
            </a:r>
            <a:r>
              <a:rPr lang="en-US" sz="3800" dirty="0" smtClean="0"/>
              <a:t> – </a:t>
            </a:r>
            <a:r>
              <a:rPr lang="ru-RU" sz="3800" dirty="0" smtClean="0"/>
              <a:t>это технология построения кабельных локальных сетей</a:t>
            </a:r>
          </a:p>
          <a:p>
            <a:r>
              <a:rPr lang="ru-RU" sz="3800" dirty="0" smtClean="0"/>
              <a:t>Изобретена 22 мая 1973 года</a:t>
            </a:r>
          </a:p>
          <a:p>
            <a:r>
              <a:rPr lang="ru-RU" sz="3800" dirty="0" smtClean="0"/>
              <a:t>Отличается простотой реализации, низкой стоимостью</a:t>
            </a:r>
          </a:p>
          <a:p>
            <a:r>
              <a:rPr lang="ru-RU" sz="3800" dirty="0" smtClean="0"/>
              <a:t>Описывает реализацию физического и канального уровней модели </a:t>
            </a:r>
            <a:r>
              <a:rPr lang="en-US" sz="3800" dirty="0" smtClean="0"/>
              <a:t>ISO/OSI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0058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Оптоволокно в сетях </a:t>
            </a:r>
            <a:r>
              <a:rPr lang="en-US" sz="4000" dirty="0" smtClean="0"/>
              <a:t>Ethernet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Высокая скорость передачи и большие расстояния</a:t>
            </a:r>
          </a:p>
          <a:p>
            <a:r>
              <a:rPr lang="ru-RU" sz="3600" dirty="0" smtClean="0"/>
              <a:t>Высокая стоимость и сложность монтажа</a:t>
            </a:r>
          </a:p>
          <a:p>
            <a:r>
              <a:rPr lang="ru-RU" sz="3600" dirty="0" smtClean="0"/>
              <a:t>Используется в магистральных каналах (расстояние и скорость) локальных сетей, а также при сопряжении локальной сети и внешнего канала в Интернет</a:t>
            </a:r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2108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Оптоволокно в сетях </a:t>
            </a:r>
            <a:r>
              <a:rPr lang="en-US" sz="4000" dirty="0" smtClean="0"/>
              <a:t>Ethernet</a:t>
            </a:r>
            <a:endParaRPr lang="ru-RU" sz="4000" dirty="0"/>
          </a:p>
        </p:txBody>
      </p:sp>
      <p:pic>
        <p:nvPicPr>
          <p:cNvPr id="13318" name="Picture 6" descr="File:Optical fiber c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484784"/>
            <a:ext cx="5428195" cy="22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tecratools.com/media/productImages/355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79" y="376464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ebpage.pace.edu/ms16182p/networking/fib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4077072"/>
            <a:ext cx="2520280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Оптоволокно в сетях </a:t>
            </a:r>
            <a:r>
              <a:rPr lang="en-US" sz="4000" dirty="0" smtClean="0"/>
              <a:t>Ethernet</a:t>
            </a:r>
            <a:endParaRPr lang="ru-RU" sz="4000" dirty="0"/>
          </a:p>
        </p:txBody>
      </p:sp>
      <p:pic>
        <p:nvPicPr>
          <p:cNvPr id="15362" name="Picture 2" descr="http://www.alcatel-lucent-rt.ru/upload/alcatel_modules_products_module188/134856405338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176464" cy="227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inforsnsk.ru/published/publicdata/SHOPINFORS1/attachments/SC/products_pictures/DMC-805G_side_en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8" y="1988840"/>
            <a:ext cx="2918718" cy="164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ynos.es/img2/tarjeta-de-red-ethernet-pci-100-mbps-fibra-optica-tipo-sc___FE100C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4846588" cy="25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Стандарты сетей </a:t>
            </a:r>
            <a:r>
              <a:rPr lang="en-US" sz="4000" dirty="0" smtClean="0"/>
              <a:t>Ethernet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Старые стандарты</a:t>
            </a:r>
          </a:p>
          <a:p>
            <a:pPr lvl="1"/>
            <a:r>
              <a:rPr lang="ru-RU" sz="3400" dirty="0" smtClean="0"/>
              <a:t>10</a:t>
            </a:r>
            <a:r>
              <a:rPr lang="en-US" sz="3400" dirty="0" smtClean="0"/>
              <a:t>BASE5 – </a:t>
            </a:r>
            <a:r>
              <a:rPr lang="ru-RU" sz="3400" dirty="0" smtClean="0"/>
              <a:t>«Толстый» </a:t>
            </a:r>
            <a:r>
              <a:rPr lang="en-US" sz="3400" dirty="0" smtClean="0"/>
              <a:t>Ethernet</a:t>
            </a:r>
            <a:r>
              <a:rPr lang="ru-RU" sz="3400" dirty="0" smtClean="0"/>
              <a:t>, 10 Мбит/с, 500 м</a:t>
            </a:r>
          </a:p>
          <a:p>
            <a:pPr lvl="1"/>
            <a:r>
              <a:rPr lang="ru-RU" sz="3400" dirty="0" smtClean="0"/>
              <a:t>10</a:t>
            </a:r>
            <a:r>
              <a:rPr lang="en-US" sz="3400" dirty="0" smtClean="0"/>
              <a:t>BASE</a:t>
            </a:r>
            <a:r>
              <a:rPr lang="ru-RU" sz="3400" dirty="0" smtClean="0"/>
              <a:t>2 – «Тонкий» </a:t>
            </a:r>
            <a:r>
              <a:rPr lang="en-US" sz="3400" dirty="0" smtClean="0"/>
              <a:t>Ethernet</a:t>
            </a:r>
            <a:r>
              <a:rPr lang="ru-RU" sz="3400" dirty="0" smtClean="0"/>
              <a:t>, 10 Мбит/с, 185 м</a:t>
            </a:r>
          </a:p>
          <a:p>
            <a:pPr lvl="1"/>
            <a:r>
              <a:rPr lang="ru-RU" sz="3400" dirty="0" smtClean="0"/>
              <a:t>10</a:t>
            </a:r>
            <a:r>
              <a:rPr lang="en-US" sz="3400" dirty="0" smtClean="0"/>
              <a:t>BASE</a:t>
            </a:r>
            <a:r>
              <a:rPr lang="ru-RU" sz="3400" dirty="0" smtClean="0"/>
              <a:t>-</a:t>
            </a:r>
            <a:r>
              <a:rPr lang="en-US" sz="3400" dirty="0" smtClean="0"/>
              <a:t>T</a:t>
            </a:r>
            <a:r>
              <a:rPr lang="ru-RU" sz="3400" dirty="0" smtClean="0"/>
              <a:t> – витая пара категории 3 или 5, 10 Мбит/с, 100 м</a:t>
            </a:r>
            <a:endParaRPr lang="ru-RU" sz="3400" dirty="0" smtClean="0"/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22259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Стандарты сетей </a:t>
            </a:r>
            <a:r>
              <a:rPr lang="en-US" sz="4000" dirty="0" smtClean="0"/>
              <a:t>Ethernet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Fast Ethernet (100 </a:t>
            </a:r>
            <a:r>
              <a:rPr lang="ru-RU" sz="3600" dirty="0" smtClean="0"/>
              <a:t>Мбит/с</a:t>
            </a:r>
            <a:r>
              <a:rPr lang="en-US" sz="3600" dirty="0" smtClean="0"/>
              <a:t>)</a:t>
            </a:r>
            <a:endParaRPr lang="ru-RU" sz="3600" dirty="0" smtClean="0"/>
          </a:p>
          <a:p>
            <a:pPr lvl="1"/>
            <a:r>
              <a:rPr lang="ru-RU" sz="3400" dirty="0" smtClean="0"/>
              <a:t>10</a:t>
            </a:r>
            <a:r>
              <a:rPr lang="en-US" sz="3400" dirty="0" smtClean="0"/>
              <a:t>0BASE-</a:t>
            </a:r>
            <a:r>
              <a:rPr lang="en-US" sz="3400" dirty="0"/>
              <a:t>T</a:t>
            </a:r>
            <a:r>
              <a:rPr lang="en-US" sz="3400" dirty="0" smtClean="0"/>
              <a:t> – </a:t>
            </a:r>
            <a:r>
              <a:rPr lang="ru-RU" sz="3400" dirty="0" smtClean="0"/>
              <a:t>витая пара категории 5, 100 м</a:t>
            </a:r>
          </a:p>
          <a:p>
            <a:pPr lvl="1"/>
            <a:r>
              <a:rPr lang="ru-RU" sz="3400" dirty="0" smtClean="0"/>
              <a:t>100</a:t>
            </a:r>
            <a:r>
              <a:rPr lang="en-US" sz="3400" dirty="0" smtClean="0"/>
              <a:t>BASE</a:t>
            </a:r>
            <a:r>
              <a:rPr lang="ru-RU" sz="3400" dirty="0" smtClean="0"/>
              <a:t>-</a:t>
            </a:r>
            <a:r>
              <a:rPr lang="en-US" sz="3400" dirty="0" smtClean="0"/>
              <a:t>FX</a:t>
            </a:r>
            <a:r>
              <a:rPr lang="ru-RU" sz="3400" dirty="0" smtClean="0"/>
              <a:t> – </a:t>
            </a:r>
            <a:r>
              <a:rPr lang="ru-RU" sz="3400" dirty="0" err="1" smtClean="0"/>
              <a:t>многомодовое</a:t>
            </a:r>
            <a:r>
              <a:rPr lang="ru-RU" sz="3400" dirty="0" smtClean="0"/>
              <a:t> </a:t>
            </a:r>
            <a:r>
              <a:rPr lang="ru-RU" sz="3400" dirty="0" smtClean="0"/>
              <a:t>оптоволокно, </a:t>
            </a:r>
            <a:r>
              <a:rPr lang="ru-RU" sz="3400" dirty="0" smtClean="0"/>
              <a:t>2 км</a:t>
            </a:r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60236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Стандарты сетей </a:t>
            </a:r>
            <a:r>
              <a:rPr lang="en-US" sz="4000" dirty="0" smtClean="0"/>
              <a:t>Ethernet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Gigabit Ethernet</a:t>
            </a:r>
            <a:r>
              <a:rPr lang="ru-RU" sz="3600" dirty="0" smtClean="0"/>
              <a:t> </a:t>
            </a:r>
            <a:r>
              <a:rPr lang="ru-RU" sz="3600" dirty="0"/>
              <a:t>(1000 </a:t>
            </a:r>
            <a:r>
              <a:rPr lang="ru-RU" sz="3600" dirty="0" smtClean="0"/>
              <a:t>Мбит/с)</a:t>
            </a:r>
            <a:endParaRPr lang="ru-RU" sz="3600" dirty="0" smtClean="0"/>
          </a:p>
          <a:p>
            <a:pPr lvl="1"/>
            <a:r>
              <a:rPr lang="ru-RU" sz="3400" dirty="0" smtClean="0"/>
              <a:t>10</a:t>
            </a:r>
            <a:r>
              <a:rPr lang="en-US" sz="3400" dirty="0" smtClean="0"/>
              <a:t>00BASE-T – </a:t>
            </a:r>
            <a:r>
              <a:rPr lang="ru-RU" sz="3400" dirty="0" smtClean="0"/>
              <a:t>витая пара категории 5 (используется 8 жил), 100 м</a:t>
            </a:r>
          </a:p>
          <a:p>
            <a:pPr lvl="1"/>
            <a:r>
              <a:rPr lang="ru-RU" sz="3400" dirty="0" smtClean="0"/>
              <a:t>1000</a:t>
            </a:r>
            <a:r>
              <a:rPr lang="en-US" sz="3400" dirty="0" smtClean="0"/>
              <a:t>BASE</a:t>
            </a:r>
            <a:r>
              <a:rPr lang="ru-RU" sz="3400" dirty="0" smtClean="0"/>
              <a:t>-</a:t>
            </a:r>
            <a:r>
              <a:rPr lang="en-US" sz="3400" dirty="0" smtClean="0"/>
              <a:t>TX</a:t>
            </a:r>
            <a:r>
              <a:rPr lang="ru-RU" sz="3400" dirty="0" smtClean="0"/>
              <a:t> </a:t>
            </a:r>
            <a:r>
              <a:rPr lang="ru-RU" sz="3400" dirty="0"/>
              <a:t>– витая пара категории </a:t>
            </a:r>
            <a:r>
              <a:rPr lang="ru-RU" sz="3400" dirty="0" smtClean="0"/>
              <a:t>6 </a:t>
            </a:r>
            <a:r>
              <a:rPr lang="ru-RU" sz="3400" dirty="0"/>
              <a:t>(используется </a:t>
            </a:r>
            <a:r>
              <a:rPr lang="ru-RU" sz="3400" dirty="0" smtClean="0"/>
              <a:t>4 жилы)</a:t>
            </a:r>
          </a:p>
          <a:p>
            <a:pPr lvl="1"/>
            <a:r>
              <a:rPr lang="ru-RU" sz="3400" dirty="0" smtClean="0"/>
              <a:t>1000</a:t>
            </a:r>
            <a:r>
              <a:rPr lang="en-US" sz="3400" dirty="0" smtClean="0"/>
              <a:t>BASE</a:t>
            </a:r>
            <a:r>
              <a:rPr lang="ru-RU" sz="3400" dirty="0" smtClean="0"/>
              <a:t>-</a:t>
            </a:r>
            <a:r>
              <a:rPr lang="en-US" sz="3400" dirty="0" smtClean="0"/>
              <a:t>SX</a:t>
            </a:r>
            <a:r>
              <a:rPr lang="ru-RU" sz="3400" dirty="0" smtClean="0"/>
              <a:t> – </a:t>
            </a:r>
            <a:r>
              <a:rPr lang="ru-RU" sz="3400" dirty="0" err="1" smtClean="0"/>
              <a:t>многомодовое</a:t>
            </a:r>
            <a:r>
              <a:rPr lang="ru-RU" sz="3400" dirty="0" smtClean="0"/>
              <a:t> оптоволокно, до </a:t>
            </a:r>
            <a:r>
              <a:rPr lang="ru-RU" sz="3400" dirty="0"/>
              <a:t>500 </a:t>
            </a:r>
            <a:r>
              <a:rPr lang="ru-RU" sz="3400" dirty="0" smtClean="0"/>
              <a:t>м</a:t>
            </a:r>
          </a:p>
          <a:p>
            <a:pPr lvl="1"/>
            <a:r>
              <a:rPr lang="ru-RU" sz="3400" dirty="0"/>
              <a:t>1000</a:t>
            </a:r>
            <a:r>
              <a:rPr lang="en-US" sz="3400" dirty="0"/>
              <a:t>BASE-LX –</a:t>
            </a:r>
            <a:r>
              <a:rPr lang="ru-RU" sz="3400" dirty="0" err="1"/>
              <a:t>одномодовое</a:t>
            </a:r>
            <a:r>
              <a:rPr lang="ru-RU" sz="3400" dirty="0"/>
              <a:t> оптоволокно, до 50 км</a:t>
            </a:r>
          </a:p>
          <a:p>
            <a:pPr lvl="1"/>
            <a:endParaRPr lang="ru-RU" sz="3400" dirty="0" smtClean="0"/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23007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Стандарты сетей </a:t>
            </a:r>
            <a:r>
              <a:rPr lang="en-US" sz="4000" dirty="0" smtClean="0"/>
              <a:t>Ethernet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Ethernet</a:t>
            </a:r>
            <a:r>
              <a:rPr lang="ru-RU" sz="3600" dirty="0" smtClean="0"/>
              <a:t> 10 </a:t>
            </a:r>
            <a:r>
              <a:rPr lang="en-US" sz="3600" dirty="0" smtClean="0"/>
              <a:t>G </a:t>
            </a:r>
            <a:r>
              <a:rPr lang="ru-RU" sz="3600" dirty="0" smtClean="0"/>
              <a:t>(10 Гбит/с)</a:t>
            </a:r>
            <a:endParaRPr lang="ru-RU" sz="3600" dirty="0" smtClean="0"/>
          </a:p>
          <a:p>
            <a:pPr lvl="1"/>
            <a:r>
              <a:rPr lang="ru-RU" sz="3400" dirty="0" smtClean="0"/>
              <a:t>10</a:t>
            </a:r>
            <a:r>
              <a:rPr lang="en-US" sz="3400" dirty="0" smtClean="0"/>
              <a:t>GBASE-T – </a:t>
            </a:r>
            <a:r>
              <a:rPr lang="ru-RU" sz="3400" dirty="0" smtClean="0"/>
              <a:t>витая пара категории </a:t>
            </a:r>
            <a:r>
              <a:rPr lang="en-US" sz="3400" dirty="0" smtClean="0"/>
              <a:t>6 (55 </a:t>
            </a:r>
            <a:r>
              <a:rPr lang="ru-RU" sz="3400" dirty="0" smtClean="0"/>
              <a:t>м), </a:t>
            </a:r>
            <a:r>
              <a:rPr lang="ru-RU" sz="3400" dirty="0"/>
              <a:t>витая пара категории </a:t>
            </a:r>
            <a:r>
              <a:rPr lang="en-US" sz="3400" dirty="0" smtClean="0"/>
              <a:t>6a (</a:t>
            </a:r>
            <a:r>
              <a:rPr lang="ru-RU" sz="3400" dirty="0" smtClean="0"/>
              <a:t>100</a:t>
            </a:r>
            <a:r>
              <a:rPr lang="en-US" sz="3400" dirty="0" smtClean="0"/>
              <a:t> </a:t>
            </a:r>
            <a:r>
              <a:rPr lang="ru-RU" sz="3400" dirty="0"/>
              <a:t>м</a:t>
            </a:r>
            <a:r>
              <a:rPr lang="ru-RU" sz="3400" dirty="0" smtClean="0"/>
              <a:t>)  </a:t>
            </a:r>
          </a:p>
          <a:p>
            <a:pPr lvl="1"/>
            <a:r>
              <a:rPr lang="ru-RU" sz="3400" dirty="0" smtClean="0"/>
              <a:t>10</a:t>
            </a:r>
            <a:r>
              <a:rPr lang="en-US" sz="3400" dirty="0" smtClean="0"/>
              <a:t>GBASE</a:t>
            </a:r>
            <a:r>
              <a:rPr lang="ru-RU" sz="3400" dirty="0" smtClean="0"/>
              <a:t>-</a:t>
            </a:r>
            <a:r>
              <a:rPr lang="en-US" sz="3400" dirty="0" smtClean="0"/>
              <a:t>R</a:t>
            </a:r>
            <a:r>
              <a:rPr lang="ru-RU" sz="3400" dirty="0" smtClean="0"/>
              <a:t> </a:t>
            </a:r>
            <a:r>
              <a:rPr lang="ru-RU" sz="3400" dirty="0" smtClean="0"/>
              <a:t>–</a:t>
            </a:r>
            <a:r>
              <a:rPr lang="en-US" sz="3400" dirty="0" smtClean="0"/>
              <a:t> </a:t>
            </a:r>
            <a:r>
              <a:rPr lang="ru-RU" sz="3400" dirty="0" smtClean="0"/>
              <a:t>разные варианты оптоволокна – от 300 м до 40 км.</a:t>
            </a:r>
            <a:endParaRPr lang="ru-RU" sz="3400" dirty="0"/>
          </a:p>
          <a:p>
            <a:pPr lvl="1"/>
            <a:endParaRPr lang="ru-RU" sz="3400" dirty="0" smtClean="0"/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20306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Стандарты сетей </a:t>
            </a:r>
            <a:r>
              <a:rPr lang="en-US" sz="4000" dirty="0" smtClean="0"/>
              <a:t>Ethernet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Ведется разработка стандартов </a:t>
            </a:r>
            <a:r>
              <a:rPr lang="ru-RU" sz="3600" dirty="0" smtClean="0"/>
              <a:t>40</a:t>
            </a:r>
            <a:r>
              <a:rPr lang="en-US" sz="3600" dirty="0" err="1" smtClean="0"/>
              <a:t>GbE</a:t>
            </a:r>
            <a:r>
              <a:rPr lang="en-US" sz="3600" dirty="0" smtClean="0"/>
              <a:t>, 100GbE</a:t>
            </a:r>
            <a:r>
              <a:rPr lang="ru-RU" sz="3600" dirty="0" smtClean="0"/>
              <a:t> (оптоволокно)</a:t>
            </a:r>
            <a:endParaRPr lang="ru-RU" sz="3400" dirty="0" smtClean="0"/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8795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Ethernet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 lnSpcReduction="10000"/>
          </a:bodyPr>
          <a:lstStyle/>
          <a:p>
            <a:r>
              <a:rPr lang="ru-RU" sz="3800" b="1" dirty="0" smtClean="0"/>
              <a:t>Изначально</a:t>
            </a:r>
            <a:r>
              <a:rPr lang="ru-RU" sz="3800" dirty="0" smtClean="0"/>
              <a:t> </a:t>
            </a:r>
            <a:r>
              <a:rPr lang="en-US" sz="3800" dirty="0" smtClean="0"/>
              <a:t>Ethernet </a:t>
            </a:r>
            <a:r>
              <a:rPr lang="ru-RU" sz="3800" dirty="0" smtClean="0"/>
              <a:t>– это сеть на разделяемой среде с опознаванием несущей и обнаружением коллизий (принцип общения вежливых людей в темной комнате)</a:t>
            </a:r>
          </a:p>
          <a:p>
            <a:r>
              <a:rPr lang="ru-RU" sz="3800" dirty="0" smtClean="0"/>
              <a:t>Коллизия – попытка одновременной передачи данных в разделяемой среде</a:t>
            </a:r>
            <a:endParaRPr lang="ru-RU" sz="3800" dirty="0" smtClean="0"/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7366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Ethernet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 fontScale="92500" lnSpcReduction="20000"/>
          </a:bodyPr>
          <a:lstStyle/>
          <a:p>
            <a:r>
              <a:rPr lang="ru-RU" sz="3800" dirty="0" smtClean="0"/>
              <a:t>Информация передается </a:t>
            </a:r>
            <a:r>
              <a:rPr lang="ru-RU" sz="3800" b="1" dirty="0" smtClean="0"/>
              <a:t>кадрами. </a:t>
            </a:r>
            <a:r>
              <a:rPr lang="ru-RU" sz="3800" dirty="0" smtClean="0"/>
              <a:t>Формат кадра:</a:t>
            </a:r>
          </a:p>
          <a:p>
            <a:pPr lvl="1"/>
            <a:r>
              <a:rPr lang="ru-RU" sz="3200" dirty="0" smtClean="0"/>
              <a:t>Адрес отправителя</a:t>
            </a:r>
          </a:p>
          <a:p>
            <a:pPr lvl="1"/>
            <a:r>
              <a:rPr lang="ru-RU" sz="3200" dirty="0" smtClean="0"/>
              <a:t>Адрес получателя</a:t>
            </a:r>
          </a:p>
          <a:p>
            <a:pPr lvl="1"/>
            <a:r>
              <a:rPr lang="ru-RU" sz="3200" dirty="0" smtClean="0"/>
              <a:t>Идентификатор протокола</a:t>
            </a:r>
          </a:p>
          <a:p>
            <a:pPr lvl="1"/>
            <a:r>
              <a:rPr lang="ru-RU" sz="3200" dirty="0" smtClean="0"/>
              <a:t>Данные (46-1500 байт)</a:t>
            </a:r>
          </a:p>
          <a:p>
            <a:pPr lvl="1"/>
            <a:r>
              <a:rPr lang="ru-RU" sz="3200" dirty="0" smtClean="0"/>
              <a:t>Контрольная сумма</a:t>
            </a:r>
          </a:p>
          <a:p>
            <a:r>
              <a:rPr lang="ru-RU" sz="3800" dirty="0" smtClean="0"/>
              <a:t>Кадры передаются без установки соединения и без повторной доставки утерянных или искаженных кадров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9054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Первые версии </a:t>
            </a:r>
            <a:r>
              <a:rPr lang="en-US" sz="4000" dirty="0" smtClean="0"/>
              <a:t>Ethernet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 fontScale="92500" lnSpcReduction="20000"/>
          </a:bodyPr>
          <a:lstStyle/>
          <a:p>
            <a:r>
              <a:rPr lang="ru-RU" sz="3800" dirty="0" smtClean="0"/>
              <a:t>Изначально предполагалось, что в сетях </a:t>
            </a:r>
            <a:r>
              <a:rPr lang="en-US" sz="3800" dirty="0" smtClean="0"/>
              <a:t>Ethernet </a:t>
            </a:r>
            <a:r>
              <a:rPr lang="ru-RU" sz="3800" dirty="0" smtClean="0"/>
              <a:t>используется:</a:t>
            </a:r>
          </a:p>
          <a:p>
            <a:pPr lvl="1"/>
            <a:r>
              <a:rPr lang="ru-RU" sz="3600" dirty="0" smtClean="0"/>
              <a:t>Коаксиальный кабель (топология «Шина»)</a:t>
            </a:r>
          </a:p>
          <a:p>
            <a:pPr lvl="1"/>
            <a:r>
              <a:rPr lang="ru-RU" sz="3600" dirty="0" smtClean="0"/>
              <a:t>На каждом компьютере – сетевой адаптер</a:t>
            </a:r>
          </a:p>
          <a:p>
            <a:pPr lvl="1"/>
            <a:r>
              <a:rPr lang="ru-RU" sz="3600" dirty="0" smtClean="0"/>
              <a:t>За каждым адаптером закреплен аппаратный адрес (</a:t>
            </a:r>
            <a:r>
              <a:rPr lang="en-US" sz="3600" dirty="0" smtClean="0"/>
              <a:t>MAC</a:t>
            </a:r>
            <a:r>
              <a:rPr lang="ru-RU" sz="3600" dirty="0" smtClean="0"/>
              <a:t>-адрес)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Пример: </a:t>
            </a:r>
            <a:r>
              <a:rPr lang="en-US" sz="3600" dirty="0" smtClean="0"/>
              <a:t>00-25-22-86-E1-38</a:t>
            </a:r>
            <a:endParaRPr lang="ru-RU" sz="3600" dirty="0" smtClean="0"/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082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le:BNC connector 50 ohm 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4970"/>
            <a:ext cx="3382938" cy="27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Первые версии </a:t>
            </a:r>
            <a:r>
              <a:rPr lang="en-US" sz="4000" dirty="0" smtClean="0"/>
              <a:t>Ethernet</a:t>
            </a:r>
            <a:endParaRPr lang="ru-RU" sz="4000" dirty="0"/>
          </a:p>
        </p:txBody>
      </p:sp>
      <p:pic>
        <p:nvPicPr>
          <p:cNvPr id="1026" name="Picture 2" descr="http://upload.wikimedia.org/wikipedia/commons/thumb/7/7c/Coaxial_cable_cutaway_new.svg/500px-Coaxial_cable_cutaway_new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ts-video.ru/components/com_virtuemart/shop_image/product/TAD_BNC_M_2BNC_F_4d414095518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01595"/>
            <a:ext cx="3482752" cy="26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95933" y="4437112"/>
            <a:ext cx="3744416" cy="1872207"/>
          </a:xfrm>
        </p:spPr>
        <p:txBody>
          <a:bodyPr>
            <a:normAutofit fontScale="85000" lnSpcReduction="20000"/>
          </a:bodyPr>
          <a:lstStyle/>
          <a:p>
            <a:r>
              <a:rPr lang="ru-RU" sz="3800" dirty="0" smtClean="0"/>
              <a:t>Коаксиальный кабель</a:t>
            </a:r>
          </a:p>
          <a:p>
            <a:r>
              <a:rPr lang="en-US" sz="3800" dirty="0" smtClean="0"/>
              <a:t>BNC</a:t>
            </a:r>
            <a:r>
              <a:rPr lang="ru-RU" sz="3800" dirty="0" smtClean="0"/>
              <a:t>-разъем</a:t>
            </a:r>
          </a:p>
          <a:p>
            <a:r>
              <a:rPr lang="ru-RU" sz="3800" dirty="0" smtClean="0"/>
              <a:t>Т-коннектор</a:t>
            </a:r>
            <a:endParaRPr lang="ru-RU" sz="3200" dirty="0" smtClean="0"/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28793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Первые версии </a:t>
            </a:r>
            <a:r>
              <a:rPr lang="en-US" sz="4000" dirty="0" smtClean="0"/>
              <a:t>Ethernet</a:t>
            </a:r>
            <a:endParaRPr lang="ru-RU" sz="4000" dirty="0"/>
          </a:p>
        </p:txBody>
      </p:sp>
      <p:pic>
        <p:nvPicPr>
          <p:cNvPr id="2050" name="Picture 2" descr="http://blog.mgsxx.com/wp-content/uploads/2012/11/coax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9" y="2060848"/>
            <a:ext cx="33552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2r.ru/imgs/net/41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02" y="1700808"/>
            <a:ext cx="4041061" cy="25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vevivi.ru/best/images/servus/33/28/525283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73216"/>
            <a:ext cx="515302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6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Ethernet</a:t>
            </a:r>
            <a:r>
              <a:rPr lang="ru-RU" sz="4000" dirty="0" smtClean="0"/>
              <a:t> на витой паре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Витая пара – более простой и удобный вид кабеля</a:t>
            </a:r>
          </a:p>
          <a:p>
            <a:r>
              <a:rPr lang="ru-RU" sz="3600" dirty="0" smtClean="0"/>
              <a:t>В сетях </a:t>
            </a:r>
            <a:r>
              <a:rPr lang="en-US" sz="3600" dirty="0" smtClean="0"/>
              <a:t>Ethernet </a:t>
            </a:r>
            <a:r>
              <a:rPr lang="ru-RU" sz="3600" dirty="0" smtClean="0"/>
              <a:t>применяется с середины 80-х годов</a:t>
            </a:r>
            <a:endParaRPr lang="ru-RU" sz="3600" dirty="0" smtClean="0"/>
          </a:p>
          <a:p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  <p:pic>
        <p:nvPicPr>
          <p:cNvPr id="3078" name="Picture 6" descr="http://market-krsk.ru/components/com_virtuemart/shop_image/product/NETLAN_UTP_4_____4b7b9e40d8f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4024092"/>
            <a:ext cx="7620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Ethernet</a:t>
            </a:r>
            <a:r>
              <a:rPr lang="ru-RU" sz="4000" dirty="0" smtClean="0"/>
              <a:t> на витой паре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76" y="1604765"/>
            <a:ext cx="8003232" cy="480060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Физическая топология – «Звезда»</a:t>
            </a:r>
          </a:p>
          <a:p>
            <a:r>
              <a:rPr lang="ru-RU" sz="3800" dirty="0" smtClean="0"/>
              <a:t>Требуется центральное устройство – концентратор или коммутатор</a:t>
            </a:r>
            <a:endParaRPr lang="ru-RU" sz="3800" dirty="0" smtClean="0"/>
          </a:p>
          <a:p>
            <a:pPr marL="411480" lvl="1" indent="0">
              <a:buNone/>
            </a:pPr>
            <a:endParaRPr lang="ru-RU" sz="3400" dirty="0"/>
          </a:p>
        </p:txBody>
      </p:sp>
      <p:pic>
        <p:nvPicPr>
          <p:cNvPr id="4100" name="Picture 4" descr="http://www.npblog.com.ua/images/stories/merej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528392" cy="29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959</TotalTime>
  <Words>629</Words>
  <Application>Microsoft Office PowerPoint</Application>
  <PresentationFormat>Экран (4:3)</PresentationFormat>
  <Paragraphs>124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Соседство</vt:lpstr>
      <vt:lpstr>Технологии локальных сетей Ethernet</vt:lpstr>
      <vt:lpstr>Ethernet</vt:lpstr>
      <vt:lpstr>Ethernet</vt:lpstr>
      <vt:lpstr>Ethernet</vt:lpstr>
      <vt:lpstr>Первые версии Ethernet</vt:lpstr>
      <vt:lpstr>Первые версии Ethernet</vt:lpstr>
      <vt:lpstr>Первые версии Ethernet</vt:lpstr>
      <vt:lpstr>Ethernet на витой паре</vt:lpstr>
      <vt:lpstr>Ethernet на витой паре</vt:lpstr>
      <vt:lpstr>Концентратор</vt:lpstr>
      <vt:lpstr>Коммутатор</vt:lpstr>
      <vt:lpstr>Достоинства коммутируемых сетей</vt:lpstr>
      <vt:lpstr>Концентратор и коммутатор</vt:lpstr>
      <vt:lpstr>Витая пара (разъем RJ-45)</vt:lpstr>
      <vt:lpstr>Монтаж (обжим) витой пары</vt:lpstr>
      <vt:lpstr>Прямой обжим</vt:lpstr>
      <vt:lpstr>Перекрёстный кабель (crossover)</vt:lpstr>
      <vt:lpstr>Линии связи между коммутаторами</vt:lpstr>
      <vt:lpstr>Линии связи между коммутаторами</vt:lpstr>
      <vt:lpstr>Оптоволокно в сетях Ethernet</vt:lpstr>
      <vt:lpstr>Оптоволокно в сетях Ethernet</vt:lpstr>
      <vt:lpstr>Оптоволокно в сетях Ethernet</vt:lpstr>
      <vt:lpstr>Стандарты сетей Ethernet</vt:lpstr>
      <vt:lpstr>Стандарты сетей Ethernet</vt:lpstr>
      <vt:lpstr>Стандарты сетей Ethernet</vt:lpstr>
      <vt:lpstr>Стандарты сетей Ethernet</vt:lpstr>
      <vt:lpstr>Стандарты сетей Ethernet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возможности Интернета в контексте реализации идей непрерывного образования</dc:title>
  <dc:creator>Сергеев Алексей Николаевич</dc:creator>
  <cp:lastModifiedBy>Alexey</cp:lastModifiedBy>
  <cp:revision>176</cp:revision>
  <cp:lastPrinted>2013-04-10T20:15:18Z</cp:lastPrinted>
  <dcterms:created xsi:type="dcterms:W3CDTF">2012-12-20T06:25:13Z</dcterms:created>
  <dcterms:modified xsi:type="dcterms:W3CDTF">2013-04-24T20:16:50Z</dcterms:modified>
</cp:coreProperties>
</file>