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1287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Аутентификация в компьютерной сети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Kerberos</a:t>
            </a:r>
            <a:r>
              <a:rPr lang="ru-RU" sz="3800" dirty="0" smtClean="0"/>
              <a:t> – аутентификация на базе концепции доверенной третьей стороны (</a:t>
            </a:r>
            <a:r>
              <a:rPr lang="en-US" sz="3800" dirty="0" smtClean="0"/>
              <a:t>TTP</a:t>
            </a:r>
            <a:r>
              <a:rPr lang="ru-RU" sz="3800" dirty="0" smtClean="0"/>
              <a:t>)</a:t>
            </a:r>
          </a:p>
          <a:p>
            <a:r>
              <a:rPr lang="ru-RU" sz="3800" dirty="0" smtClean="0"/>
              <a:t>Доверенной стороной выступает контроллер домена со службой центра распределения ключей </a:t>
            </a:r>
            <a:r>
              <a:rPr lang="en-US" sz="3800" dirty="0" smtClean="0"/>
              <a:t>(KDC</a:t>
            </a:r>
            <a:r>
              <a:rPr lang="ru-RU" sz="3800" dirty="0" smtClean="0"/>
              <a:t>)</a:t>
            </a:r>
            <a:endParaRPr lang="ru-RU" sz="32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71764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r>
              <a:rPr lang="ru-RU" sz="4000" dirty="0" smtClean="0"/>
              <a:t> (идея № 2)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Может быть так?</a:t>
            </a:r>
            <a:endParaRPr lang="ru-RU" sz="32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1547664" y="2507703"/>
            <a:ext cx="4896544" cy="3548484"/>
            <a:chOff x="1403648" y="2535287"/>
            <a:chExt cx="4896544" cy="35484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91680" y="5013176"/>
              <a:ext cx="64807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292080" y="5013176"/>
              <a:ext cx="64807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05783" y="2996952"/>
              <a:ext cx="864096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03648" y="561966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Клиент</a:t>
              </a:r>
              <a:endParaRPr lang="ru-RU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76056" y="5622106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Сервер</a:t>
              </a:r>
              <a:endParaRPr lang="ru-RU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25763" y="2535287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KDC</a:t>
              </a:r>
              <a:endParaRPr lang="ru-RU" sz="2400" b="1" dirty="0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V="1">
              <a:off x="2184778" y="3718545"/>
              <a:ext cx="886011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TextBox 11"/>
            <p:cNvSpPr txBox="1"/>
            <p:nvPr/>
          </p:nvSpPr>
          <p:spPr>
            <a:xfrm rot="18668157">
              <a:off x="1446583" y="3654074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Клиенту нужен сервер</a:t>
              </a:r>
              <a:endParaRPr lang="ru-RU" dirty="0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flipV="1">
              <a:off x="2485889" y="3949036"/>
              <a:ext cx="886011" cy="1008112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" name="TextBox 13"/>
            <p:cNvSpPr txBox="1"/>
            <p:nvPr/>
          </p:nvSpPr>
          <p:spPr>
            <a:xfrm rot="18668157">
              <a:off x="2873919" y="4440882"/>
              <a:ext cx="751450" cy="369332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ru-R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ru-RU" dirty="0">
                  <a:solidFill>
                    <a:schemeClr val="tx1"/>
                  </a:solidFill>
                </a:rPr>
                <a:t>Ключ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flipH="1" flipV="1">
              <a:off x="4257911" y="3949036"/>
              <a:ext cx="818145" cy="864476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TextBox 16"/>
            <p:cNvSpPr txBox="1"/>
            <p:nvPr/>
          </p:nvSpPr>
          <p:spPr>
            <a:xfrm rot="2755544">
              <a:off x="4014233" y="4430122"/>
              <a:ext cx="751450" cy="369332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ru-R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ru-RU" dirty="0">
                  <a:solidFill>
                    <a:schemeClr val="tx1"/>
                  </a:solidFill>
                </a:rPr>
                <a:t>Ключ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0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r>
              <a:rPr lang="ru-RU" sz="4000" dirty="0" smtClean="0"/>
              <a:t> (идея № 2)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На практике реализовано так:</a:t>
            </a:r>
            <a:endParaRPr lang="ru-RU" sz="32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498559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4985592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49799" y="296936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47664" y="559207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Клиент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559452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Сервер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69779" y="250770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KDC</a:t>
            </a:r>
            <a:endParaRPr lang="ru-RU" sz="24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328794" y="3690961"/>
            <a:ext cx="886011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 rot="18668157">
            <a:off x="1590599" y="362649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Клиенту нужен сервер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2629905" y="3921452"/>
            <a:ext cx="886011" cy="100811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TextBox 13"/>
          <p:cNvSpPr txBox="1"/>
          <p:nvPr/>
        </p:nvSpPr>
        <p:spPr>
          <a:xfrm rot="18668157">
            <a:off x="2998351" y="4352042"/>
            <a:ext cx="751450" cy="36933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Ключ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2686764" y="5432623"/>
            <a:ext cx="2590166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TextBox 16"/>
          <p:cNvSpPr txBox="1"/>
          <p:nvPr/>
        </p:nvSpPr>
        <p:spPr>
          <a:xfrm>
            <a:off x="3374077" y="6093296"/>
            <a:ext cx="1039818" cy="36933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Мандат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8668157">
            <a:off x="3246808" y="4634216"/>
            <a:ext cx="1027038" cy="36933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Мандат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72910" y="5594522"/>
            <a:ext cx="1787122" cy="369332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err="1" smtClean="0">
                <a:solidFill>
                  <a:schemeClr val="tx1"/>
                </a:solidFill>
              </a:rPr>
              <a:t>Аутентификатор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27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r>
              <a:rPr lang="ru-RU" sz="4000" dirty="0" smtClean="0"/>
              <a:t> (идея № 2)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lnSpcReduction="10000"/>
          </a:bodyPr>
          <a:lstStyle/>
          <a:p>
            <a:r>
              <a:rPr lang="ru-RU" sz="3800" dirty="0" smtClean="0"/>
              <a:t>Мандат – сведения о клиенте + ключ сеанса (зашифровано для сервера)</a:t>
            </a:r>
          </a:p>
          <a:p>
            <a:r>
              <a:rPr lang="ru-RU" sz="3800" dirty="0" smtClean="0"/>
              <a:t>Мандаты можно использовать многократно (в течение периода действия – обычно 8 часов)</a:t>
            </a:r>
          </a:p>
          <a:p>
            <a:r>
              <a:rPr lang="ru-RU" sz="3800" dirty="0" smtClean="0"/>
              <a:t>Серверу не надо </a:t>
            </a:r>
            <a:r>
              <a:rPr lang="ru-RU" sz="3800" b="1" dirty="0" smtClean="0"/>
              <a:t>хранить</a:t>
            </a:r>
            <a:r>
              <a:rPr lang="ru-RU" sz="3800" dirty="0" smtClean="0"/>
              <a:t> ключ для клиента</a:t>
            </a:r>
          </a:p>
          <a:p>
            <a:endParaRPr lang="ru-RU" sz="2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354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3800" dirty="0" smtClean="0"/>
              <a:t>Клиент и сервер взаимодействуют с </a:t>
            </a:r>
            <a:r>
              <a:rPr lang="en-US" sz="3800" dirty="0" smtClean="0"/>
              <a:t>KDC </a:t>
            </a:r>
            <a:r>
              <a:rPr lang="ru-RU" sz="3800" dirty="0" smtClean="0"/>
              <a:t>на основе долговременного ключа (основан на пароле пользователя)</a:t>
            </a:r>
          </a:p>
          <a:p>
            <a:r>
              <a:rPr lang="ru-RU" sz="3800" dirty="0" smtClean="0"/>
              <a:t>Долговременный ключ используется только один раз – при первом обращении к </a:t>
            </a:r>
            <a:r>
              <a:rPr lang="en-US" sz="3800" dirty="0" smtClean="0"/>
              <a:t>KDC</a:t>
            </a:r>
            <a:endParaRPr lang="ru-RU" sz="3800" dirty="0" smtClean="0"/>
          </a:p>
          <a:p>
            <a:r>
              <a:rPr lang="ru-RU" sz="3800" dirty="0" smtClean="0"/>
              <a:t>В дальнейшем выдается мандат для доступа к </a:t>
            </a:r>
            <a:r>
              <a:rPr lang="en-US" sz="3800" dirty="0" smtClean="0"/>
              <a:t>KDC </a:t>
            </a:r>
            <a:r>
              <a:rPr lang="ru-RU" sz="3800" dirty="0" smtClean="0"/>
              <a:t>– мандат на выдачу мандатов (</a:t>
            </a:r>
            <a:r>
              <a:rPr lang="en-US" sz="3800" dirty="0" smtClean="0"/>
              <a:t>TGT</a:t>
            </a:r>
            <a:r>
              <a:rPr lang="ru-RU" sz="3800" dirty="0" smtClean="0"/>
              <a:t>)</a:t>
            </a:r>
          </a:p>
          <a:p>
            <a:endParaRPr lang="ru-RU" sz="2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71011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Определения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Аутентификация – проверка подлинности</a:t>
            </a:r>
          </a:p>
          <a:p>
            <a:r>
              <a:rPr lang="ru-RU" sz="3800" dirty="0" smtClean="0"/>
              <a:t>Авторизация – предоставление прав на выполнение действий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Аутентификация в сетях </a:t>
            </a:r>
            <a:r>
              <a:rPr lang="en-US" sz="4000" dirty="0" smtClean="0"/>
              <a:t>Windows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2 </a:t>
            </a:r>
            <a:r>
              <a:rPr lang="ru-RU" sz="3800" dirty="0" smtClean="0"/>
              <a:t>способа аутентификации:</a:t>
            </a:r>
          </a:p>
          <a:p>
            <a:pPr lvl="1"/>
            <a:r>
              <a:rPr lang="en-US" sz="3600" b="1" dirty="0" smtClean="0"/>
              <a:t>NTLM</a:t>
            </a:r>
            <a:r>
              <a:rPr lang="en-US" sz="3600" dirty="0" smtClean="0"/>
              <a:t> </a:t>
            </a:r>
            <a:r>
              <a:rPr lang="ru-RU" sz="3600" dirty="0" smtClean="0"/>
              <a:t>(без домена и старые компьютеры в домене)</a:t>
            </a:r>
          </a:p>
          <a:p>
            <a:pPr lvl="1"/>
            <a:r>
              <a:rPr lang="en-US" sz="3600" b="1" dirty="0" smtClean="0"/>
              <a:t>Kerberos</a:t>
            </a:r>
            <a:r>
              <a:rPr lang="en-US" sz="3600" dirty="0" smtClean="0"/>
              <a:t> </a:t>
            </a:r>
            <a:r>
              <a:rPr lang="ru-RU" sz="3600" dirty="0" smtClean="0"/>
              <a:t>(основной способ для домена)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64911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NTLM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Аутентификация по схеме «запрос-ответ»</a:t>
            </a:r>
          </a:p>
          <a:p>
            <a:r>
              <a:rPr lang="ru-RU" sz="3800" dirty="0" smtClean="0"/>
              <a:t>Общая схема:</a:t>
            </a:r>
            <a:endParaRPr lang="ru-RU" sz="3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936973" y="3923009"/>
            <a:ext cx="6947395" cy="2026271"/>
            <a:chOff x="648941" y="3748970"/>
            <a:chExt cx="6947395" cy="202627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19672" y="4851040"/>
              <a:ext cx="432048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652120" y="4077072"/>
              <a:ext cx="936104" cy="15121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2957" y="3823374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User</a:t>
              </a:r>
              <a:endParaRPr lang="ru-RU" sz="2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8941" y="4223484"/>
              <a:ext cx="1008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Пароль</a:t>
              </a:r>
              <a:endParaRPr lang="ru-RU" sz="2000" b="1" dirty="0"/>
            </a:p>
          </p:txBody>
        </p:sp>
        <p:cxnSp>
          <p:nvCxnSpPr>
            <p:cNvPr id="9" name="Прямая со стрелкой 8"/>
            <p:cNvCxnSpPr>
              <a:endCxn id="10" idx="0"/>
            </p:cNvCxnSpPr>
            <p:nvPr/>
          </p:nvCxnSpPr>
          <p:spPr>
            <a:xfrm>
              <a:off x="1152997" y="4647425"/>
              <a:ext cx="0" cy="3275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92957" y="4975021"/>
              <a:ext cx="720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User</a:t>
              </a:r>
              <a:endParaRPr lang="ru-RU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8941" y="5375131"/>
              <a:ext cx="1008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Hash</a:t>
              </a:r>
              <a:endParaRPr lang="ru-RU" sz="2000" b="1" dirty="0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267744" y="4149080"/>
              <a:ext cx="30958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040856" y="3748970"/>
              <a:ext cx="13871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/>
                <a:t>Запрос</a:t>
              </a:r>
              <a:endParaRPr lang="ru-RU" sz="2000" b="1" dirty="0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2267744" y="4581128"/>
              <a:ext cx="3095872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040856" y="4181018"/>
              <a:ext cx="13871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X</a:t>
              </a:r>
              <a:endParaRPr lang="ru-RU" sz="2000" b="1" dirty="0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2267744" y="5023774"/>
              <a:ext cx="30958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843808" y="4611168"/>
              <a:ext cx="1872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User, f(hash, X)</a:t>
              </a:r>
              <a:endParaRPr lang="ru-RU" sz="2000" b="1" dirty="0"/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2267744" y="5479665"/>
              <a:ext cx="3095872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843808" y="5079555"/>
              <a:ext cx="1872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token</a:t>
              </a:r>
              <a:endParaRPr lang="ru-RU" sz="2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76256" y="4109010"/>
              <a:ext cx="720080" cy="400110"/>
            </a:xfrm>
            <a:prstGeom prst="rect">
              <a:avLst/>
            </a:prstGeom>
            <a:solidFill>
              <a:schemeClr val="bg1"/>
            </a:solidFill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User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76255" y="4613066"/>
              <a:ext cx="720081" cy="400110"/>
            </a:xfrm>
            <a:prstGeom prst="rect">
              <a:avLst/>
            </a:prstGeom>
            <a:solidFill>
              <a:schemeClr val="bg1"/>
            </a:solidFill>
            <a:ln>
              <a:headEnd type="arrow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2000" b="1"/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dirty="0">
                  <a:solidFill>
                    <a:schemeClr val="tx1"/>
                  </a:solidFill>
                </a:rPr>
                <a:t>Hash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984267" y="5105004"/>
              <a:ext cx="5040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X</a:t>
              </a:r>
              <a:endParaRPr lang="ru-RU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5593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Более современный протокол аутентификации.</a:t>
            </a:r>
          </a:p>
          <a:p>
            <a:r>
              <a:rPr lang="ru-RU" sz="3800" dirty="0" smtClean="0"/>
              <a:t>Надежен при использовании в незащищенных сетях</a:t>
            </a:r>
            <a:endParaRPr lang="ru-RU" sz="3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4440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В отличие от </a:t>
            </a:r>
            <a:r>
              <a:rPr lang="en-US" sz="3800" dirty="0" smtClean="0"/>
              <a:t>NTLM </a:t>
            </a:r>
            <a:r>
              <a:rPr lang="ru-RU" sz="3800" dirty="0" smtClean="0"/>
              <a:t>также позволяет:</a:t>
            </a:r>
          </a:p>
          <a:p>
            <a:pPr lvl="1"/>
            <a:r>
              <a:rPr lang="ru-RU" sz="3200" dirty="0" smtClean="0"/>
              <a:t>Проводить взаимную аутентификацию</a:t>
            </a:r>
          </a:p>
          <a:p>
            <a:pPr lvl="1"/>
            <a:r>
              <a:rPr lang="ru-RU" sz="3200" dirty="0" smtClean="0"/>
              <a:t>Производить делегирование аутентификации</a:t>
            </a:r>
          </a:p>
          <a:p>
            <a:pPr lvl="1"/>
            <a:r>
              <a:rPr lang="ru-RU" sz="3200" dirty="0" smtClean="0"/>
              <a:t>Поддерживает аутентификацию при помощи смарт-карт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33516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r>
              <a:rPr lang="ru-RU" sz="4000" dirty="0" smtClean="0"/>
              <a:t> (идея № 1)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Если у пары абонентов есть общий секретный ключ, то они могут доверять друг другу, если убедятся, что партнер знает этот секрет</a:t>
            </a:r>
            <a:endParaRPr lang="ru-RU" sz="32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33029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r>
              <a:rPr lang="ru-RU" sz="4000" dirty="0" smtClean="0"/>
              <a:t> (идея № 1)</a:t>
            </a:r>
            <a:endParaRPr lang="ru-RU" sz="4000" dirty="0"/>
          </a:p>
        </p:txBody>
      </p:sp>
      <p:grpSp>
        <p:nvGrpSpPr>
          <p:cNvPr id="76" name="Группа 75"/>
          <p:cNvGrpSpPr/>
          <p:nvPr/>
        </p:nvGrpSpPr>
        <p:grpSpPr>
          <a:xfrm>
            <a:off x="1332384" y="1484784"/>
            <a:ext cx="5544616" cy="4752528"/>
            <a:chOff x="1547664" y="1484784"/>
            <a:chExt cx="5544616" cy="475252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997714" y="2454926"/>
              <a:ext cx="360040" cy="1177069"/>
              <a:chOff x="1658194" y="2252886"/>
              <a:chExt cx="360040" cy="1177069"/>
            </a:xfrm>
          </p:grpSpPr>
          <p:sp>
            <p:nvSpPr>
              <p:cNvPr id="21" name="Овал 20"/>
              <p:cNvSpPr/>
              <p:nvPr/>
            </p:nvSpPr>
            <p:spPr>
              <a:xfrm>
                <a:off x="1658194" y="2252886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2" name="Прямая соединительная линия 21"/>
              <p:cNvCxnSpPr>
                <a:stCxn id="21" idx="4"/>
              </p:cNvCxnSpPr>
              <p:nvPr/>
            </p:nvCxnSpPr>
            <p:spPr>
              <a:xfrm>
                <a:off x="1838214" y="2612926"/>
                <a:ext cx="0" cy="45603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H="1">
                <a:off x="1658194" y="3068960"/>
                <a:ext cx="180020" cy="36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1838214" y="3069915"/>
                <a:ext cx="180020" cy="36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flipH="1">
                <a:off x="1662368" y="2708920"/>
                <a:ext cx="180020" cy="180975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1842388" y="2709875"/>
                <a:ext cx="175846" cy="18002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27" name="Группа 26"/>
            <p:cNvGrpSpPr/>
            <p:nvPr/>
          </p:nvGrpSpPr>
          <p:grpSpPr>
            <a:xfrm>
              <a:off x="5796136" y="2467955"/>
              <a:ext cx="360040" cy="1177069"/>
              <a:chOff x="1658194" y="2252886"/>
              <a:chExt cx="360040" cy="1177069"/>
            </a:xfrm>
          </p:grpSpPr>
          <p:sp>
            <p:nvSpPr>
              <p:cNvPr id="28" name="Овал 27"/>
              <p:cNvSpPr/>
              <p:nvPr/>
            </p:nvSpPr>
            <p:spPr>
              <a:xfrm>
                <a:off x="1658194" y="2252886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единительная линия 28"/>
              <p:cNvCxnSpPr>
                <a:stCxn id="28" idx="4"/>
              </p:cNvCxnSpPr>
              <p:nvPr/>
            </p:nvCxnSpPr>
            <p:spPr>
              <a:xfrm>
                <a:off x="1838214" y="2612926"/>
                <a:ext cx="0" cy="45603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H="1">
                <a:off x="1658194" y="3068960"/>
                <a:ext cx="180020" cy="36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838214" y="3069915"/>
                <a:ext cx="180020" cy="36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H="1">
                <a:off x="1662368" y="2708920"/>
                <a:ext cx="180020" cy="180975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842388" y="2709875"/>
                <a:ext cx="175846" cy="18002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4" name="Облако 33"/>
            <p:cNvSpPr/>
            <p:nvPr/>
          </p:nvSpPr>
          <p:spPr>
            <a:xfrm>
              <a:off x="3491880" y="1484784"/>
              <a:ext cx="1008112" cy="72008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5" name="Группа 44"/>
            <p:cNvGrpSpPr/>
            <p:nvPr/>
          </p:nvGrpSpPr>
          <p:grpSpPr>
            <a:xfrm>
              <a:off x="3887924" y="1628800"/>
              <a:ext cx="216024" cy="432048"/>
              <a:chOff x="3887924" y="1628800"/>
              <a:chExt cx="216024" cy="432048"/>
            </a:xfrm>
          </p:grpSpPr>
          <p:sp>
            <p:nvSpPr>
              <p:cNvPr id="35" name="Овал 34"/>
              <p:cNvSpPr/>
              <p:nvPr/>
            </p:nvSpPr>
            <p:spPr>
              <a:xfrm>
                <a:off x="3887924" y="1628800"/>
                <a:ext cx="216024" cy="180020"/>
              </a:xfrm>
              <a:prstGeom prst="ellips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3995936" y="1808820"/>
                <a:ext cx="0" cy="252028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4" name="Прямоугольник 43"/>
              <p:cNvSpPr/>
              <p:nvPr/>
            </p:nvSpPr>
            <p:spPr>
              <a:xfrm>
                <a:off x="3995936" y="1914546"/>
                <a:ext cx="108012" cy="117727"/>
              </a:xfrm>
              <a:prstGeom prst="rect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2483768" y="2032274"/>
              <a:ext cx="864096" cy="42265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628381" y="2020146"/>
              <a:ext cx="1008112" cy="43478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691680" y="185437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Стас</a:t>
              </a:r>
              <a:endParaRPr lang="ru-RU" sz="24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466620" y="1858640"/>
              <a:ext cx="977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Ольга</a:t>
              </a:r>
              <a:endParaRPr lang="ru-RU" sz="2400" b="1" dirty="0"/>
            </a:p>
          </p:txBody>
        </p:sp>
        <p:grpSp>
          <p:nvGrpSpPr>
            <p:cNvPr id="75" name="Группа 74"/>
            <p:cNvGrpSpPr/>
            <p:nvPr/>
          </p:nvGrpSpPr>
          <p:grpSpPr>
            <a:xfrm>
              <a:off x="5076056" y="3995772"/>
              <a:ext cx="2016224" cy="873388"/>
              <a:chOff x="5076056" y="3995772"/>
              <a:chExt cx="2016224" cy="873388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5076056" y="4005064"/>
                <a:ext cx="2016224" cy="8640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680310" y="3995772"/>
                <a:ext cx="8077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Ольга</a:t>
                </a:r>
                <a:endParaRPr lang="ru-RU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292080" y="4365104"/>
                <a:ext cx="1584176" cy="369332"/>
              </a:xfrm>
              <a:prstGeom prst="rect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Ольга : Время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8" name="Прямая соединительная линия 57"/>
            <p:cNvCxnSpPr/>
            <p:nvPr/>
          </p:nvCxnSpPr>
          <p:spPr>
            <a:xfrm>
              <a:off x="3347864" y="4437112"/>
              <a:ext cx="1512168" cy="0"/>
            </a:xfrm>
            <a:prstGeom prst="line">
              <a:avLst/>
            </a:prstGeom>
            <a:ln>
              <a:prstDash val="solid"/>
              <a:head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1778050" y="4005064"/>
              <a:ext cx="80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Ольга</a:t>
              </a:r>
              <a:endParaRPr lang="ru-RU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793150" y="4365104"/>
              <a:ext cx="80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Ольга</a:t>
              </a:r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6056" y="5620598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Время </a:t>
              </a:r>
              <a:r>
                <a:rPr lang="ru-RU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= Время</a:t>
              </a:r>
              <a:endParaRPr lang="ru-RU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74" name="Группа 73"/>
            <p:cNvGrpSpPr/>
            <p:nvPr/>
          </p:nvGrpSpPr>
          <p:grpSpPr>
            <a:xfrm>
              <a:off x="1547664" y="5363924"/>
              <a:ext cx="1368152" cy="873388"/>
              <a:chOff x="1547664" y="5363924"/>
              <a:chExt cx="1368152" cy="873388"/>
            </a:xfrm>
          </p:grpSpPr>
          <p:sp>
            <p:nvSpPr>
              <p:cNvPr id="67" name="Прямоугольник 66"/>
              <p:cNvSpPr/>
              <p:nvPr/>
            </p:nvSpPr>
            <p:spPr>
              <a:xfrm>
                <a:off x="1547664" y="5373216"/>
                <a:ext cx="1368152" cy="8640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27882" y="5363924"/>
                <a:ext cx="8077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Стас</a:t>
                </a:r>
                <a:endParaRPr lang="ru-RU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734865" y="5733256"/>
                <a:ext cx="993750" cy="369332"/>
              </a:xfrm>
              <a:prstGeom prst="rect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Время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0" name="Прямая соединительная линия 69"/>
            <p:cNvCxnSpPr/>
            <p:nvPr/>
          </p:nvCxnSpPr>
          <p:spPr>
            <a:xfrm>
              <a:off x="3347864" y="5805264"/>
              <a:ext cx="1512168" cy="0"/>
            </a:xfrm>
            <a:prstGeom prst="line">
              <a:avLst/>
            </a:prstGeom>
            <a:ln>
              <a:prstDash val="solid"/>
              <a:headEnd type="none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1793150" y="4734436"/>
              <a:ext cx="2281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Время </a:t>
              </a:r>
              <a:r>
                <a:rPr lang="ru-RU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= Моё время</a:t>
              </a:r>
              <a:endParaRPr lang="ru-RU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80309" y="5435932"/>
              <a:ext cx="80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?</a:t>
              </a:r>
              <a:endParaRPr lang="ru-RU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14042" y="4573185"/>
              <a:ext cx="80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?</a:t>
              </a:r>
              <a:endParaRPr lang="ru-RU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166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Kerberos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Вопрос – откуда абоненты возьмут общий ключ?</a:t>
            </a:r>
          </a:p>
          <a:p>
            <a:r>
              <a:rPr lang="ru-RU" sz="3800" dirty="0" smtClean="0"/>
              <a:t>Идея № 2: организовать централизованное распределение ключей доверенным центром</a:t>
            </a:r>
            <a:endParaRPr lang="ru-RU" sz="32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24267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984</TotalTime>
  <Words>356</Words>
  <Application>Microsoft Office PowerPoint</Application>
  <PresentationFormat>Экран (4:3)</PresentationFormat>
  <Paragraphs>99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Аутентификация в компьютерной сети</vt:lpstr>
      <vt:lpstr>Определения</vt:lpstr>
      <vt:lpstr>Аутентификация в сетях Windows</vt:lpstr>
      <vt:lpstr>NTLM</vt:lpstr>
      <vt:lpstr>Kerberos</vt:lpstr>
      <vt:lpstr>Kerberos</vt:lpstr>
      <vt:lpstr>Kerberos (идея № 1)</vt:lpstr>
      <vt:lpstr>Kerberos (идея № 1)</vt:lpstr>
      <vt:lpstr>Kerberos</vt:lpstr>
      <vt:lpstr>Kerberos</vt:lpstr>
      <vt:lpstr>Kerberos (идея № 2)</vt:lpstr>
      <vt:lpstr>Kerberos (идея № 2)</vt:lpstr>
      <vt:lpstr>Kerberos (идея № 2)</vt:lpstr>
      <vt:lpstr>Kerberos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188</cp:revision>
  <cp:lastPrinted>2013-04-10T20:16:39Z</cp:lastPrinted>
  <dcterms:created xsi:type="dcterms:W3CDTF">2012-12-20T06:25:13Z</dcterms:created>
  <dcterms:modified xsi:type="dcterms:W3CDTF">2013-04-10T20:18:40Z</dcterms:modified>
</cp:coreProperties>
</file>