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63" r:id="rId4"/>
    <p:sldId id="264" r:id="rId5"/>
    <p:sldId id="265" r:id="rId6"/>
    <p:sldId id="258" r:id="rId7"/>
    <p:sldId id="259" r:id="rId8"/>
    <p:sldId id="260" r:id="rId9"/>
    <p:sldId id="261" r:id="rId10"/>
    <p:sldId id="262" r:id="rId11"/>
    <p:sldId id="266" r:id="rId12"/>
    <p:sldId id="267" r:id="rId13"/>
    <p:sldId id="268" r:id="rId14"/>
    <p:sldId id="272" r:id="rId15"/>
    <p:sldId id="269" r:id="rId16"/>
    <p:sldId id="270" r:id="rId17"/>
    <p:sldId id="271" r:id="rId18"/>
    <p:sldId id="273" r:id="rId19"/>
    <p:sldId id="278" r:id="rId20"/>
    <p:sldId id="276" r:id="rId21"/>
    <p:sldId id="274" r:id="rId22"/>
    <p:sldId id="275" r:id="rId23"/>
    <p:sldId id="277" r:id="rId24"/>
    <p:sldId id="279" r:id="rId25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74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3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7EE1D-5BFA-4F93-ACF5-43E1D2AD6D8A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B139-634A-4903-953E-FADB36BA0F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909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BCBBD-A607-403C-A88C-831E9A4424C6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59462-30AA-43D2-9094-48054FD2DA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75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8728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E5E1B98-4179-4CFB-A810-4FC7B58843DE}" type="datetimeFigureOut">
              <a:rPr lang="ru-RU" smtClean="0"/>
              <a:t>11.04.2013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128792" cy="2448271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Учетные записи пользователей и групп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7776864" cy="273211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Дисциплина «Построение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Windows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-сетей»</a:t>
            </a:r>
          </a:p>
          <a:p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Сергеев А. Н.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Волгоградский государственный социально-педагогический университет</a:t>
            </a:r>
          </a:p>
          <a:p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11 апреля 2013 г.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2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/>
          <a:lstStyle/>
          <a:p>
            <a:r>
              <a:rPr lang="ru-RU" sz="4000" dirty="0" smtClean="0"/>
              <a:t>Локальные и глобальные группы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925144"/>
          </a:xfrm>
        </p:spPr>
        <p:txBody>
          <a:bodyPr>
            <a:normAutofit/>
          </a:bodyPr>
          <a:lstStyle/>
          <a:p>
            <a:r>
              <a:rPr lang="ru-RU" sz="3800" dirty="0" smtClean="0"/>
              <a:t>Глобальные группы на рабочих станциях домена входят в соответствующие локальные группы</a:t>
            </a:r>
          </a:p>
          <a:p>
            <a:r>
              <a:rPr lang="ru-RU" sz="3800" dirty="0" smtClean="0"/>
              <a:t>Например, пользователь группы «Пользователи домена» получает права группы «Пользователи» на локальном компьютере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31070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/>
          <a:lstStyle/>
          <a:p>
            <a:r>
              <a:rPr lang="ru-RU" sz="4000" dirty="0" smtClean="0"/>
              <a:t>Специальные группы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925144"/>
          </a:xfrm>
        </p:spPr>
        <p:txBody>
          <a:bodyPr>
            <a:normAutofit fontScale="85000" lnSpcReduction="10000"/>
          </a:bodyPr>
          <a:lstStyle/>
          <a:p>
            <a:r>
              <a:rPr lang="ru-RU" sz="3900" dirty="0" smtClean="0"/>
              <a:t>Существуют также специальные группы:</a:t>
            </a:r>
          </a:p>
          <a:p>
            <a:pPr lvl="1"/>
            <a:r>
              <a:rPr lang="ru-RU" sz="3500" dirty="0" smtClean="0"/>
              <a:t>Прошедшие проверку</a:t>
            </a:r>
          </a:p>
          <a:p>
            <a:pPr lvl="1"/>
            <a:r>
              <a:rPr lang="ru-RU" sz="3500" dirty="0" smtClean="0"/>
              <a:t>Локальные пользователи</a:t>
            </a:r>
          </a:p>
          <a:p>
            <a:pPr lvl="1"/>
            <a:r>
              <a:rPr lang="ru-RU" sz="3500" dirty="0" smtClean="0"/>
              <a:t>Сетевые пользователи</a:t>
            </a:r>
          </a:p>
          <a:p>
            <a:pPr lvl="1"/>
            <a:r>
              <a:rPr lang="ru-RU" sz="3500" dirty="0" smtClean="0"/>
              <a:t>СОЗДАТЕЛЬ-ВЛАДЕЛЕЦ</a:t>
            </a:r>
            <a:endParaRPr lang="en-US" sz="3500" dirty="0" smtClean="0"/>
          </a:p>
          <a:p>
            <a:pPr lvl="1"/>
            <a:r>
              <a:rPr lang="ru-RU" sz="3500" dirty="0" smtClean="0"/>
              <a:t>Все</a:t>
            </a:r>
          </a:p>
          <a:p>
            <a:pPr lvl="1"/>
            <a:r>
              <a:rPr lang="ru-RU" sz="3500" dirty="0" smtClean="0"/>
              <a:t>Анонимные пользователи</a:t>
            </a:r>
          </a:p>
          <a:p>
            <a:r>
              <a:rPr lang="ru-RU" sz="3900" dirty="0" smtClean="0"/>
              <a:t>Они нигде не хранятся, принадлежность к ним определяется из контекста</a:t>
            </a:r>
            <a:endParaRPr lang="ru-RU" sz="3900" dirty="0"/>
          </a:p>
        </p:txBody>
      </p:sp>
    </p:spTree>
    <p:extLst>
      <p:ext uri="{BB962C8B-B14F-4D97-AF65-F5344CB8AC3E}">
        <p14:creationId xmlns:p14="http://schemas.microsoft.com/office/powerpoint/2010/main" val="1485831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/>
          <a:lstStyle/>
          <a:p>
            <a:r>
              <a:rPr lang="ru-RU" sz="4000" dirty="0" smtClean="0"/>
              <a:t>Управление рабочей средой пользователя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925144"/>
          </a:xfrm>
        </p:spPr>
        <p:txBody>
          <a:bodyPr>
            <a:normAutofit lnSpcReduction="10000"/>
          </a:bodyPr>
          <a:lstStyle/>
          <a:p>
            <a:r>
              <a:rPr lang="ru-RU" sz="3900" dirty="0" smtClean="0"/>
              <a:t>Рабочая среда пользователя состоит из:</a:t>
            </a:r>
          </a:p>
          <a:p>
            <a:pPr lvl="1"/>
            <a:r>
              <a:rPr lang="ru-RU" sz="3700" dirty="0" smtClean="0"/>
              <a:t>Настроек рабочего стола и др. параметров </a:t>
            </a:r>
            <a:r>
              <a:rPr lang="en-US" sz="3700" dirty="0" smtClean="0"/>
              <a:t>Windows</a:t>
            </a:r>
            <a:endParaRPr lang="ru-RU" sz="3700" dirty="0" smtClean="0"/>
          </a:p>
          <a:p>
            <a:pPr lvl="1"/>
            <a:r>
              <a:rPr lang="ru-RU" sz="3700" dirty="0" smtClean="0"/>
              <a:t>Настроек доступных приложений</a:t>
            </a:r>
          </a:p>
          <a:p>
            <a:pPr lvl="1"/>
            <a:r>
              <a:rPr lang="ru-RU" sz="3700" dirty="0" smtClean="0"/>
              <a:t>Документов пользователя</a:t>
            </a:r>
          </a:p>
          <a:p>
            <a:r>
              <a:rPr lang="ru-RU" sz="3900" dirty="0"/>
              <a:t>Все это хранится в </a:t>
            </a:r>
            <a:r>
              <a:rPr lang="ru-RU" sz="3900" b="1" dirty="0"/>
              <a:t>профиле пользователя</a:t>
            </a:r>
          </a:p>
        </p:txBody>
      </p:sp>
    </p:spTree>
    <p:extLst>
      <p:ext uri="{BB962C8B-B14F-4D97-AF65-F5344CB8AC3E}">
        <p14:creationId xmlns:p14="http://schemas.microsoft.com/office/powerpoint/2010/main" val="4127990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/>
          <a:lstStyle/>
          <a:p>
            <a:r>
              <a:rPr lang="ru-RU" sz="4000" dirty="0" smtClean="0"/>
              <a:t>Профиль пользователя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925144"/>
          </a:xfrm>
        </p:spPr>
        <p:txBody>
          <a:bodyPr>
            <a:normAutofit/>
          </a:bodyPr>
          <a:lstStyle/>
          <a:p>
            <a:r>
              <a:rPr lang="ru-RU" sz="3900" dirty="0" smtClean="0"/>
              <a:t>Профиль пользователя – папка специального формата, «закрепленная» за пользователем</a:t>
            </a:r>
          </a:p>
          <a:p>
            <a:r>
              <a:rPr lang="ru-RU" sz="3900" dirty="0" smtClean="0"/>
              <a:t>Профиль пользователя – локальный или сетевой (перемещаемый)</a:t>
            </a:r>
            <a:endParaRPr lang="ru-RU" sz="3700" dirty="0"/>
          </a:p>
        </p:txBody>
      </p:sp>
    </p:spTree>
    <p:extLst>
      <p:ext uri="{BB962C8B-B14F-4D97-AF65-F5344CB8AC3E}">
        <p14:creationId xmlns:p14="http://schemas.microsoft.com/office/powerpoint/2010/main" val="1156287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/>
          <a:lstStyle/>
          <a:p>
            <a:r>
              <a:rPr lang="ru-RU" sz="4000" dirty="0" smtClean="0"/>
              <a:t>Профиль пользователя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925144"/>
          </a:xfrm>
        </p:spPr>
        <p:txBody>
          <a:bodyPr>
            <a:normAutofit fontScale="92500" lnSpcReduction="10000"/>
          </a:bodyPr>
          <a:lstStyle/>
          <a:p>
            <a:r>
              <a:rPr lang="ru-RU" sz="3900" dirty="0" smtClean="0"/>
              <a:t>Локальный профиль пользователя – папки:</a:t>
            </a:r>
          </a:p>
          <a:p>
            <a:pPr lvl="1"/>
            <a:r>
              <a:rPr lang="en-US" sz="3600" dirty="0" smtClean="0"/>
              <a:t>Document and Settings</a:t>
            </a:r>
          </a:p>
          <a:p>
            <a:pPr lvl="1"/>
            <a:r>
              <a:rPr lang="en-US" sz="3600" dirty="0" smtClean="0"/>
              <a:t>Users</a:t>
            </a:r>
          </a:p>
          <a:p>
            <a:pPr lvl="1"/>
            <a:r>
              <a:rPr lang="ru-RU" sz="3600" dirty="0" smtClean="0"/>
              <a:t>Пользователи</a:t>
            </a:r>
          </a:p>
          <a:p>
            <a:r>
              <a:rPr lang="ru-RU" sz="3900" dirty="0" smtClean="0"/>
              <a:t>Перемещаемый профиль – хранится на сервере и копируется в момент авторизации и завершения работы пользователя</a:t>
            </a:r>
            <a:endParaRPr lang="ru-RU" sz="3700" dirty="0"/>
          </a:p>
        </p:txBody>
      </p:sp>
    </p:spTree>
    <p:extLst>
      <p:ext uri="{BB962C8B-B14F-4D97-AF65-F5344CB8AC3E}">
        <p14:creationId xmlns:p14="http://schemas.microsoft.com/office/powerpoint/2010/main" val="3744982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/>
          <a:lstStyle/>
          <a:p>
            <a:r>
              <a:rPr lang="ru-RU" sz="4000" dirty="0" smtClean="0"/>
              <a:t>Профиль пользователя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925144"/>
          </a:xfrm>
        </p:spPr>
        <p:txBody>
          <a:bodyPr>
            <a:normAutofit/>
          </a:bodyPr>
          <a:lstStyle/>
          <a:p>
            <a:r>
              <a:rPr lang="ru-RU" sz="3900" dirty="0" smtClean="0"/>
              <a:t>Профиль пользователя содержит папки:</a:t>
            </a:r>
          </a:p>
          <a:p>
            <a:pPr lvl="1"/>
            <a:r>
              <a:rPr lang="en-US" sz="3200" dirty="0" smtClean="0"/>
              <a:t>Application Data</a:t>
            </a:r>
          </a:p>
          <a:p>
            <a:pPr lvl="1"/>
            <a:r>
              <a:rPr lang="en-US" sz="3200" dirty="0" smtClean="0"/>
              <a:t>Local Settings</a:t>
            </a:r>
          </a:p>
          <a:p>
            <a:pPr lvl="1"/>
            <a:r>
              <a:rPr lang="ru-RU" sz="3200" dirty="0" smtClean="0"/>
              <a:t>Главное меню</a:t>
            </a:r>
          </a:p>
          <a:p>
            <a:pPr lvl="1"/>
            <a:r>
              <a:rPr lang="ru-RU" sz="3200" dirty="0" smtClean="0"/>
              <a:t>Рабочий стол</a:t>
            </a:r>
          </a:p>
          <a:p>
            <a:pPr lvl="1"/>
            <a:r>
              <a:rPr lang="ru-RU" sz="3200" dirty="0" smtClean="0"/>
              <a:t>Мои документы</a:t>
            </a:r>
          </a:p>
          <a:p>
            <a:pPr lvl="1"/>
            <a:r>
              <a:rPr lang="ru-RU" sz="3200" dirty="0" smtClean="0"/>
              <a:t>… и др.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7237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/>
          <a:lstStyle/>
          <a:p>
            <a:r>
              <a:rPr lang="ru-RU" sz="4000" dirty="0" smtClean="0"/>
              <a:t>Профиль пользователя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925144"/>
          </a:xfrm>
        </p:spPr>
        <p:txBody>
          <a:bodyPr>
            <a:normAutofit/>
          </a:bodyPr>
          <a:lstStyle/>
          <a:p>
            <a:r>
              <a:rPr lang="ru-RU" sz="3900" dirty="0" smtClean="0"/>
              <a:t>В профиле пользователя хранится файл </a:t>
            </a:r>
            <a:r>
              <a:rPr lang="en-US" sz="3900" b="1" dirty="0" smtClean="0"/>
              <a:t>NTUSER.DAT</a:t>
            </a:r>
            <a:r>
              <a:rPr lang="en-US" sz="3900" dirty="0" smtClean="0"/>
              <a:t> – </a:t>
            </a:r>
            <a:r>
              <a:rPr lang="ru-RU" sz="3900" dirty="0" smtClean="0"/>
              <a:t>фрагмент системного реестра (ветка  </a:t>
            </a:r>
            <a:r>
              <a:rPr lang="en-US" sz="3900" dirty="0" smtClean="0"/>
              <a:t>HKEY_CURRENT_USER</a:t>
            </a:r>
            <a:r>
              <a:rPr lang="ru-RU" sz="3900" dirty="0" smtClean="0"/>
              <a:t>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75580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/>
          <a:lstStyle/>
          <a:p>
            <a:r>
              <a:rPr lang="ru-RU" sz="4000" dirty="0" smtClean="0"/>
              <a:t>Профиль пользователя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925144"/>
          </a:xfrm>
        </p:spPr>
        <p:txBody>
          <a:bodyPr>
            <a:normAutofit/>
          </a:bodyPr>
          <a:lstStyle/>
          <a:p>
            <a:r>
              <a:rPr lang="ru-RU" sz="3900" dirty="0" smtClean="0"/>
              <a:t>Профиль пользователя создается при первом входе в систему</a:t>
            </a:r>
            <a:r>
              <a:rPr lang="en-US" sz="3900" dirty="0" smtClean="0"/>
              <a:t> –</a:t>
            </a:r>
            <a:r>
              <a:rPr lang="ru-RU" sz="3900" dirty="0" smtClean="0"/>
              <a:t>копируется содержимое папки </a:t>
            </a:r>
            <a:r>
              <a:rPr lang="en-US" sz="3900" b="1" dirty="0" smtClean="0"/>
              <a:t>Default User</a:t>
            </a:r>
            <a:endParaRPr lang="ru-RU" sz="3900" b="1" dirty="0" smtClean="0"/>
          </a:p>
          <a:p>
            <a:r>
              <a:rPr lang="ru-RU" sz="3900" dirty="0" smtClean="0"/>
              <a:t>Содержимое папки </a:t>
            </a:r>
            <a:r>
              <a:rPr lang="en-US" sz="3900" b="1" dirty="0" smtClean="0"/>
              <a:t>All Users</a:t>
            </a:r>
            <a:r>
              <a:rPr lang="ru-RU" sz="3900" b="1" dirty="0" smtClean="0"/>
              <a:t> </a:t>
            </a:r>
            <a:r>
              <a:rPr lang="ru-RU" sz="3900" dirty="0" smtClean="0"/>
              <a:t>добавляется к профилю каждого пользователя </a:t>
            </a:r>
            <a:r>
              <a:rPr lang="en-US" sz="3900" dirty="0" smtClean="0"/>
              <a:t>Windows</a:t>
            </a:r>
            <a:endParaRPr lang="ru-RU" sz="3900" dirty="0" smtClean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4991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/>
          <a:lstStyle/>
          <a:p>
            <a:r>
              <a:rPr lang="ru-RU" sz="4000" dirty="0" smtClean="0"/>
              <a:t>Разграничение доступа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925144"/>
          </a:xfrm>
        </p:spPr>
        <p:txBody>
          <a:bodyPr>
            <a:normAutofit/>
          </a:bodyPr>
          <a:lstStyle/>
          <a:p>
            <a:r>
              <a:rPr lang="ru-RU" sz="3900" dirty="0" smtClean="0"/>
              <a:t>Учетные записи и группы используются при разграничении прав доступа – в списках контроля доступа </a:t>
            </a:r>
            <a:r>
              <a:rPr lang="en-US" sz="3900" dirty="0" smtClean="0"/>
              <a:t>(ACL</a:t>
            </a:r>
            <a:r>
              <a:rPr lang="ru-RU" sz="3900" dirty="0" smtClean="0"/>
              <a:t>)</a:t>
            </a:r>
          </a:p>
          <a:p>
            <a:r>
              <a:rPr lang="en-US" sz="3900" dirty="0" smtClean="0"/>
              <a:t>ACL </a:t>
            </a:r>
            <a:r>
              <a:rPr lang="ru-RU" sz="3900" dirty="0" smtClean="0"/>
              <a:t>применяются к файлам, папкам, параметрам реестра, объектам групповых политик и др.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22612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/>
          <a:lstStyle/>
          <a:p>
            <a:r>
              <a:rPr lang="ru-RU" sz="4000" dirty="0" smtClean="0"/>
              <a:t>Разграничение доступа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925144"/>
          </a:xfrm>
        </p:spPr>
        <p:txBody>
          <a:bodyPr>
            <a:normAutofit/>
          </a:bodyPr>
          <a:lstStyle/>
          <a:p>
            <a:r>
              <a:rPr lang="en-US" sz="3900" dirty="0" smtClean="0"/>
              <a:t>ACL </a:t>
            </a:r>
            <a:r>
              <a:rPr lang="ru-RU" sz="3900" dirty="0" smtClean="0"/>
              <a:t>создаются для пользователей и групп</a:t>
            </a:r>
          </a:p>
          <a:p>
            <a:r>
              <a:rPr lang="ru-RU" sz="3900" dirty="0" smtClean="0"/>
              <a:t>Хорошее правило – задать </a:t>
            </a:r>
            <a:r>
              <a:rPr lang="en-US" sz="3900" dirty="0" smtClean="0"/>
              <a:t>ACL</a:t>
            </a:r>
            <a:r>
              <a:rPr lang="ru-RU" sz="3900" dirty="0" smtClean="0"/>
              <a:t> для группы и в эту группу включить пользователя</a:t>
            </a:r>
          </a:p>
          <a:p>
            <a:r>
              <a:rPr lang="ru-RU" sz="3900" dirty="0" smtClean="0"/>
              <a:t>Разрешения </a:t>
            </a:r>
            <a:r>
              <a:rPr lang="en-US" sz="3900" dirty="0" smtClean="0"/>
              <a:t>ACL</a:t>
            </a:r>
            <a:r>
              <a:rPr lang="ru-RU" sz="3900" dirty="0" smtClean="0"/>
              <a:t> носят накопительный характер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44622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Учетные записи пользователей и групп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Windows</a:t>
            </a:r>
            <a:r>
              <a:rPr lang="ru-RU" sz="3800" dirty="0" smtClean="0"/>
              <a:t> – многопользовательская система</a:t>
            </a:r>
          </a:p>
          <a:p>
            <a:r>
              <a:rPr lang="ru-RU" sz="3800" dirty="0" smtClean="0"/>
              <a:t>В основе безопасности </a:t>
            </a:r>
            <a:r>
              <a:rPr lang="en-US" sz="3800" dirty="0" smtClean="0"/>
              <a:t>Windows</a:t>
            </a:r>
            <a:r>
              <a:rPr lang="ru-RU" sz="3800" dirty="0" smtClean="0"/>
              <a:t> лежит механизм учетных записей пользователей и групп</a:t>
            </a:r>
          </a:p>
          <a:p>
            <a:endParaRPr lang="ru-RU" sz="3800" dirty="0" smtClean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100582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/>
          <a:lstStyle/>
          <a:p>
            <a:r>
              <a:rPr lang="ru-RU" sz="4000" dirty="0"/>
              <a:t>Разграничение доступа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925144"/>
          </a:xfrm>
        </p:spPr>
        <p:txBody>
          <a:bodyPr>
            <a:normAutofit/>
          </a:bodyPr>
          <a:lstStyle/>
          <a:p>
            <a:r>
              <a:rPr lang="ru-RU" sz="3900" dirty="0" smtClean="0"/>
              <a:t>Атрибуты доступа могут создаваться как:</a:t>
            </a:r>
          </a:p>
          <a:p>
            <a:pPr lvl="1"/>
            <a:r>
              <a:rPr lang="ru-RU" sz="3600" dirty="0" smtClean="0"/>
              <a:t>Разрешить</a:t>
            </a:r>
          </a:p>
          <a:p>
            <a:pPr lvl="1"/>
            <a:r>
              <a:rPr lang="ru-RU" sz="3600" dirty="0" smtClean="0"/>
              <a:t>Запретить</a:t>
            </a:r>
          </a:p>
          <a:p>
            <a:r>
              <a:rPr lang="ru-RU" sz="3900" dirty="0" smtClean="0"/>
              <a:t>Запрет имеет приоритет</a:t>
            </a:r>
          </a:p>
          <a:p>
            <a:endParaRPr lang="ru-RU" sz="3200" dirty="0" smtClean="0"/>
          </a:p>
          <a:p>
            <a:pPr lvl="1"/>
            <a:endParaRPr lang="ru-RU" sz="3600" dirty="0" smtClean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34440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/>
          <a:lstStyle/>
          <a:p>
            <a:r>
              <a:rPr lang="ru-RU" sz="4000" dirty="0" smtClean="0"/>
              <a:t>Доступ к файлам и папкам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925144"/>
          </a:xfrm>
        </p:spPr>
        <p:txBody>
          <a:bodyPr>
            <a:normAutofit/>
          </a:bodyPr>
          <a:lstStyle/>
          <a:p>
            <a:r>
              <a:rPr lang="ru-RU" sz="3900" dirty="0" smtClean="0"/>
              <a:t>Стандартные атрибуты доступа:</a:t>
            </a:r>
          </a:p>
          <a:p>
            <a:pPr lvl="1"/>
            <a:r>
              <a:rPr lang="ru-RU" sz="3600" dirty="0" smtClean="0"/>
              <a:t>Полный доступ</a:t>
            </a:r>
          </a:p>
          <a:p>
            <a:pPr lvl="1"/>
            <a:r>
              <a:rPr lang="ru-RU" sz="3600" dirty="0" smtClean="0"/>
              <a:t>Изменение</a:t>
            </a:r>
          </a:p>
          <a:p>
            <a:pPr lvl="1"/>
            <a:r>
              <a:rPr lang="ru-RU" sz="3600" dirty="0" smtClean="0"/>
              <a:t>Чтение и выполнение</a:t>
            </a:r>
          </a:p>
          <a:p>
            <a:pPr lvl="1"/>
            <a:r>
              <a:rPr lang="ru-RU" sz="3600" dirty="0" smtClean="0"/>
              <a:t>Список содержимого папки</a:t>
            </a:r>
          </a:p>
          <a:p>
            <a:pPr lvl="1"/>
            <a:r>
              <a:rPr lang="ru-RU" sz="3600" dirty="0" smtClean="0"/>
              <a:t>Чтение</a:t>
            </a:r>
          </a:p>
          <a:p>
            <a:pPr lvl="1"/>
            <a:r>
              <a:rPr lang="ru-RU" sz="3600" dirty="0" smtClean="0"/>
              <a:t>Запись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89638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/>
          <a:lstStyle/>
          <a:p>
            <a:r>
              <a:rPr lang="ru-RU" sz="4000" dirty="0" smtClean="0"/>
              <a:t>Доступ к файлам и папкам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925144"/>
          </a:xfrm>
        </p:spPr>
        <p:txBody>
          <a:bodyPr>
            <a:normAutofit/>
          </a:bodyPr>
          <a:lstStyle/>
          <a:p>
            <a:r>
              <a:rPr lang="ru-RU" sz="3900" dirty="0" smtClean="0"/>
              <a:t>Расширенные атрибуты доступа:</a:t>
            </a:r>
          </a:p>
          <a:p>
            <a:pPr lvl="1"/>
            <a:r>
              <a:rPr lang="ru-RU" sz="3200" dirty="0" smtClean="0"/>
              <a:t>Создание файлов (папок)</a:t>
            </a:r>
          </a:p>
          <a:p>
            <a:pPr lvl="1"/>
            <a:r>
              <a:rPr lang="ru-RU" sz="3200" dirty="0" smtClean="0"/>
              <a:t>Удаление</a:t>
            </a:r>
          </a:p>
          <a:p>
            <a:pPr lvl="1"/>
            <a:r>
              <a:rPr lang="ru-RU" sz="3200" dirty="0" smtClean="0"/>
              <a:t>Чтение разрешений</a:t>
            </a:r>
          </a:p>
          <a:p>
            <a:pPr lvl="1"/>
            <a:r>
              <a:rPr lang="ru-RU" sz="3200" dirty="0"/>
              <a:t>Чтение атрибутов</a:t>
            </a:r>
          </a:p>
          <a:p>
            <a:pPr lvl="1"/>
            <a:r>
              <a:rPr lang="ru-RU" sz="3200" dirty="0" smtClean="0"/>
              <a:t>Смена разрешений</a:t>
            </a:r>
          </a:p>
          <a:p>
            <a:pPr lvl="1"/>
            <a:r>
              <a:rPr lang="ru-RU" sz="3200" dirty="0" smtClean="0"/>
              <a:t>Смена владельца</a:t>
            </a:r>
          </a:p>
          <a:p>
            <a:pPr lvl="1"/>
            <a:r>
              <a:rPr lang="ru-RU" sz="3200" dirty="0" smtClean="0"/>
              <a:t>… и др.</a:t>
            </a:r>
          </a:p>
          <a:p>
            <a:pPr lvl="1"/>
            <a:endParaRPr lang="ru-RU" sz="3600" dirty="0" smtClean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8507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/>
          <a:lstStyle/>
          <a:p>
            <a:r>
              <a:rPr lang="ru-RU" sz="4000" dirty="0" smtClean="0"/>
              <a:t>Доступ к файлам и папкам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925144"/>
          </a:xfrm>
        </p:spPr>
        <p:txBody>
          <a:bodyPr>
            <a:normAutofit/>
          </a:bodyPr>
          <a:lstStyle/>
          <a:p>
            <a:r>
              <a:rPr lang="ru-RU" sz="3900" dirty="0" smtClean="0"/>
              <a:t>Возможно наследование атрибутов доступа</a:t>
            </a:r>
          </a:p>
          <a:p>
            <a:r>
              <a:rPr lang="ru-RU" sz="3900" dirty="0" smtClean="0"/>
              <a:t>Новые атрибуты можно применять как к самой папке, так и </a:t>
            </a:r>
            <a:r>
              <a:rPr lang="ru-RU" sz="3900" smtClean="0"/>
              <a:t>к вложенным папкам и файлам</a:t>
            </a:r>
            <a:endParaRPr lang="ru-RU" sz="3900" dirty="0" smtClean="0"/>
          </a:p>
          <a:p>
            <a:endParaRPr lang="ru-RU" sz="3200" dirty="0" smtClean="0"/>
          </a:p>
          <a:p>
            <a:pPr lvl="1"/>
            <a:endParaRPr lang="ru-RU" sz="3600" dirty="0" smtClean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3076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/>
          <a:lstStyle/>
          <a:p>
            <a:r>
              <a:rPr lang="ru-RU" sz="4000" dirty="0" smtClean="0"/>
              <a:t>Профиль пользователя и разграничение доступа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925144"/>
          </a:xfrm>
        </p:spPr>
        <p:txBody>
          <a:bodyPr>
            <a:normAutofit/>
          </a:bodyPr>
          <a:lstStyle/>
          <a:p>
            <a:r>
              <a:rPr lang="ru-RU" sz="3900" dirty="0" smtClean="0"/>
              <a:t>У профиля пользователя открыт полный доступ для самого пользователя и администратора</a:t>
            </a:r>
            <a:endParaRPr lang="ru-RU" sz="3200" dirty="0" smtClean="0"/>
          </a:p>
          <a:p>
            <a:pPr lvl="1"/>
            <a:endParaRPr lang="ru-RU" sz="3600" dirty="0" smtClean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3058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Учетная запись пользователя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800" dirty="0" smtClean="0"/>
              <a:t>Учетная запись пользователя содержит сведения, необходимые для идентификации пользователя и определения его прав в ОС и компьютерной сети</a:t>
            </a:r>
          </a:p>
          <a:p>
            <a:endParaRPr lang="ru-RU" sz="3800" dirty="0" smtClean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3136788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Учетная запись пользователя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 lnSpcReduction="10000"/>
          </a:bodyPr>
          <a:lstStyle/>
          <a:p>
            <a:r>
              <a:rPr lang="ru-RU" sz="3800" dirty="0" smtClean="0"/>
              <a:t>Учетная запись пользователя содержит:</a:t>
            </a:r>
          </a:p>
          <a:p>
            <a:pPr lvl="1"/>
            <a:r>
              <a:rPr lang="ru-RU" sz="3600" dirty="0" smtClean="0"/>
              <a:t>Имя учетной записи</a:t>
            </a:r>
          </a:p>
          <a:p>
            <a:pPr lvl="1"/>
            <a:r>
              <a:rPr lang="ru-RU" sz="3600" dirty="0" smtClean="0"/>
              <a:t>Пароль</a:t>
            </a:r>
          </a:p>
          <a:p>
            <a:pPr lvl="1"/>
            <a:r>
              <a:rPr lang="ru-RU" sz="3600" dirty="0" smtClean="0"/>
              <a:t>Принадлежность к группам</a:t>
            </a:r>
          </a:p>
          <a:p>
            <a:pPr lvl="1"/>
            <a:r>
              <a:rPr lang="ru-RU" sz="3600" dirty="0" smtClean="0"/>
              <a:t>Отображаемое имя пользователя</a:t>
            </a:r>
          </a:p>
          <a:p>
            <a:pPr lvl="1"/>
            <a:r>
              <a:rPr lang="ru-RU" sz="3600" dirty="0" smtClean="0"/>
              <a:t>Параметры учетной записи</a:t>
            </a:r>
          </a:p>
          <a:p>
            <a:pPr lvl="1"/>
            <a:r>
              <a:rPr lang="ru-RU" sz="3600" dirty="0" smtClean="0"/>
              <a:t>… мн. др.</a:t>
            </a:r>
          </a:p>
          <a:p>
            <a:endParaRPr lang="ru-RU" sz="3800" dirty="0" smtClean="0"/>
          </a:p>
          <a:p>
            <a:endParaRPr lang="ru-RU" sz="3800" dirty="0" smtClean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1959077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Учетные записи групп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800" dirty="0" smtClean="0"/>
              <a:t>Учетная запись группы – это набор учетных записей пользователя</a:t>
            </a:r>
          </a:p>
          <a:p>
            <a:r>
              <a:rPr lang="ru-RU" sz="3800" dirty="0" smtClean="0"/>
              <a:t>Одни группы могут включать в свой состав другие</a:t>
            </a:r>
            <a:endParaRPr lang="ru-RU" sz="3600" dirty="0" smtClean="0"/>
          </a:p>
          <a:p>
            <a:endParaRPr lang="ru-RU" sz="3800" dirty="0" smtClean="0"/>
          </a:p>
          <a:p>
            <a:endParaRPr lang="ru-RU" sz="3800" dirty="0" smtClean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3640796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Учетные записи пользователей и групп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 fontScale="92500"/>
          </a:bodyPr>
          <a:lstStyle/>
          <a:p>
            <a:r>
              <a:rPr lang="ru-RU" sz="3800" dirty="0" smtClean="0"/>
              <a:t>Учетные записи позволяют:</a:t>
            </a:r>
          </a:p>
          <a:p>
            <a:pPr lvl="1"/>
            <a:r>
              <a:rPr lang="ru-RU" sz="3600" dirty="0" smtClean="0"/>
              <a:t>Создать для каждого пользователя свое программное окружение (рабочую среду)</a:t>
            </a:r>
          </a:p>
          <a:p>
            <a:pPr lvl="1"/>
            <a:r>
              <a:rPr lang="ru-RU" sz="3600" dirty="0" smtClean="0"/>
              <a:t>Ограничить пользователей в доступе к конфиденциальной информации</a:t>
            </a:r>
          </a:p>
          <a:p>
            <a:pPr lvl="1"/>
            <a:r>
              <a:rPr lang="ru-RU" sz="3600" dirty="0" smtClean="0"/>
              <a:t>Разрешить или запретить пользователю выполнение определенного действия</a:t>
            </a:r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262905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Учетные записи пользователей и групп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800" dirty="0" smtClean="0"/>
              <a:t>Учетные записи пользователей и групп создаются как на локальных компьютерах, так и в доменах </a:t>
            </a:r>
            <a:r>
              <a:rPr lang="en-US" sz="3800" dirty="0" smtClean="0"/>
              <a:t>Windows</a:t>
            </a:r>
            <a:endParaRPr lang="ru-RU" sz="3800" dirty="0" smtClean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1582813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/>
          <a:lstStyle/>
          <a:p>
            <a:r>
              <a:rPr lang="ru-RU" sz="4000" dirty="0" smtClean="0"/>
              <a:t>Локальные пользователи и группы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800" dirty="0" smtClean="0"/>
              <a:t>Сразу после установки </a:t>
            </a:r>
            <a:r>
              <a:rPr lang="en-US" sz="3800" dirty="0" smtClean="0"/>
              <a:t>Windows</a:t>
            </a:r>
            <a:r>
              <a:rPr lang="ru-RU" sz="3800" dirty="0" smtClean="0"/>
              <a:t> создаются:</a:t>
            </a:r>
          </a:p>
          <a:p>
            <a:pPr lvl="1"/>
            <a:r>
              <a:rPr lang="ru-RU" sz="3200" dirty="0" smtClean="0"/>
              <a:t>Администратор</a:t>
            </a:r>
          </a:p>
          <a:p>
            <a:pPr lvl="1"/>
            <a:r>
              <a:rPr lang="ru-RU" sz="3200" dirty="0" smtClean="0"/>
              <a:t>Гость</a:t>
            </a:r>
          </a:p>
          <a:p>
            <a:pPr lvl="1"/>
            <a:r>
              <a:rPr lang="ru-RU" sz="3200" dirty="0" smtClean="0"/>
              <a:t>Администраторы</a:t>
            </a:r>
          </a:p>
          <a:p>
            <a:pPr lvl="1"/>
            <a:r>
              <a:rPr lang="ru-RU" sz="3200" dirty="0" smtClean="0"/>
              <a:t>Опытные пользователи</a:t>
            </a:r>
          </a:p>
          <a:p>
            <a:pPr lvl="1"/>
            <a:r>
              <a:rPr lang="ru-RU" sz="3200" dirty="0" smtClean="0"/>
              <a:t>Пользователи</a:t>
            </a:r>
          </a:p>
          <a:p>
            <a:pPr lvl="1"/>
            <a:r>
              <a:rPr lang="ru-RU" sz="3200" dirty="0" smtClean="0"/>
              <a:t>Гости</a:t>
            </a:r>
          </a:p>
          <a:p>
            <a:pPr marL="411480" lvl="1" indent="0">
              <a:buNone/>
            </a:pPr>
            <a:endParaRPr lang="ru-RU" sz="3400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5004048" y="2852936"/>
            <a:ext cx="288032" cy="1008112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5868144" y="4077072"/>
            <a:ext cx="288032" cy="2232248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453583" y="3103051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Пользователи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349305" y="4777697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Локальные группы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248188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/>
          <a:lstStyle/>
          <a:p>
            <a:r>
              <a:rPr lang="ru-RU" sz="4000" dirty="0" smtClean="0"/>
              <a:t>Глобальные группы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800" dirty="0" smtClean="0"/>
              <a:t>В домене создаются группы:</a:t>
            </a:r>
          </a:p>
          <a:p>
            <a:pPr lvl="1"/>
            <a:r>
              <a:rPr lang="ru-RU" sz="3200" dirty="0" smtClean="0"/>
              <a:t>Администраторы домена</a:t>
            </a:r>
          </a:p>
          <a:p>
            <a:pPr lvl="1"/>
            <a:r>
              <a:rPr lang="ru-RU" sz="3200" dirty="0" smtClean="0"/>
              <a:t>Пользователи домена</a:t>
            </a:r>
          </a:p>
          <a:p>
            <a:pPr lvl="1"/>
            <a:r>
              <a:rPr lang="ru-RU" sz="3200" dirty="0" smtClean="0"/>
              <a:t>Гости домена</a:t>
            </a:r>
          </a:p>
          <a:p>
            <a:pPr lvl="1"/>
            <a:r>
              <a:rPr lang="ru-RU" sz="3200" dirty="0" smtClean="0"/>
              <a:t>… и др.</a:t>
            </a:r>
          </a:p>
          <a:p>
            <a:r>
              <a:rPr lang="ru-RU" sz="3800" dirty="0"/>
              <a:t>В числе прочих – в домене создаются группы компьютеров</a:t>
            </a:r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6228184" y="2420888"/>
            <a:ext cx="288032" cy="2160240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603429" y="3085509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Глобальные группы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576939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921</TotalTime>
  <Words>605</Words>
  <Application>Microsoft Office PowerPoint</Application>
  <PresentationFormat>Экран (4:3)</PresentationFormat>
  <Paragraphs>150</Paragraphs>
  <Slides>24</Slides>
  <Notes>24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Соседство</vt:lpstr>
      <vt:lpstr>Учетные записи пользователей и групп</vt:lpstr>
      <vt:lpstr>Учетные записи пользователей и групп</vt:lpstr>
      <vt:lpstr>Учетная запись пользователя</vt:lpstr>
      <vt:lpstr>Учетная запись пользователя</vt:lpstr>
      <vt:lpstr>Учетные записи групп</vt:lpstr>
      <vt:lpstr>Учетные записи пользователей и групп</vt:lpstr>
      <vt:lpstr>Учетные записи пользователей и групп</vt:lpstr>
      <vt:lpstr>Локальные пользователи и группы</vt:lpstr>
      <vt:lpstr>Глобальные группы</vt:lpstr>
      <vt:lpstr>Локальные и глобальные группы</vt:lpstr>
      <vt:lpstr>Специальные группы</vt:lpstr>
      <vt:lpstr>Управление рабочей средой пользователя</vt:lpstr>
      <vt:lpstr>Профиль пользователя</vt:lpstr>
      <vt:lpstr>Профиль пользователя</vt:lpstr>
      <vt:lpstr>Профиль пользователя</vt:lpstr>
      <vt:lpstr>Профиль пользователя</vt:lpstr>
      <vt:lpstr>Профиль пользователя</vt:lpstr>
      <vt:lpstr>Разграничение доступа</vt:lpstr>
      <vt:lpstr>Разграничение доступа</vt:lpstr>
      <vt:lpstr>Разграничение доступа</vt:lpstr>
      <vt:lpstr>Доступ к файлам и папкам</vt:lpstr>
      <vt:lpstr>Доступ к файлам и папкам</vt:lpstr>
      <vt:lpstr>Доступ к файлам и папкам</vt:lpstr>
      <vt:lpstr>Профиль пользователя и разграничение доступа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Образовательные возможности Интернета в контексте реализации идей непрерывного образования</dc:title>
  <dc:creator>Сергеев Алексей Николаевич</dc:creator>
  <cp:lastModifiedBy>Alexey</cp:lastModifiedBy>
  <cp:revision>171</cp:revision>
  <cp:lastPrinted>2013-04-10T20:15:35Z</cp:lastPrinted>
  <dcterms:created xsi:type="dcterms:W3CDTF">2012-12-20T06:25:13Z</dcterms:created>
  <dcterms:modified xsi:type="dcterms:W3CDTF">2013-04-10T20:15:35Z</dcterms:modified>
</cp:coreProperties>
</file>