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7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6864" cy="244827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Организация доменов </a:t>
            </a:r>
            <a:r>
              <a:rPr lang="en-US" sz="4000" b="1" dirty="0" smtClean="0"/>
              <a:t>Windows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732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Дисциплина «Построение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Windows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-сетей»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А. Н.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Волгоградский государственный социально-педагогический университет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28 марта 2013 г.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Организация доменов </a:t>
            </a:r>
            <a:r>
              <a:rPr lang="en-US" sz="4000" dirty="0" smtClean="0"/>
              <a:t>Windows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От структурной организации домена </a:t>
            </a:r>
            <a:r>
              <a:rPr lang="en-US" sz="3800" dirty="0" smtClean="0"/>
              <a:t>Windows</a:t>
            </a:r>
            <a:r>
              <a:rPr lang="ru-RU" sz="3800" dirty="0" smtClean="0"/>
              <a:t> зависит надежность работы </a:t>
            </a:r>
            <a:r>
              <a:rPr lang="en-US" sz="3800" dirty="0" smtClean="0"/>
              <a:t>Active Directory </a:t>
            </a:r>
            <a:r>
              <a:rPr lang="ru-RU" sz="3800" dirty="0" smtClean="0"/>
              <a:t>и работоспособность всей сети</a:t>
            </a:r>
          </a:p>
          <a:p>
            <a:r>
              <a:rPr lang="ru-RU" sz="3800" dirty="0" smtClean="0"/>
              <a:t>Может сильно меняться структура организации и домен должен гибко следовать за этими изменениями</a:t>
            </a:r>
            <a:endParaRPr lang="ru-RU" sz="3800" dirty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Несколько контроллеров домена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fontScale="92500"/>
          </a:bodyPr>
          <a:lstStyle/>
          <a:p>
            <a:r>
              <a:rPr lang="ru-RU" sz="3800" dirty="0" smtClean="0"/>
              <a:t>Рекомендуется создавать два и более контроллера домена</a:t>
            </a:r>
          </a:p>
          <a:p>
            <a:r>
              <a:rPr lang="ru-RU" sz="3800" dirty="0" smtClean="0"/>
              <a:t>Все контроллеры считаются равнозначными, они содержат одну и ту же информацию сетевого каталога</a:t>
            </a:r>
          </a:p>
          <a:p>
            <a:r>
              <a:rPr lang="ru-RU" sz="3800" dirty="0" smtClean="0"/>
              <a:t>Механизм </a:t>
            </a:r>
            <a:r>
              <a:rPr lang="ru-RU" sz="3800" b="1" u="sng" dirty="0" smtClean="0"/>
              <a:t>репликации</a:t>
            </a:r>
            <a:r>
              <a:rPr lang="ru-RU" sz="3800" dirty="0" smtClean="0"/>
              <a:t> – изменения элементов на одном контроллере домена переносятся на остальные</a:t>
            </a:r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74458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Несколько контроллеров домена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Контроллеры домена равнозначны, однако, некоторые из них могут назначаться основными контроллерами операций </a:t>
            </a:r>
            <a:r>
              <a:rPr lang="en-US" sz="3800" dirty="0" smtClean="0"/>
              <a:t>(</a:t>
            </a:r>
            <a:r>
              <a:rPr lang="en-US" sz="3800" dirty="0" smtClean="0"/>
              <a:t>FSMO</a:t>
            </a:r>
            <a:r>
              <a:rPr lang="ru-RU" sz="3800" dirty="0" smtClean="0"/>
              <a:t> – операции с одним исполнителем)</a:t>
            </a:r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74691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Несколько контроллеров домена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fontScale="92500" lnSpcReduction="10000"/>
          </a:bodyPr>
          <a:lstStyle/>
          <a:p>
            <a:r>
              <a:rPr lang="ru-RU" sz="3800" dirty="0" smtClean="0"/>
              <a:t>Существует 5 ролей </a:t>
            </a:r>
            <a:r>
              <a:rPr lang="en-US" sz="3800" dirty="0" smtClean="0"/>
              <a:t>FSMO</a:t>
            </a:r>
            <a:r>
              <a:rPr lang="ru-RU" sz="3800" dirty="0" smtClean="0"/>
              <a:t>:</a:t>
            </a:r>
          </a:p>
          <a:p>
            <a:pPr lvl="1"/>
            <a:r>
              <a:rPr lang="ru-RU" sz="3600" dirty="0" smtClean="0"/>
              <a:t>Хозяин схемы (</a:t>
            </a:r>
            <a:r>
              <a:rPr lang="en-US" sz="3600" dirty="0" err="1" smtClean="0"/>
              <a:t>Shema</a:t>
            </a:r>
            <a:r>
              <a:rPr lang="en-US" sz="3600" dirty="0" smtClean="0"/>
              <a:t> Master)</a:t>
            </a:r>
          </a:p>
          <a:p>
            <a:pPr lvl="1"/>
            <a:r>
              <a:rPr lang="ru-RU" sz="3600" dirty="0" smtClean="0"/>
              <a:t>Хозяин именования доменов </a:t>
            </a:r>
            <a:r>
              <a:rPr lang="en-US" sz="3600" dirty="0" smtClean="0"/>
              <a:t>(Domain Naming Master)</a:t>
            </a:r>
          </a:p>
          <a:p>
            <a:pPr lvl="1"/>
            <a:r>
              <a:rPr lang="ru-RU" sz="3600" dirty="0" smtClean="0"/>
              <a:t>Хозяин относительных идентификаторов (</a:t>
            </a:r>
            <a:r>
              <a:rPr lang="en-US" sz="3600" dirty="0" smtClean="0"/>
              <a:t>RID Master</a:t>
            </a:r>
            <a:r>
              <a:rPr lang="ru-RU" sz="3600" dirty="0" smtClean="0"/>
              <a:t>)</a:t>
            </a:r>
            <a:endParaRPr lang="en-US" sz="3600" dirty="0" smtClean="0"/>
          </a:p>
          <a:p>
            <a:pPr lvl="1"/>
            <a:r>
              <a:rPr lang="ru-RU" sz="3600" dirty="0" smtClean="0"/>
              <a:t>Хозяин </a:t>
            </a:r>
            <a:r>
              <a:rPr lang="en-US" sz="3600" dirty="0" smtClean="0"/>
              <a:t>PDC (PDC Emulator)</a:t>
            </a:r>
          </a:p>
          <a:p>
            <a:pPr lvl="1"/>
            <a:r>
              <a:rPr lang="ru-RU" sz="3600" dirty="0" smtClean="0"/>
              <a:t>Хозяин инфраструктуры (</a:t>
            </a:r>
            <a:r>
              <a:rPr lang="en-US" sz="3600" dirty="0"/>
              <a:t>Infrastructure Master</a:t>
            </a:r>
            <a:r>
              <a:rPr lang="ru-RU" sz="3600" dirty="0" smtClean="0"/>
              <a:t>)</a:t>
            </a:r>
            <a:endParaRPr lang="ru-RU" sz="36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75884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Группировка доменов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Active Directory </a:t>
            </a:r>
            <a:r>
              <a:rPr lang="ru-RU" sz="3800" dirty="0" smtClean="0"/>
              <a:t>может объединять несколько доменов – дерево или лес</a:t>
            </a:r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1115616" y="3933056"/>
            <a:ext cx="432048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547664" y="3933056"/>
            <a:ext cx="360040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890689" y="4631407"/>
            <a:ext cx="360040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458641" y="4659982"/>
            <a:ext cx="432048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980107" y="3573016"/>
            <a:ext cx="1135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vspu.ru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890689" y="4303762"/>
            <a:ext cx="1520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fizmat.vspu.ru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035100" y="5517232"/>
            <a:ext cx="2431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primer.fizmat.vspu.ru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4635501" y="3962772"/>
            <a:ext cx="432048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067549" y="3962772"/>
            <a:ext cx="360040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410574" y="4661123"/>
            <a:ext cx="360040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978526" y="4689698"/>
            <a:ext cx="432048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" name="TextBox 19"/>
          <p:cNvSpPr txBox="1"/>
          <p:nvPr/>
        </p:nvSpPr>
        <p:spPr>
          <a:xfrm>
            <a:off x="4499992" y="3602732"/>
            <a:ext cx="1135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vspu.ru</a:t>
            </a:r>
            <a:endParaRPr lang="ru-RU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6291685" y="3965054"/>
            <a:ext cx="432048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723733" y="3965054"/>
            <a:ext cx="360040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066758" y="4663405"/>
            <a:ext cx="360040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6634710" y="4691980"/>
            <a:ext cx="432048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5" name="TextBox 24"/>
          <p:cNvSpPr txBox="1"/>
          <p:nvPr/>
        </p:nvSpPr>
        <p:spPr>
          <a:xfrm>
            <a:off x="6084168" y="3605014"/>
            <a:ext cx="1342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romapo.edu</a:t>
            </a:r>
            <a:endParaRPr lang="ru-RU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6634710" y="5389934"/>
            <a:ext cx="360040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6202662" y="5418509"/>
            <a:ext cx="432048" cy="72008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" name="TextBox 27"/>
          <p:cNvSpPr txBox="1"/>
          <p:nvPr/>
        </p:nvSpPr>
        <p:spPr>
          <a:xfrm>
            <a:off x="980107" y="6110014"/>
            <a:ext cx="1503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Дерево</a:t>
            </a:r>
            <a:endParaRPr lang="ru-RU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364088" y="6110013"/>
            <a:ext cx="1503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Лес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63493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Группировка доменов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fontScale="85000" lnSpcReduction="20000"/>
          </a:bodyPr>
          <a:lstStyle/>
          <a:p>
            <a:r>
              <a:rPr lang="ru-RU" sz="3800" dirty="0" smtClean="0"/>
              <a:t>Между доменами дерева или леса настраиваются </a:t>
            </a:r>
            <a:r>
              <a:rPr lang="ru-RU" sz="3800" b="1" u="sng" dirty="0" smtClean="0"/>
              <a:t>доверительные отношения</a:t>
            </a:r>
          </a:p>
          <a:p>
            <a:r>
              <a:rPr lang="ru-RU" sz="3800" dirty="0" smtClean="0"/>
              <a:t>В каждом домене создается свой контроллер домена</a:t>
            </a:r>
          </a:p>
          <a:p>
            <a:r>
              <a:rPr lang="ru-RU" sz="3800" dirty="0" smtClean="0"/>
              <a:t>Для поиска и единой авторизации создается глобальный каталог (</a:t>
            </a:r>
            <a:r>
              <a:rPr lang="en-US" sz="3800" dirty="0" smtClean="0"/>
              <a:t>GC</a:t>
            </a:r>
            <a:r>
              <a:rPr lang="ru-RU" sz="3800" dirty="0" smtClean="0"/>
              <a:t>) – хранит минимальный набор атрибутов всех доменов дерева или леса</a:t>
            </a:r>
          </a:p>
          <a:p>
            <a:r>
              <a:rPr lang="ru-RU" sz="3800" dirty="0" smtClean="0"/>
              <a:t>Роль </a:t>
            </a:r>
            <a:r>
              <a:rPr lang="en-US" sz="3800" dirty="0" smtClean="0"/>
              <a:t>GC</a:t>
            </a:r>
            <a:r>
              <a:rPr lang="ru-RU" sz="3800" dirty="0" smtClean="0"/>
              <a:t> назначается одному или нескольким контроллерам домена</a:t>
            </a:r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90453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Разделение домена на сайты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5141168"/>
          </a:xfrm>
        </p:spPr>
        <p:txBody>
          <a:bodyPr>
            <a:normAutofit fontScale="77500" lnSpcReduction="20000"/>
          </a:bodyPr>
          <a:lstStyle/>
          <a:p>
            <a:r>
              <a:rPr lang="ru-RU" sz="3800" dirty="0" smtClean="0"/>
              <a:t>Единый домен может создаваться в сети</a:t>
            </a:r>
            <a:r>
              <a:rPr lang="ru-RU" sz="3800" dirty="0"/>
              <a:t>, </a:t>
            </a:r>
            <a:r>
              <a:rPr lang="ru-RU" sz="3800" dirty="0" smtClean="0"/>
              <a:t>территориально разделенной </a:t>
            </a:r>
            <a:r>
              <a:rPr lang="ru-RU" sz="3800" dirty="0"/>
              <a:t>на обособленные </a:t>
            </a:r>
            <a:r>
              <a:rPr lang="ru-RU" sz="3800" dirty="0" smtClean="0"/>
              <a:t>фрагменты</a:t>
            </a:r>
          </a:p>
          <a:p>
            <a:r>
              <a:rPr lang="ru-RU" sz="3800" dirty="0" smtClean="0"/>
              <a:t>В этом случае домен может быть разделен на </a:t>
            </a:r>
            <a:r>
              <a:rPr lang="ru-RU" sz="3800" b="1" u="sng" dirty="0" smtClean="0"/>
              <a:t>сайты</a:t>
            </a:r>
          </a:p>
          <a:p>
            <a:r>
              <a:rPr lang="ru-RU" sz="3800" dirty="0" smtClean="0"/>
              <a:t>Каждый сайт должен содержать свой контроллер домена</a:t>
            </a:r>
          </a:p>
          <a:p>
            <a:r>
              <a:rPr lang="ru-RU" sz="3800" dirty="0" smtClean="0"/>
              <a:t>Клиенты обращаются к контроллеру только своего сайта</a:t>
            </a:r>
          </a:p>
          <a:p>
            <a:r>
              <a:rPr lang="ru-RU" sz="3800" dirty="0" smtClean="0"/>
              <a:t>Репликация между сайтами может осуществляться по экономичному сценарию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59202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Разделение домена на сайты</a:t>
            </a:r>
            <a:endParaRPr lang="ru-RU" sz="4000" dirty="0"/>
          </a:p>
        </p:txBody>
      </p:sp>
      <p:sp>
        <p:nvSpPr>
          <p:cNvPr id="4" name="Овал 3"/>
          <p:cNvSpPr/>
          <p:nvPr/>
        </p:nvSpPr>
        <p:spPr>
          <a:xfrm>
            <a:off x="1565176" y="1556792"/>
            <a:ext cx="5112568" cy="42484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1924050" y="2581275"/>
            <a:ext cx="2001695" cy="3209925"/>
          </a:xfrm>
          <a:custGeom>
            <a:avLst/>
            <a:gdLst>
              <a:gd name="connsiteX0" fmla="*/ 0 w 2001695"/>
              <a:gd name="connsiteY0" fmla="*/ 0 h 3209925"/>
              <a:gd name="connsiteX1" fmla="*/ 1828800 w 2001695"/>
              <a:gd name="connsiteY1" fmla="*/ 1066800 h 3209925"/>
              <a:gd name="connsiteX2" fmla="*/ 1819275 w 2001695"/>
              <a:gd name="connsiteY2" fmla="*/ 3209925 h 3209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1695" h="3209925">
                <a:moveTo>
                  <a:pt x="0" y="0"/>
                </a:moveTo>
                <a:cubicBezTo>
                  <a:pt x="762794" y="265906"/>
                  <a:pt x="1525588" y="531813"/>
                  <a:pt x="1828800" y="1066800"/>
                </a:cubicBezTo>
                <a:cubicBezTo>
                  <a:pt x="2132012" y="1601787"/>
                  <a:pt x="1975643" y="2405856"/>
                  <a:pt x="1819275" y="320992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3924300" y="3656749"/>
            <a:ext cx="2628900" cy="820001"/>
          </a:xfrm>
          <a:custGeom>
            <a:avLst/>
            <a:gdLst>
              <a:gd name="connsiteX0" fmla="*/ 0 w 2628900"/>
              <a:gd name="connsiteY0" fmla="*/ 820001 h 820001"/>
              <a:gd name="connsiteX1" fmla="*/ 1143000 w 2628900"/>
              <a:gd name="connsiteY1" fmla="*/ 851 h 820001"/>
              <a:gd name="connsiteX2" fmla="*/ 2628900 w 2628900"/>
              <a:gd name="connsiteY2" fmla="*/ 696176 h 820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8900" h="820001">
                <a:moveTo>
                  <a:pt x="0" y="820001"/>
                </a:moveTo>
                <a:cubicBezTo>
                  <a:pt x="352425" y="420744"/>
                  <a:pt x="704850" y="21488"/>
                  <a:pt x="1143000" y="851"/>
                </a:cubicBezTo>
                <a:cubicBezTo>
                  <a:pt x="1581150" y="-19786"/>
                  <a:pt x="2105025" y="338195"/>
                  <a:pt x="2628900" y="6961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123728" y="3356992"/>
            <a:ext cx="288032" cy="2997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347864" y="2204864"/>
            <a:ext cx="288032" cy="2997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427984" y="4869160"/>
            <a:ext cx="288032" cy="2997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436096" y="2504621"/>
            <a:ext cx="288032" cy="2997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347864" y="594928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Домен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123728" y="441538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Сайт 1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97660" y="289532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Сайт 2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0" y="4066749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Сайт 3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3498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788</TotalTime>
  <Words>287</Words>
  <Application>Microsoft Office PowerPoint</Application>
  <PresentationFormat>Экран (4:3)</PresentationFormat>
  <Paragraphs>57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Соседство</vt:lpstr>
      <vt:lpstr>Организация доменов Windows</vt:lpstr>
      <vt:lpstr>Организация доменов Windows</vt:lpstr>
      <vt:lpstr>Несколько контроллеров домена</vt:lpstr>
      <vt:lpstr>Несколько контроллеров домена</vt:lpstr>
      <vt:lpstr>Несколько контроллеров домена</vt:lpstr>
      <vt:lpstr>Группировка доменов</vt:lpstr>
      <vt:lpstr>Группировка доменов</vt:lpstr>
      <vt:lpstr>Разделение домена на сайты</vt:lpstr>
      <vt:lpstr>Разделение домена на сайты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Alexey</cp:lastModifiedBy>
  <cp:revision>138</cp:revision>
  <cp:lastPrinted>2013-01-27T16:51:47Z</cp:lastPrinted>
  <dcterms:created xsi:type="dcterms:W3CDTF">2012-12-20T06:25:13Z</dcterms:created>
  <dcterms:modified xsi:type="dcterms:W3CDTF">2013-03-27T17:57:09Z</dcterms:modified>
</cp:coreProperties>
</file>