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27.03.2013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6864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Служба каталогов </a:t>
            </a:r>
            <a:r>
              <a:rPr lang="en-US" sz="4000" b="1" dirty="0" smtClean="0"/>
              <a:t>Active Directory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28 марта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Внутренняя структура </a:t>
            </a:r>
            <a:r>
              <a:rPr lang="en-US" sz="4000" dirty="0" smtClean="0"/>
              <a:t>Active Directory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 lnSpcReduction="20000"/>
          </a:bodyPr>
          <a:lstStyle/>
          <a:p>
            <a:r>
              <a:rPr lang="ru-RU" sz="3800" dirty="0" smtClean="0"/>
              <a:t>Набор правил, описывающих структуру дерева каталогов, объектные классы, типы атрибутов называют </a:t>
            </a:r>
            <a:r>
              <a:rPr lang="ru-RU" sz="3800" b="1" u="sng" dirty="0" smtClean="0"/>
              <a:t>схемой каталога</a:t>
            </a:r>
          </a:p>
          <a:p>
            <a:r>
              <a:rPr lang="ru-RU" sz="3800" dirty="0" smtClean="0"/>
              <a:t>Схема каталога гарантирует его целостность</a:t>
            </a:r>
          </a:p>
          <a:p>
            <a:r>
              <a:rPr lang="ru-RU" sz="3800" dirty="0" smtClean="0"/>
              <a:t>Схема хранится в самом каталоге</a:t>
            </a:r>
          </a:p>
          <a:p>
            <a:r>
              <a:rPr lang="ru-RU" sz="3800" dirty="0" smtClean="0"/>
              <a:t>Можно менять схему каталога – создавать новые объектные классы, атрибуты и др.</a:t>
            </a:r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69720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Именование в </a:t>
            </a:r>
            <a:r>
              <a:rPr lang="en-US" sz="4000" dirty="0" smtClean="0"/>
              <a:t>Active Directory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lnSpcReduction="10000"/>
          </a:bodyPr>
          <a:lstStyle/>
          <a:p>
            <a:r>
              <a:rPr lang="ru-RU" sz="3800" dirty="0" smtClean="0"/>
              <a:t>Каждый домен имеет свое </a:t>
            </a:r>
            <a:r>
              <a:rPr lang="en-US" sz="3800" dirty="0" smtClean="0"/>
              <a:t>DNS</a:t>
            </a:r>
            <a:r>
              <a:rPr lang="ru-RU" sz="3800" dirty="0" smtClean="0"/>
              <a:t>-имя (в этом понятия домена </a:t>
            </a:r>
            <a:r>
              <a:rPr lang="en-US" sz="3800" dirty="0" smtClean="0"/>
              <a:t>Windows </a:t>
            </a:r>
            <a:r>
              <a:rPr lang="ru-RU" sz="3800" dirty="0" smtClean="0"/>
              <a:t>и интернет-домена совпадают)</a:t>
            </a:r>
          </a:p>
          <a:p>
            <a:r>
              <a:rPr lang="ru-RU" sz="3800" dirty="0" smtClean="0"/>
              <a:t>Для поиска контроллеров домена используются </a:t>
            </a:r>
            <a:r>
              <a:rPr lang="en-US" sz="3800" dirty="0" err="1" smtClean="0"/>
              <a:t>dns</a:t>
            </a:r>
            <a:r>
              <a:rPr lang="en-US" sz="3800" dirty="0" smtClean="0"/>
              <a:t>-</a:t>
            </a:r>
            <a:r>
              <a:rPr lang="ru-RU" sz="3800" dirty="0" smtClean="0"/>
              <a:t>записи типа </a:t>
            </a:r>
            <a:r>
              <a:rPr lang="en-US" sz="3800" dirty="0" smtClean="0"/>
              <a:t>SRV</a:t>
            </a:r>
            <a:r>
              <a:rPr lang="ru-RU" sz="3800" dirty="0" smtClean="0"/>
              <a:t> (т.е. при обращении к элементам явно указывать имя сервера не требуется – только имя домена)</a:t>
            </a:r>
          </a:p>
          <a:p>
            <a:endParaRPr lang="ru-RU" sz="3800" dirty="0" smtClean="0"/>
          </a:p>
          <a:p>
            <a:endParaRPr lang="ru-RU" sz="38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17976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Именование в </a:t>
            </a:r>
            <a:r>
              <a:rPr lang="en-US" sz="4000" dirty="0" smtClean="0"/>
              <a:t>Active Directory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lnSpcReduction="10000"/>
          </a:bodyPr>
          <a:lstStyle/>
          <a:p>
            <a:r>
              <a:rPr lang="ru-RU" sz="3800" dirty="0" smtClean="0"/>
              <a:t>Для именования элементов каталога используются </a:t>
            </a:r>
            <a:r>
              <a:rPr lang="ru-RU" sz="3800" b="1" u="sng" dirty="0" smtClean="0"/>
              <a:t>различающиеся</a:t>
            </a:r>
            <a:r>
              <a:rPr lang="ru-RU" sz="3800" dirty="0" smtClean="0"/>
              <a:t> или </a:t>
            </a:r>
            <a:r>
              <a:rPr lang="ru-RU" sz="3800" b="1" u="sng" dirty="0" smtClean="0"/>
              <a:t>канонические</a:t>
            </a:r>
            <a:r>
              <a:rPr lang="ru-RU" sz="3800" dirty="0" smtClean="0"/>
              <a:t> имена:</a:t>
            </a:r>
          </a:p>
          <a:p>
            <a:pPr lvl="1"/>
            <a:r>
              <a:rPr lang="ru-RU" sz="3600" dirty="0" smtClean="0"/>
              <a:t>Различающееся имя:</a:t>
            </a:r>
            <a:br>
              <a:rPr lang="ru-RU" sz="3600" dirty="0" smtClean="0"/>
            </a:br>
            <a:r>
              <a:rPr lang="en-US" sz="3200" b="1" dirty="0" err="1" smtClean="0"/>
              <a:t>cn</a:t>
            </a:r>
            <a:r>
              <a:rPr lang="en-US" sz="3200" b="1" dirty="0" smtClean="0"/>
              <a:t>=Alexander, </a:t>
            </a:r>
            <a:r>
              <a:rPr lang="en-US" sz="3200" b="1" dirty="0" err="1" smtClean="0"/>
              <a:t>ou</a:t>
            </a:r>
            <a:r>
              <a:rPr lang="en-US" sz="3200" b="1" dirty="0" smtClean="0"/>
              <a:t>=Users, dc=</a:t>
            </a:r>
            <a:r>
              <a:rPr lang="en-US" sz="3200" b="1" dirty="0" err="1" smtClean="0"/>
              <a:t>fizmat</a:t>
            </a:r>
            <a:r>
              <a:rPr lang="en-US" sz="3200" b="1" dirty="0" smtClean="0"/>
              <a:t>, dc=</a:t>
            </a:r>
            <a:r>
              <a:rPr lang="en-US" sz="3200" b="1" dirty="0" err="1" smtClean="0"/>
              <a:t>vspu</a:t>
            </a:r>
            <a:r>
              <a:rPr lang="en-US" sz="3200" b="1" dirty="0" smtClean="0"/>
              <a:t>, dc=</a:t>
            </a:r>
            <a:r>
              <a:rPr lang="en-US" sz="3200" b="1" dirty="0" err="1" smtClean="0"/>
              <a:t>ru</a:t>
            </a:r>
            <a:endParaRPr lang="en-US" sz="3200" b="1" dirty="0" smtClean="0"/>
          </a:p>
          <a:p>
            <a:pPr lvl="1"/>
            <a:r>
              <a:rPr lang="ru-RU" sz="3600" dirty="0" smtClean="0"/>
              <a:t>Каноническое имя:</a:t>
            </a:r>
            <a:br>
              <a:rPr lang="ru-RU" sz="3600" dirty="0" smtClean="0"/>
            </a:br>
            <a:r>
              <a:rPr lang="en-US" sz="3200" b="1" dirty="0" smtClean="0"/>
              <a:t>//fizmat.vspu.ru/Users/Alexander</a:t>
            </a:r>
            <a:endParaRPr lang="ru-RU" sz="2700" b="1" dirty="0" smtClean="0"/>
          </a:p>
          <a:p>
            <a:pPr marL="411480" lvl="1" indent="0">
              <a:buNone/>
            </a:pPr>
            <a:endParaRPr lang="ru-RU" sz="3600" dirty="0" smtClean="0"/>
          </a:p>
          <a:p>
            <a:endParaRPr lang="ru-RU" sz="3800" dirty="0" smtClean="0"/>
          </a:p>
          <a:p>
            <a:endParaRPr lang="ru-RU" sz="38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405080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Именование в </a:t>
            </a:r>
            <a:r>
              <a:rPr lang="en-US" sz="4000" dirty="0" smtClean="0"/>
              <a:t>Active Directory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Каждый элемент имеет также глобально уникальный идентификатор (</a:t>
            </a:r>
            <a:r>
              <a:rPr lang="en-US" sz="3800" dirty="0" smtClean="0"/>
              <a:t>GUID</a:t>
            </a:r>
            <a:r>
              <a:rPr lang="ru-RU" sz="3800" dirty="0" smtClean="0"/>
              <a:t>) – используются </a:t>
            </a:r>
            <a:r>
              <a:rPr lang="en-US" sz="3800" dirty="0" smtClean="0"/>
              <a:t>Windows</a:t>
            </a:r>
            <a:r>
              <a:rPr lang="ru-RU" sz="3800" dirty="0" smtClean="0"/>
              <a:t> для распознавания объектов</a:t>
            </a:r>
            <a:endParaRPr lang="ru-RU" sz="2700" dirty="0" smtClean="0"/>
          </a:p>
          <a:p>
            <a:pPr marL="411480" lvl="1" indent="0">
              <a:buNone/>
            </a:pPr>
            <a:endParaRPr lang="ru-RU" sz="3600" dirty="0" smtClean="0"/>
          </a:p>
          <a:p>
            <a:pPr marL="114300" indent="0">
              <a:buNone/>
            </a:pPr>
            <a:r>
              <a:rPr lang="en-US" sz="3300" dirty="0"/>
              <a:t>{6F9619FF-8B86-D011-B42D-00CF4FC964FF}</a:t>
            </a:r>
            <a:endParaRPr lang="ru-RU" sz="3300" dirty="0" smtClean="0"/>
          </a:p>
          <a:p>
            <a:endParaRPr lang="ru-RU" sz="3800" dirty="0" smtClean="0"/>
          </a:p>
          <a:p>
            <a:endParaRPr lang="ru-RU" sz="38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27006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Служба каталогов </a:t>
            </a:r>
            <a:r>
              <a:rPr lang="en-US" sz="4000" dirty="0" smtClean="0"/>
              <a:t>Active Directory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3800" dirty="0" smtClean="0"/>
              <a:t>AD</a:t>
            </a:r>
            <a:r>
              <a:rPr lang="ru-RU" sz="3800" dirty="0" smtClean="0"/>
              <a:t> – средство именования, хранения и выборки информации в распределенной среде</a:t>
            </a:r>
          </a:p>
          <a:p>
            <a:r>
              <a:rPr lang="en-US" sz="3800" dirty="0" smtClean="0"/>
              <a:t>AD</a:t>
            </a:r>
            <a:r>
              <a:rPr lang="ru-RU" sz="3800" dirty="0" smtClean="0"/>
              <a:t> – технологическая основа для доменов </a:t>
            </a:r>
            <a:r>
              <a:rPr lang="en-US" sz="3800" dirty="0" smtClean="0"/>
              <a:t>Windows</a:t>
            </a:r>
            <a:endParaRPr lang="ru-RU" sz="3800" dirty="0" smtClean="0"/>
          </a:p>
          <a:p>
            <a:r>
              <a:rPr lang="ru-RU" sz="3800" dirty="0" smtClean="0"/>
              <a:t>В </a:t>
            </a:r>
            <a:r>
              <a:rPr lang="en-US" sz="3800" dirty="0" smtClean="0"/>
              <a:t>AD</a:t>
            </a:r>
            <a:r>
              <a:rPr lang="ru-RU" sz="3800" dirty="0" smtClean="0"/>
              <a:t> хранятся учетные записи пользователей, компьютеров, информация о файлах, приложениях, объекты групповых политик и др.</a:t>
            </a:r>
            <a:endParaRPr lang="ru-RU" sz="3800" dirty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Active Directory </a:t>
            </a:r>
            <a:r>
              <a:rPr lang="ru-RU" sz="4000" dirty="0" smtClean="0"/>
              <a:t>с точки зрения практики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ru-RU" sz="3800" dirty="0" smtClean="0"/>
              <a:t>Создается локальная сеть. В этой сети:</a:t>
            </a:r>
          </a:p>
          <a:p>
            <a:r>
              <a:rPr lang="ru-RU" sz="3800" dirty="0" smtClean="0"/>
              <a:t>1. Один или несколько контроллеров домена на </a:t>
            </a:r>
            <a:r>
              <a:rPr lang="en-US" sz="3800" dirty="0" smtClean="0"/>
              <a:t>Windows Server</a:t>
            </a:r>
          </a:p>
          <a:p>
            <a:r>
              <a:rPr lang="ru-RU" sz="3800" dirty="0" smtClean="0"/>
              <a:t>2. Рабочие станции включены в домен (только профессиональные версии клиентских </a:t>
            </a:r>
            <a:r>
              <a:rPr lang="en-US" sz="3800" dirty="0" smtClean="0"/>
              <a:t>Windows</a:t>
            </a:r>
            <a:r>
              <a:rPr lang="ru-RU" sz="3800" dirty="0" smtClean="0"/>
              <a:t>)</a:t>
            </a:r>
          </a:p>
          <a:p>
            <a:r>
              <a:rPr lang="ru-RU" sz="3800" dirty="0" smtClean="0"/>
              <a:t>3. Учетные записи пользователей хранятся на контроллере домена</a:t>
            </a:r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47983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Active Directory </a:t>
            </a:r>
            <a:r>
              <a:rPr lang="ru-RU" sz="4000" dirty="0" smtClean="0"/>
              <a:t>с точки зрения практики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4. Авторизация пользователей производится через контроллер домена:</a:t>
            </a:r>
          </a:p>
          <a:p>
            <a:pPr lvl="1"/>
            <a:r>
              <a:rPr lang="ru-RU" sz="3600" dirty="0" smtClean="0"/>
              <a:t>происходит поиск К.Д. в </a:t>
            </a:r>
            <a:r>
              <a:rPr lang="en-US" sz="3600" dirty="0" smtClean="0"/>
              <a:t>DNS</a:t>
            </a:r>
            <a:endParaRPr lang="ru-RU" sz="3600" dirty="0" smtClean="0"/>
          </a:p>
          <a:p>
            <a:pPr lvl="1"/>
            <a:r>
              <a:rPr lang="ru-RU" sz="3600" dirty="0" smtClean="0"/>
              <a:t>происходит аутентификация пользователя при помощи </a:t>
            </a:r>
            <a:r>
              <a:rPr lang="en-US" sz="3600" dirty="0" smtClean="0"/>
              <a:t>Kerberos</a:t>
            </a:r>
            <a:endParaRPr lang="ru-RU" sz="3600" dirty="0" smtClean="0"/>
          </a:p>
          <a:p>
            <a:pPr lvl="1"/>
            <a:r>
              <a:rPr lang="ru-RU" sz="3600" dirty="0" smtClean="0"/>
              <a:t>пользователю назначаются права</a:t>
            </a:r>
            <a:endParaRPr lang="ru-RU" sz="36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59406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Active Directory </a:t>
            </a:r>
            <a:r>
              <a:rPr lang="ru-RU" sz="4000" dirty="0" smtClean="0"/>
              <a:t>с точки зрения практики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5. Возможно использовать групповые политики:</a:t>
            </a:r>
          </a:p>
          <a:p>
            <a:pPr lvl="1"/>
            <a:r>
              <a:rPr lang="ru-RU" sz="3600" dirty="0" smtClean="0"/>
              <a:t>на сервере настраивается политика (для компьютера или пользователя)</a:t>
            </a:r>
          </a:p>
          <a:p>
            <a:pPr lvl="1"/>
            <a:r>
              <a:rPr lang="ru-RU" sz="3600" dirty="0" smtClean="0"/>
              <a:t>политика применяется на рабочих станциях в момент включения компьютера или авторизации пользователя</a:t>
            </a:r>
            <a:endParaRPr lang="ru-RU" sz="34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7890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Active Directory </a:t>
            </a:r>
            <a:r>
              <a:rPr lang="ru-RU" sz="4000" dirty="0" smtClean="0"/>
              <a:t>с точки зрения практики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6. Администратор домена имеет полных контроль над рабочими станциями</a:t>
            </a:r>
          </a:p>
          <a:p>
            <a:r>
              <a:rPr lang="ru-RU" sz="3800" dirty="0" smtClean="0"/>
              <a:t>7. Возможно создавать «большие» приложения, использующие хранилища и ресурсы </a:t>
            </a:r>
            <a:r>
              <a:rPr lang="en-US" sz="3800" dirty="0" smtClean="0"/>
              <a:t>AD</a:t>
            </a:r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87496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Active Directory </a:t>
            </a:r>
            <a:r>
              <a:rPr lang="ru-RU" sz="4000" dirty="0" smtClean="0"/>
              <a:t>с точки зрения практики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Таким образом, </a:t>
            </a:r>
            <a:r>
              <a:rPr lang="en-US" sz="3800" dirty="0" smtClean="0"/>
              <a:t>AD </a:t>
            </a:r>
            <a:r>
              <a:rPr lang="ru-RU" sz="3800" dirty="0" smtClean="0"/>
              <a:t>обеспечивает:</a:t>
            </a:r>
          </a:p>
          <a:p>
            <a:pPr lvl="1"/>
            <a:r>
              <a:rPr lang="ru-RU" sz="3600" dirty="0" smtClean="0"/>
              <a:t>Единую регистрацию в сети</a:t>
            </a:r>
          </a:p>
          <a:p>
            <a:pPr lvl="1"/>
            <a:r>
              <a:rPr lang="ru-RU" sz="3600" dirty="0" smtClean="0"/>
              <a:t>Централизованное управление</a:t>
            </a:r>
          </a:p>
          <a:p>
            <a:pPr lvl="1"/>
            <a:r>
              <a:rPr lang="ru-RU" sz="3600" dirty="0" smtClean="0"/>
              <a:t>Использование «больших» приложений, опирающихся на инфраструктуру всей сети</a:t>
            </a:r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22919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Внутренняя структура </a:t>
            </a:r>
            <a:r>
              <a:rPr lang="en-US" sz="4000" dirty="0" smtClean="0"/>
              <a:t>Active Directory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 lnSpcReduction="10000"/>
          </a:bodyPr>
          <a:lstStyle/>
          <a:p>
            <a:r>
              <a:rPr lang="ru-RU" sz="3800" dirty="0" smtClean="0"/>
              <a:t>Каталог </a:t>
            </a:r>
            <a:r>
              <a:rPr lang="en-US" sz="3800" dirty="0" smtClean="0"/>
              <a:t>AD </a:t>
            </a:r>
            <a:r>
              <a:rPr lang="ru-RU" sz="3800" dirty="0" smtClean="0"/>
              <a:t>состоит из </a:t>
            </a:r>
            <a:r>
              <a:rPr lang="ru-RU" sz="3800" b="1" u="sng" dirty="0" smtClean="0"/>
              <a:t>элементов</a:t>
            </a:r>
            <a:r>
              <a:rPr lang="ru-RU" sz="3800" dirty="0" smtClean="0"/>
              <a:t>, содержащих </a:t>
            </a:r>
            <a:r>
              <a:rPr lang="ru-RU" sz="3800" b="1" u="sng" dirty="0" smtClean="0"/>
              <a:t>атрибуты</a:t>
            </a:r>
            <a:r>
              <a:rPr lang="ru-RU" sz="3800" dirty="0" smtClean="0"/>
              <a:t>, связанные с некоторым реальным </a:t>
            </a:r>
            <a:r>
              <a:rPr lang="ru-RU" sz="3800" b="1" u="sng" dirty="0" smtClean="0"/>
              <a:t>объектом</a:t>
            </a:r>
          </a:p>
          <a:p>
            <a:r>
              <a:rPr lang="ru-RU" sz="3800" dirty="0" smtClean="0"/>
              <a:t>Существует 3 категории объектов:</a:t>
            </a:r>
          </a:p>
          <a:p>
            <a:pPr lvl="1"/>
            <a:r>
              <a:rPr lang="ru-RU" sz="3000" dirty="0" smtClean="0"/>
              <a:t>Учетные записи пользователей и компьютеров</a:t>
            </a:r>
          </a:p>
          <a:p>
            <a:pPr lvl="1"/>
            <a:r>
              <a:rPr lang="ru-RU" sz="3000" dirty="0" smtClean="0"/>
              <a:t>Ресурсы сети (напр</a:t>
            </a:r>
            <a:r>
              <a:rPr lang="ru-RU" sz="3000" dirty="0"/>
              <a:t>.</a:t>
            </a:r>
            <a:r>
              <a:rPr lang="ru-RU" sz="3000" dirty="0" smtClean="0"/>
              <a:t>, принтеры)</a:t>
            </a:r>
          </a:p>
          <a:p>
            <a:pPr lvl="1"/>
            <a:r>
              <a:rPr lang="ru-RU" sz="3000" dirty="0" smtClean="0"/>
              <a:t>Службы</a:t>
            </a:r>
          </a:p>
          <a:p>
            <a:r>
              <a:rPr lang="ru-RU" sz="3800" dirty="0"/>
              <a:t>Набор атрибутов определяется </a:t>
            </a:r>
            <a:r>
              <a:rPr lang="ru-RU" sz="3800" b="1" u="sng" dirty="0"/>
              <a:t>объектным </a:t>
            </a:r>
            <a:r>
              <a:rPr lang="ru-RU" sz="3800" b="1" u="sng" dirty="0" smtClean="0"/>
              <a:t>классом</a:t>
            </a:r>
            <a:endParaRPr lang="ru-RU" sz="3800" dirty="0"/>
          </a:p>
          <a:p>
            <a:pPr lvl="1"/>
            <a:endParaRPr lang="ru-RU" sz="36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23845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Внутренняя структура </a:t>
            </a:r>
            <a:r>
              <a:rPr lang="en-US" sz="4000" dirty="0" smtClean="0"/>
              <a:t>Active Directory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800" dirty="0" smtClean="0"/>
              <a:t>В каталоге можно создавать </a:t>
            </a:r>
            <a:r>
              <a:rPr lang="ru-RU" sz="3800" b="1" u="sng" dirty="0" smtClean="0"/>
              <a:t>контейнеры</a:t>
            </a:r>
            <a:r>
              <a:rPr lang="ru-RU" sz="3800" dirty="0" smtClean="0"/>
              <a:t> (</a:t>
            </a:r>
            <a:r>
              <a:rPr lang="ru-RU" sz="3800" b="1" u="sng" dirty="0" smtClean="0"/>
              <a:t>организационные единицы</a:t>
            </a:r>
            <a:r>
              <a:rPr lang="ru-RU" sz="3800" dirty="0" smtClean="0"/>
              <a:t>) – специализированные объекты для группировки других объектов</a:t>
            </a:r>
          </a:p>
          <a:p>
            <a:r>
              <a:rPr lang="ru-RU" sz="3800" dirty="0" smtClean="0"/>
              <a:t>Элементы каталога представлены в виде иерархического дерева</a:t>
            </a:r>
            <a:endParaRPr lang="ru-RU" sz="3600" dirty="0" smtClean="0"/>
          </a:p>
          <a:p>
            <a:endParaRPr lang="ru-RU" sz="3800" dirty="0" smtClean="0"/>
          </a:p>
          <a:p>
            <a:pPr marL="411480" lvl="1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05091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753</TotalTime>
  <Words>451</Words>
  <Application>Microsoft Office PowerPoint</Application>
  <PresentationFormat>Экран (4:3)</PresentationFormat>
  <Paragraphs>80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Соседство</vt:lpstr>
      <vt:lpstr>Служба каталогов Active Directory</vt:lpstr>
      <vt:lpstr>Служба каталогов Active Directory</vt:lpstr>
      <vt:lpstr>Active Directory с точки зрения практики</vt:lpstr>
      <vt:lpstr>Active Directory с точки зрения практики</vt:lpstr>
      <vt:lpstr>Active Directory с точки зрения практики</vt:lpstr>
      <vt:lpstr>Active Directory с точки зрения практики</vt:lpstr>
      <vt:lpstr>Active Directory с точки зрения практики</vt:lpstr>
      <vt:lpstr>Внутренняя структура Active Directory</vt:lpstr>
      <vt:lpstr>Внутренняя структура Active Directory</vt:lpstr>
      <vt:lpstr>Внутренняя структура Active Directory</vt:lpstr>
      <vt:lpstr>Именование в Active Directory</vt:lpstr>
      <vt:lpstr>Именование в Active Directory</vt:lpstr>
      <vt:lpstr>Именование в Active Directory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126</cp:revision>
  <cp:lastPrinted>2013-01-27T16:51:47Z</cp:lastPrinted>
  <dcterms:created xsi:type="dcterms:W3CDTF">2012-12-20T06:25:13Z</dcterms:created>
  <dcterms:modified xsi:type="dcterms:W3CDTF">2013-03-27T17:17:38Z</dcterms:modified>
</cp:coreProperties>
</file>