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Подключение локальной сети к Интернету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марта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Прямая соединительная линия 37"/>
          <p:cNvCxnSpPr/>
          <p:nvPr/>
        </p:nvCxnSpPr>
        <p:spPr>
          <a:xfrm flipH="1">
            <a:off x="1157908" y="3429000"/>
            <a:ext cx="954808" cy="36004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1157908" y="3789040"/>
            <a:ext cx="821805" cy="648072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40719" y="3789040"/>
            <a:ext cx="417189" cy="83051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323530" y="3567683"/>
            <a:ext cx="834378" cy="221357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157908" y="2642245"/>
            <a:ext cx="245741" cy="1146795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2112716" y="3409181"/>
            <a:ext cx="2944637" cy="52387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6012160" y="3933056"/>
            <a:ext cx="864096" cy="792088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057353" y="3933056"/>
            <a:ext cx="954807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607893" y="3933056"/>
            <a:ext cx="404267" cy="109344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12160" y="3582144"/>
            <a:ext cx="1008112" cy="345579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868144" y="2919611"/>
            <a:ext cx="144016" cy="1008112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Подключение через </a:t>
            </a:r>
            <a:r>
              <a:rPr lang="en-US" sz="4000" dirty="0" smtClean="0"/>
              <a:t>Proxy</a:t>
            </a:r>
            <a:endParaRPr lang="ru-RU" sz="4000" dirty="0"/>
          </a:p>
        </p:txBody>
      </p:sp>
      <p:sp>
        <p:nvSpPr>
          <p:cNvPr id="5" name="Овал 4"/>
          <p:cNvSpPr/>
          <p:nvPr/>
        </p:nvSpPr>
        <p:spPr>
          <a:xfrm>
            <a:off x="4283968" y="2276872"/>
            <a:ext cx="3456384" cy="33123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24128" y="27809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76256" y="34290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32240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463877" y="48691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919464" y="37890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блако 24"/>
          <p:cNvSpPr/>
          <p:nvPr/>
        </p:nvSpPr>
        <p:spPr>
          <a:xfrm>
            <a:off x="-1044624" y="1880828"/>
            <a:ext cx="3816424" cy="367240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59632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835696" y="42930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96703" y="447553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79512" y="3423667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968699" y="3279651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-122968" y="477415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77.88.21.11</a:t>
            </a:r>
            <a:endParaRPr lang="ru-RU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385592" y="4004240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188.79.21.13</a:t>
            </a:r>
            <a:endParaRPr lang="ru-RU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499991" y="3430681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10.0.0.1</a:t>
            </a:r>
            <a:endParaRPr lang="ru-RU" sz="20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549614" y="300122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10.0.0.2</a:t>
            </a:r>
            <a:endParaRPr lang="ru-RU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951165" y="3688738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10.0.0.3</a:t>
            </a:r>
            <a:endParaRPr lang="ru-RU" sz="2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665390" y="4483094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…</a:t>
            </a:r>
            <a:endParaRPr lang="ru-RU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879807" y="3736082"/>
            <a:ext cx="374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*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8550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Подключение через </a:t>
            </a:r>
            <a:r>
              <a:rPr lang="en-US" sz="4000" dirty="0"/>
              <a:t>Proxy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Отличие от </a:t>
            </a:r>
            <a:r>
              <a:rPr lang="en-US" sz="3600" dirty="0" smtClean="0"/>
              <a:t>NAT</a:t>
            </a:r>
            <a:r>
              <a:rPr lang="ru-RU" sz="3600" dirty="0" smtClean="0"/>
              <a:t>:</a:t>
            </a:r>
            <a:endParaRPr lang="en-US" sz="3600" dirty="0" smtClean="0"/>
          </a:p>
          <a:p>
            <a:pPr lvl="1"/>
            <a:r>
              <a:rPr lang="ru-RU" sz="3400" dirty="0" smtClean="0"/>
              <a:t>Запросы в Интернет в явном виде отправляются на прокси-сервер (*), а этот сервер от своего имени обращается к самим ресурсам</a:t>
            </a:r>
          </a:p>
          <a:p>
            <a:pPr lvl="1"/>
            <a:r>
              <a:rPr lang="ru-RU" sz="3400" dirty="0"/>
              <a:t>П</a:t>
            </a:r>
            <a:r>
              <a:rPr lang="ru-RU" sz="3400" dirty="0" smtClean="0"/>
              <a:t>рокси-сервер работает на прикладном уровне, а не на сетевом (как </a:t>
            </a:r>
            <a:r>
              <a:rPr lang="en-US" sz="3400" dirty="0" smtClean="0"/>
              <a:t>NAT</a:t>
            </a:r>
            <a:r>
              <a:rPr lang="ru-RU" sz="3400" dirty="0" smtClean="0"/>
              <a:t>)</a:t>
            </a:r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39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Подключение через </a:t>
            </a:r>
            <a:r>
              <a:rPr lang="en-US" sz="4000" dirty="0" smtClean="0"/>
              <a:t>Proxy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Достоинства:</a:t>
            </a:r>
            <a:endParaRPr lang="en-US" sz="3600" dirty="0" smtClean="0"/>
          </a:p>
          <a:p>
            <a:pPr lvl="1"/>
            <a:r>
              <a:rPr lang="ru-RU" sz="3400" dirty="0" smtClean="0"/>
              <a:t>Возможность анализа содержания запросов и интернет-контента с блокировкой, перенаправлением, ограничением скорости</a:t>
            </a:r>
          </a:p>
          <a:p>
            <a:pPr lvl="1"/>
            <a:r>
              <a:rPr lang="ru-RU" sz="3400" dirty="0" smtClean="0"/>
              <a:t>Кэширование данных (ускорение загрузки, снижение нагрузки на канал связи)</a:t>
            </a:r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824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Подключение через </a:t>
            </a:r>
            <a:r>
              <a:rPr lang="en-US" sz="4000" dirty="0" smtClean="0"/>
              <a:t>Proxy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Недостатки:</a:t>
            </a:r>
            <a:endParaRPr lang="en-US" sz="3600" dirty="0" smtClean="0"/>
          </a:p>
          <a:p>
            <a:pPr lvl="1"/>
            <a:r>
              <a:rPr lang="ru-RU" sz="3400" dirty="0" smtClean="0"/>
              <a:t>Сложная настройка, высокие требования к серверу</a:t>
            </a:r>
          </a:p>
          <a:p>
            <a:pPr lvl="1"/>
            <a:r>
              <a:rPr lang="ru-RU" sz="3400" dirty="0" smtClean="0"/>
              <a:t>Не все службы Интернета могут работать через такое подключение</a:t>
            </a:r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8364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Межсетевой экран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Компьютер (*) может выполнять роль межсетевого экрана (</a:t>
            </a:r>
            <a:r>
              <a:rPr lang="en-US" sz="3600" dirty="0" smtClean="0"/>
              <a:t>firewall</a:t>
            </a:r>
            <a:r>
              <a:rPr lang="ru-RU" sz="3600" dirty="0" smtClean="0"/>
              <a:t>, брандмауэр)</a:t>
            </a:r>
          </a:p>
          <a:p>
            <a:r>
              <a:rPr lang="ru-RU" sz="3600" dirty="0" smtClean="0"/>
              <a:t>Анализируются пересылаемые пакеты (в основном – адреса, порты, протокол) и принимается решение о их пересылке или блокировке</a:t>
            </a:r>
            <a:endParaRPr lang="ru-RU" sz="3400" dirty="0" smtClean="0"/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195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/>
              <a:t>Пробрасывание</a:t>
            </a:r>
            <a:r>
              <a:rPr lang="ru-RU" sz="4000" dirty="0" smtClean="0"/>
              <a:t> портов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Перенаправление портов, </a:t>
            </a:r>
            <a:r>
              <a:rPr lang="en-US" sz="3400" dirty="0" smtClean="0"/>
              <a:t>port forwarding, port mapping</a:t>
            </a:r>
            <a:endParaRPr lang="ru-RU" sz="3400" dirty="0" smtClean="0"/>
          </a:p>
          <a:p>
            <a:r>
              <a:rPr lang="ru-RU" sz="3400" dirty="0" smtClean="0"/>
              <a:t>Пакеты, направленные на адрес и некоторый порт маршрутизатора без изменений пересылаются на другой адрес и порт (в локальную сеть)</a:t>
            </a:r>
          </a:p>
          <a:p>
            <a:pPr marL="114300" indent="0">
              <a:buNone/>
            </a:pPr>
            <a:endParaRPr lang="ru-RU" sz="3400" dirty="0" smtClean="0"/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1916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Прямая соединительная линия 37"/>
          <p:cNvCxnSpPr/>
          <p:nvPr/>
        </p:nvCxnSpPr>
        <p:spPr>
          <a:xfrm flipH="1">
            <a:off x="1157908" y="3429000"/>
            <a:ext cx="954808" cy="36004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1157908" y="3789040"/>
            <a:ext cx="821805" cy="648072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40719" y="3789040"/>
            <a:ext cx="417189" cy="83051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323530" y="3567683"/>
            <a:ext cx="834378" cy="221357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157908" y="2642245"/>
            <a:ext cx="245741" cy="1146795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2112716" y="3409181"/>
            <a:ext cx="2944637" cy="52387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6012160" y="3933056"/>
            <a:ext cx="864096" cy="792088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057353" y="3933056"/>
            <a:ext cx="954807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607893" y="3933056"/>
            <a:ext cx="404267" cy="109344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12160" y="3582144"/>
            <a:ext cx="1008112" cy="345579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868144" y="2919611"/>
            <a:ext cx="144016" cy="1008112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/>
              <a:t>Пробрасывание</a:t>
            </a:r>
            <a:r>
              <a:rPr lang="ru-RU" sz="4000" dirty="0" smtClean="0"/>
              <a:t> портов</a:t>
            </a:r>
            <a:endParaRPr lang="ru-RU" sz="4000" dirty="0"/>
          </a:p>
        </p:txBody>
      </p:sp>
      <p:sp>
        <p:nvSpPr>
          <p:cNvPr id="5" name="Овал 4"/>
          <p:cNvSpPr/>
          <p:nvPr/>
        </p:nvSpPr>
        <p:spPr>
          <a:xfrm>
            <a:off x="4283968" y="2276872"/>
            <a:ext cx="3456384" cy="33123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24128" y="27809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76256" y="34290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32240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463877" y="48691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919464" y="37890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блако 24"/>
          <p:cNvSpPr/>
          <p:nvPr/>
        </p:nvSpPr>
        <p:spPr>
          <a:xfrm>
            <a:off x="-1044624" y="1880828"/>
            <a:ext cx="3816424" cy="367240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59632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835696" y="42930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96703" y="447553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79512" y="3423667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968699" y="3279651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-122968" y="477415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77.88.21.11</a:t>
            </a:r>
            <a:endParaRPr lang="ru-RU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385592" y="4004240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188.79.21.13</a:t>
            </a:r>
            <a:endParaRPr lang="ru-RU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499991" y="3430681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10.0.0.1</a:t>
            </a:r>
            <a:endParaRPr lang="ru-RU" sz="20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549614" y="300122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10.0.0.2</a:t>
            </a:r>
            <a:endParaRPr lang="ru-RU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951165" y="3688738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10.0.0.3</a:t>
            </a:r>
            <a:endParaRPr lang="ru-RU" sz="2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665390" y="4483094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…</a:t>
            </a:r>
            <a:endParaRPr lang="ru-RU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879807" y="3736082"/>
            <a:ext cx="374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*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1366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Подключение локальной сети к Интернету на практике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Прямая маршрутизация, </a:t>
            </a:r>
            <a:r>
              <a:rPr lang="en-US" sz="3400" dirty="0" smtClean="0"/>
              <a:t>NAT</a:t>
            </a:r>
            <a:r>
              <a:rPr lang="ru-RU" sz="3400" dirty="0" smtClean="0"/>
              <a:t>:</a:t>
            </a:r>
          </a:p>
          <a:p>
            <a:pPr lvl="1"/>
            <a:r>
              <a:rPr lang="en-US" sz="3200" dirty="0" smtClean="0"/>
              <a:t>Windows XP, Vista, 7, 8</a:t>
            </a:r>
          </a:p>
          <a:p>
            <a:pPr lvl="1"/>
            <a:r>
              <a:rPr lang="en-US" sz="3200" dirty="0" smtClean="0"/>
              <a:t>Windows Server 2003, 2008, 2012</a:t>
            </a:r>
          </a:p>
          <a:p>
            <a:pPr lvl="1"/>
            <a:r>
              <a:rPr lang="en-US" sz="3200" dirty="0" smtClean="0"/>
              <a:t>Linux, FreeBSD (</a:t>
            </a:r>
            <a:r>
              <a:rPr lang="en-US" sz="3200" dirty="0" err="1" smtClean="0"/>
              <a:t>pfSense</a:t>
            </a:r>
            <a:r>
              <a:rPr lang="en-US" sz="3200" dirty="0" smtClean="0"/>
              <a:t>)</a:t>
            </a:r>
          </a:p>
          <a:p>
            <a:pPr lvl="1"/>
            <a:r>
              <a:rPr lang="ru-RU" sz="3200" dirty="0" smtClean="0"/>
              <a:t>Аппаратный маршрутизатор</a:t>
            </a:r>
          </a:p>
          <a:p>
            <a:r>
              <a:rPr lang="en-US" sz="3400" dirty="0" smtClean="0"/>
              <a:t>Proxy</a:t>
            </a:r>
            <a:r>
              <a:rPr lang="ru-RU" sz="3400" dirty="0" smtClean="0"/>
              <a:t>:</a:t>
            </a:r>
          </a:p>
          <a:p>
            <a:pPr lvl="1"/>
            <a:r>
              <a:rPr lang="en-US" sz="3200" dirty="0" smtClean="0"/>
              <a:t>Squid (Linux, FreeBSD, Windows</a:t>
            </a:r>
            <a:r>
              <a:rPr lang="ru-RU" sz="3200" dirty="0" smtClean="0"/>
              <a:t>)</a:t>
            </a:r>
          </a:p>
          <a:p>
            <a:pPr marL="114300" indent="0">
              <a:buNone/>
            </a:pPr>
            <a:endParaRPr lang="ru-RU" sz="3400" dirty="0" smtClean="0"/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9494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Фильтрация трафика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Штатные средства ОС или маршрутизаторов</a:t>
            </a:r>
          </a:p>
          <a:p>
            <a:r>
              <a:rPr lang="ru-RU" sz="3400" dirty="0" smtClean="0"/>
              <a:t>…</a:t>
            </a:r>
          </a:p>
          <a:p>
            <a:r>
              <a:rPr lang="ru-RU" sz="3400" dirty="0" smtClean="0"/>
              <a:t>…</a:t>
            </a:r>
          </a:p>
          <a:p>
            <a:r>
              <a:rPr lang="ru-RU" sz="3200" dirty="0" smtClean="0"/>
              <a:t>Интернет-цензор</a:t>
            </a:r>
          </a:p>
          <a:p>
            <a:r>
              <a:rPr lang="en-US" sz="3200" dirty="0" smtClean="0"/>
              <a:t>Traffic Inspector</a:t>
            </a:r>
          </a:p>
          <a:p>
            <a:r>
              <a:rPr lang="en-US" sz="3200" dirty="0" smtClean="0"/>
              <a:t>…</a:t>
            </a:r>
            <a:endParaRPr lang="ru-RU" sz="3200" dirty="0" smtClean="0"/>
          </a:p>
          <a:p>
            <a:pPr marL="114300" indent="0">
              <a:buNone/>
            </a:pPr>
            <a:endParaRPr lang="ru-RU" sz="3400" dirty="0" smtClean="0"/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9995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Подключение локальной сети к Интернету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Ситуация:</a:t>
            </a:r>
            <a:endParaRPr lang="ru-RU" sz="3600" dirty="0" smtClean="0"/>
          </a:p>
          <a:p>
            <a:pPr lvl="1"/>
            <a:r>
              <a:rPr lang="ru-RU" sz="3400" dirty="0" smtClean="0"/>
              <a:t>есть локальная сеть</a:t>
            </a:r>
          </a:p>
          <a:p>
            <a:pPr lvl="1"/>
            <a:r>
              <a:rPr lang="ru-RU" sz="3400" dirty="0" smtClean="0"/>
              <a:t>один из компьютеров этой сети подключен к Интернету</a:t>
            </a:r>
          </a:p>
          <a:p>
            <a:r>
              <a:rPr lang="ru-RU" sz="3800" dirty="0" smtClean="0"/>
              <a:t>Как обеспечить доступ к Интернету всех остальных компьютеров локальной сети?</a:t>
            </a:r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3 способа подключения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1. Прямая маршрутизация</a:t>
            </a:r>
          </a:p>
          <a:p>
            <a:r>
              <a:rPr lang="ru-RU" sz="3600" dirty="0" smtClean="0"/>
              <a:t>2. </a:t>
            </a:r>
            <a:r>
              <a:rPr lang="en-US" sz="3600" dirty="0" smtClean="0"/>
              <a:t>NAT</a:t>
            </a:r>
            <a:endParaRPr lang="ru-RU" sz="3600" dirty="0"/>
          </a:p>
          <a:p>
            <a:r>
              <a:rPr lang="en-US" sz="3600" dirty="0" smtClean="0"/>
              <a:t>3</a:t>
            </a:r>
            <a:r>
              <a:rPr lang="ru-RU" sz="3600" dirty="0" smtClean="0"/>
              <a:t>. </a:t>
            </a:r>
            <a:r>
              <a:rPr lang="en-US" sz="3600" dirty="0" smtClean="0"/>
              <a:t>Proxy</a:t>
            </a:r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12585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Прямая соединительная линия 37"/>
          <p:cNvCxnSpPr/>
          <p:nvPr/>
        </p:nvCxnSpPr>
        <p:spPr>
          <a:xfrm flipH="1">
            <a:off x="1157908" y="3429000"/>
            <a:ext cx="954808" cy="36004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1157908" y="3789040"/>
            <a:ext cx="821805" cy="648072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40719" y="3789040"/>
            <a:ext cx="417189" cy="83051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323530" y="3567683"/>
            <a:ext cx="834378" cy="221357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157908" y="2642245"/>
            <a:ext cx="245741" cy="1146795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2112716" y="3409181"/>
            <a:ext cx="2944637" cy="52387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6012160" y="3933056"/>
            <a:ext cx="864096" cy="792088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057353" y="3933056"/>
            <a:ext cx="954807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607893" y="3933056"/>
            <a:ext cx="404267" cy="109344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12160" y="3582144"/>
            <a:ext cx="1008112" cy="345579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868144" y="2919611"/>
            <a:ext cx="144016" cy="1008112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Прямая маршрутизация</a:t>
            </a:r>
            <a:endParaRPr lang="ru-RU" sz="4000" dirty="0"/>
          </a:p>
        </p:txBody>
      </p:sp>
      <p:sp>
        <p:nvSpPr>
          <p:cNvPr id="5" name="Овал 4"/>
          <p:cNvSpPr/>
          <p:nvPr/>
        </p:nvSpPr>
        <p:spPr>
          <a:xfrm>
            <a:off x="4283968" y="2276872"/>
            <a:ext cx="3456384" cy="33123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24128" y="27809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76256" y="34290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32240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463877" y="48691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919464" y="37890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блако 24"/>
          <p:cNvSpPr/>
          <p:nvPr/>
        </p:nvSpPr>
        <p:spPr>
          <a:xfrm>
            <a:off x="-1044624" y="1880828"/>
            <a:ext cx="3816424" cy="367240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59632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835696" y="42930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96703" y="447553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79512" y="3423667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968699" y="3279651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-122968" y="477415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77.88.21.11</a:t>
            </a:r>
            <a:endParaRPr lang="ru-RU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385592" y="4004240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188.79.21.13</a:t>
            </a:r>
            <a:endParaRPr lang="ru-RU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499991" y="3430681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83.21.4.1</a:t>
            </a:r>
            <a:endParaRPr lang="ru-RU" sz="20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549614" y="300122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83.21.4.2</a:t>
            </a:r>
            <a:endParaRPr lang="ru-RU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951165" y="3688738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83.21.4.3</a:t>
            </a:r>
            <a:endParaRPr lang="ru-RU" sz="2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665390" y="4483094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…</a:t>
            </a:r>
            <a:endParaRPr lang="ru-RU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879807" y="3736082"/>
            <a:ext cx="374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*</a:t>
            </a:r>
            <a:endParaRPr lang="ru-RU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863588" y="5949280"/>
            <a:ext cx="6475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Примечание. Все адреса приведены в качестве примера, в реальных ситуациях они будут отличаться!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1648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Прямая маршрутизация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настройках такого подключения:</a:t>
            </a:r>
          </a:p>
          <a:p>
            <a:pPr lvl="1"/>
            <a:r>
              <a:rPr lang="ru-RU" sz="2800" dirty="0" smtClean="0"/>
              <a:t>Компьютер (*) имеет два адаптера:</a:t>
            </a:r>
          </a:p>
          <a:p>
            <a:pPr lvl="2"/>
            <a:r>
              <a:rPr lang="ru-RU" sz="2400" dirty="0" smtClean="0"/>
              <a:t>188.79.21.13 – в Интернет</a:t>
            </a:r>
          </a:p>
          <a:p>
            <a:pPr lvl="2"/>
            <a:r>
              <a:rPr lang="ru-RU" sz="2400" dirty="0" smtClean="0"/>
              <a:t>83.21.4.1 – в локальную сеть</a:t>
            </a:r>
          </a:p>
          <a:p>
            <a:pPr lvl="1"/>
            <a:r>
              <a:rPr lang="ru-RU" sz="2800" dirty="0" smtClean="0"/>
              <a:t>На всех компьютерах локальной сети используются публичные адреса (сеть – 83.21.4.0) и настроен шлюз 83.21.4.1</a:t>
            </a:r>
          </a:p>
          <a:p>
            <a:pPr lvl="1"/>
            <a:r>
              <a:rPr lang="ru-RU" sz="2800" dirty="0" smtClean="0"/>
              <a:t>На стороне провайдера настроена маршрутизация к сети 83.21.4.0 через 188.79.21.13</a:t>
            </a:r>
            <a:endParaRPr lang="ru-RU" sz="2800" dirty="0" smtClean="0"/>
          </a:p>
          <a:p>
            <a:pPr lvl="1"/>
            <a:endParaRPr lang="ru-RU" sz="2800" dirty="0" smtClean="0"/>
          </a:p>
          <a:p>
            <a:pPr lvl="1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5293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Прямая маршрутизация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Проблемы:</a:t>
            </a:r>
          </a:p>
          <a:p>
            <a:pPr lvl="1"/>
            <a:r>
              <a:rPr lang="ru-RU" sz="3000" dirty="0" smtClean="0"/>
              <a:t>1. Где взять так много публичных адресов?</a:t>
            </a:r>
          </a:p>
          <a:p>
            <a:pPr lvl="1"/>
            <a:r>
              <a:rPr lang="ru-RU" sz="3000" dirty="0" smtClean="0"/>
              <a:t>2.Получение публичного адреса – платная услуга</a:t>
            </a:r>
          </a:p>
          <a:p>
            <a:pPr lvl="1"/>
            <a:r>
              <a:rPr lang="ru-RU" sz="3000" dirty="0" smtClean="0"/>
              <a:t>3. Локальная сеть потенциально открыта для доступа из Интернета (проблема безопасности)</a:t>
            </a:r>
          </a:p>
          <a:p>
            <a:r>
              <a:rPr lang="ru-RU" sz="3400" dirty="0"/>
              <a:t>Однако</a:t>
            </a:r>
            <a:r>
              <a:rPr lang="ru-RU" sz="3400" dirty="0" smtClean="0"/>
              <a:t>:</a:t>
            </a:r>
          </a:p>
          <a:p>
            <a:pPr lvl="1"/>
            <a:r>
              <a:rPr lang="ru-RU" sz="3200" dirty="0" smtClean="0"/>
              <a:t>Прямая маршрутизация – это полноценный доступ к Интернету (локальная сеть становится частью Интернета)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4484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Прямая соединительная линия 37"/>
          <p:cNvCxnSpPr/>
          <p:nvPr/>
        </p:nvCxnSpPr>
        <p:spPr>
          <a:xfrm flipH="1">
            <a:off x="1157908" y="3429000"/>
            <a:ext cx="954808" cy="36004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1157908" y="3789040"/>
            <a:ext cx="821805" cy="648072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40719" y="3789040"/>
            <a:ext cx="417189" cy="830510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323530" y="3567683"/>
            <a:ext cx="834378" cy="221357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157908" y="2642245"/>
            <a:ext cx="245741" cy="1146795"/>
          </a:xfrm>
          <a:prstGeom prst="lin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2112716" y="3409181"/>
            <a:ext cx="2944637" cy="523875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6012160" y="3933056"/>
            <a:ext cx="864096" cy="792088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057353" y="3933056"/>
            <a:ext cx="954807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607893" y="3933056"/>
            <a:ext cx="404267" cy="109344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12160" y="3582144"/>
            <a:ext cx="1008112" cy="345579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868144" y="2919611"/>
            <a:ext cx="144016" cy="1008112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Преобразование сетевых адресов (</a:t>
            </a:r>
            <a:r>
              <a:rPr lang="en-US" sz="3600" dirty="0" smtClean="0"/>
              <a:t>NAT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5" name="Овал 4"/>
          <p:cNvSpPr/>
          <p:nvPr/>
        </p:nvSpPr>
        <p:spPr>
          <a:xfrm>
            <a:off x="4283968" y="2276872"/>
            <a:ext cx="3456384" cy="33123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24128" y="27809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76256" y="34290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32240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463877" y="48691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919464" y="37890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блако 24"/>
          <p:cNvSpPr/>
          <p:nvPr/>
        </p:nvSpPr>
        <p:spPr>
          <a:xfrm>
            <a:off x="-1044624" y="1880828"/>
            <a:ext cx="3816424" cy="367240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59632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835696" y="42930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96703" y="447553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79512" y="3423667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968699" y="3279651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-122968" y="477415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77.88.21.11</a:t>
            </a:r>
            <a:endParaRPr lang="ru-RU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385592" y="4004240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188.79.21.13</a:t>
            </a:r>
            <a:endParaRPr lang="ru-RU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499991" y="3430681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10.0.0.1</a:t>
            </a:r>
            <a:endParaRPr lang="ru-RU" sz="20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549614" y="3001227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10.0.0.2</a:t>
            </a:r>
            <a:endParaRPr lang="ru-RU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951165" y="3688738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10.0.0.3</a:t>
            </a:r>
            <a:endParaRPr lang="ru-RU" sz="2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665390" y="4483094"/>
            <a:ext cx="178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…</a:t>
            </a:r>
            <a:endParaRPr lang="ru-RU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879807" y="3736082"/>
            <a:ext cx="374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*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26872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Преобразование сетевых адресов (</a:t>
            </a:r>
            <a:r>
              <a:rPr lang="en-US" sz="4000" dirty="0"/>
              <a:t>NAT</a:t>
            </a:r>
            <a:r>
              <a:rPr lang="ru-RU" sz="4000" dirty="0"/>
              <a:t>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локальной сети можно использовать частные адреса</a:t>
            </a:r>
          </a:p>
          <a:p>
            <a:r>
              <a:rPr lang="ru-RU" sz="2800" dirty="0" smtClean="0"/>
              <a:t>Для подключения всей сети достаточно лишь одного публичного адреса</a:t>
            </a:r>
          </a:p>
          <a:p>
            <a:r>
              <a:rPr lang="ru-RU" sz="2800" dirty="0" smtClean="0"/>
              <a:t>Компьютер (*) подменяет частные адреса на свой публичный (и наоборот) при пересылке пакетов</a:t>
            </a:r>
          </a:p>
          <a:p>
            <a:r>
              <a:rPr lang="ru-RU" sz="2800" dirty="0" smtClean="0"/>
              <a:t>Не требуется настройки со стороны провайдера</a:t>
            </a:r>
          </a:p>
          <a:p>
            <a:r>
              <a:rPr lang="ru-RU" sz="2800" dirty="0" smtClean="0"/>
              <a:t>Произвольный доступ к локальной сети из Интернета невозможен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303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Преобразование сетевых адресов (</a:t>
            </a:r>
            <a:r>
              <a:rPr lang="en-US" sz="4000" dirty="0"/>
              <a:t>NAT</a:t>
            </a:r>
            <a:r>
              <a:rPr lang="ru-RU" sz="4000" dirty="0"/>
              <a:t>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Однако:</a:t>
            </a:r>
          </a:p>
          <a:p>
            <a:pPr lvl="1"/>
            <a:r>
              <a:rPr lang="ru-RU" sz="3400" dirty="0" smtClean="0"/>
              <a:t>Иногда доступ из Интернета к компьютерам локальной сети все же требуется</a:t>
            </a:r>
          </a:p>
          <a:p>
            <a:pPr lvl="1"/>
            <a:r>
              <a:rPr lang="ru-RU" sz="3400" dirty="0" smtClean="0"/>
              <a:t>Через </a:t>
            </a:r>
            <a:r>
              <a:rPr lang="en-US" sz="3400" dirty="0" smtClean="0"/>
              <a:t>NAT</a:t>
            </a:r>
            <a:r>
              <a:rPr lang="ru-RU" sz="3400" dirty="0" smtClean="0"/>
              <a:t> нельзя подключать большие сети</a:t>
            </a:r>
          </a:p>
          <a:p>
            <a:pPr lvl="1"/>
            <a:r>
              <a:rPr lang="ru-RU" sz="3400" dirty="0" smtClean="0"/>
              <a:t>При блокировке в Интернете любого из компьютеров локальной сети – блокируется вся сеть</a:t>
            </a:r>
          </a:p>
          <a:p>
            <a:endParaRPr lang="ru-RU" sz="36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8782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701</TotalTime>
  <Words>547</Words>
  <Application>Microsoft Office PowerPoint</Application>
  <PresentationFormat>Экран (4:3)</PresentationFormat>
  <Paragraphs>128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Соседство</vt:lpstr>
      <vt:lpstr>Подключение локальной сети к Интернету</vt:lpstr>
      <vt:lpstr>Подключение локальной сети к Интернету</vt:lpstr>
      <vt:lpstr>3 способа подключения</vt:lpstr>
      <vt:lpstr>Прямая маршрутизация</vt:lpstr>
      <vt:lpstr>Прямая маршрутизация</vt:lpstr>
      <vt:lpstr>Прямая маршрутизация</vt:lpstr>
      <vt:lpstr>Преобразование сетевых адресов (NAT)</vt:lpstr>
      <vt:lpstr>Преобразование сетевых адресов (NAT)</vt:lpstr>
      <vt:lpstr>Преобразование сетевых адресов (NAT)</vt:lpstr>
      <vt:lpstr>Подключение через Proxy</vt:lpstr>
      <vt:lpstr>Подключение через Proxy</vt:lpstr>
      <vt:lpstr>Подключение через Proxy</vt:lpstr>
      <vt:lpstr>Подключение через Proxy</vt:lpstr>
      <vt:lpstr>Межсетевой экран</vt:lpstr>
      <vt:lpstr>Пробрасывание портов</vt:lpstr>
      <vt:lpstr>Пробрасывание портов</vt:lpstr>
      <vt:lpstr>Подключение локальной сети к Интернету на практике</vt:lpstr>
      <vt:lpstr>Фильтрация трафика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112</cp:revision>
  <cp:lastPrinted>2013-01-27T16:51:47Z</cp:lastPrinted>
  <dcterms:created xsi:type="dcterms:W3CDTF">2012-12-20T06:25:13Z</dcterms:created>
  <dcterms:modified xsi:type="dcterms:W3CDTF">2013-03-27T16:24:11Z</dcterms:modified>
</cp:coreProperties>
</file>