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Создание локальной сети на основе ОС </a:t>
            </a:r>
            <a:r>
              <a:rPr lang="en-US" sz="4000" b="1" dirty="0" smtClean="0"/>
              <a:t>Windows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марта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Домен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Сервер и централизованное управление</a:t>
            </a:r>
          </a:p>
          <a:p>
            <a:r>
              <a:rPr lang="ru-RU" sz="3200" dirty="0" smtClean="0"/>
              <a:t>Единая база пользователей и политика безопасности</a:t>
            </a:r>
            <a:endParaRPr lang="ru-RU" sz="3200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615212" y="3335297"/>
            <a:ext cx="7433011" cy="3019600"/>
            <a:chOff x="595373" y="3339833"/>
            <a:chExt cx="7433011" cy="3019600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2879812" y="4004624"/>
              <a:ext cx="1008112" cy="1296144"/>
              <a:chOff x="1482155" y="3501008"/>
              <a:chExt cx="792882" cy="1296144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482949" y="3501008"/>
                <a:ext cx="79208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482155" y="3503247"/>
                <a:ext cx="792088" cy="3231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KROSH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752413" y="3348566"/>
              <a:ext cx="10071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Denis</a:t>
              </a:r>
            </a:p>
            <a:p>
              <a:r>
                <a:rPr lang="en-US" dirty="0" smtClean="0"/>
                <a:t>Oleg</a:t>
              </a:r>
            </a:p>
            <a:p>
              <a:r>
                <a:rPr lang="en-US" dirty="0" smtClean="0"/>
                <a:t>Roman</a:t>
              </a:r>
            </a:p>
            <a:p>
              <a:r>
                <a:rPr lang="en-US" dirty="0" smtClean="0"/>
                <a:t>Anna</a:t>
              </a:r>
              <a:endParaRPr lang="ru-RU" dirty="0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4264379" y="4004127"/>
              <a:ext cx="1022361" cy="1296144"/>
              <a:chOff x="1482155" y="3501008"/>
              <a:chExt cx="792882" cy="1296144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1482949" y="3501008"/>
                <a:ext cx="79208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482155" y="3503247"/>
                <a:ext cx="792088" cy="3231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BARASH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7020812" y="3994897"/>
              <a:ext cx="1007571" cy="1296144"/>
              <a:chOff x="1482155" y="3501008"/>
              <a:chExt cx="792882" cy="1296144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1482949" y="3501008"/>
                <a:ext cx="79208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482155" y="3503247"/>
                <a:ext cx="792088" cy="3231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NUSHA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5649031" y="4003630"/>
              <a:ext cx="1061069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49031" y="4005869"/>
              <a:ext cx="1060005" cy="3231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LOSYASH</a:t>
              </a:r>
              <a:endPara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>
              <a:stCxn id="23" idx="2"/>
            </p:cNvCxnSpPr>
            <p:nvPr/>
          </p:nvCxnSpPr>
          <p:spPr>
            <a:xfrm flipH="1">
              <a:off x="5076056" y="5291041"/>
              <a:ext cx="2449046" cy="93610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Прямая соединительная линия 10"/>
            <p:cNvCxnSpPr>
              <a:endCxn id="31" idx="2"/>
            </p:cNvCxnSpPr>
            <p:nvPr/>
          </p:nvCxnSpPr>
          <p:spPr>
            <a:xfrm flipH="1" flipV="1">
              <a:off x="3384373" y="5300768"/>
              <a:ext cx="1691683" cy="92637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Прямая соединительная линия 11"/>
            <p:cNvCxnSpPr>
              <a:endCxn id="27" idx="2"/>
            </p:cNvCxnSpPr>
            <p:nvPr/>
          </p:nvCxnSpPr>
          <p:spPr>
            <a:xfrm flipH="1" flipV="1">
              <a:off x="4776072" y="5300271"/>
              <a:ext cx="299984" cy="92687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>
              <a:endCxn id="18" idx="2"/>
            </p:cNvCxnSpPr>
            <p:nvPr/>
          </p:nvCxnSpPr>
          <p:spPr>
            <a:xfrm flipV="1">
              <a:off x="5076056" y="5299774"/>
              <a:ext cx="1103510" cy="927372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915311" y="4424765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public</a:t>
              </a:r>
            </a:p>
            <a:p>
              <a:r>
                <a:rPr lang="en-US" dirty="0" smtClean="0"/>
                <a:t>printer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09720" y="444499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install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0813" y="445452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music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7776" y="5949280"/>
              <a:ext cx="153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DOMAIN</a:t>
              </a:r>
              <a:endParaRPr lang="ru-RU" b="1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595373" y="3339833"/>
              <a:ext cx="1157039" cy="1951208"/>
              <a:chOff x="1619681" y="3495207"/>
              <a:chExt cx="796262" cy="1296144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1623855" y="3495207"/>
                <a:ext cx="79208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19681" y="3495207"/>
                <a:ext cx="792088" cy="3231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SERVER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cxnSp>
          <p:nvCxnSpPr>
            <p:cNvPr id="43" name="Прямая соединительная линия 42"/>
            <p:cNvCxnSpPr>
              <a:endCxn id="37" idx="2"/>
            </p:cNvCxnSpPr>
            <p:nvPr/>
          </p:nvCxnSpPr>
          <p:spPr>
            <a:xfrm flipH="1" flipV="1">
              <a:off x="1176925" y="5291041"/>
              <a:ext cx="3886439" cy="93610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28153" y="3983333"/>
              <a:ext cx="9361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homes</a:t>
              </a:r>
              <a:endParaRPr lang="en-US" dirty="0" smtClean="0"/>
            </a:p>
            <a:p>
              <a:r>
                <a:rPr lang="en-US" dirty="0" smtClean="0"/>
                <a:t>install</a:t>
              </a:r>
            </a:p>
            <a:p>
              <a:r>
                <a:rPr lang="en-US" dirty="0" smtClean="0"/>
                <a:t>public</a:t>
              </a:r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919348" y="6071401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504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Домен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Достоинства домена:</a:t>
            </a:r>
          </a:p>
          <a:p>
            <a:pPr lvl="1"/>
            <a:r>
              <a:rPr lang="ru-RU" sz="3200" dirty="0" smtClean="0"/>
              <a:t>Единая база пользователей и единый вход в сеть</a:t>
            </a:r>
          </a:p>
          <a:p>
            <a:pPr lvl="1"/>
            <a:r>
              <a:rPr lang="ru-RU" sz="3200" dirty="0" smtClean="0"/>
              <a:t>Централизованное администрирование</a:t>
            </a:r>
          </a:p>
          <a:p>
            <a:pPr lvl="1"/>
            <a:r>
              <a:rPr lang="ru-RU" sz="3200" dirty="0" smtClean="0"/>
              <a:t>Возможность создани</a:t>
            </a:r>
            <a:r>
              <a:rPr lang="ru-RU" sz="3200" dirty="0" smtClean="0"/>
              <a:t>я больших сетей (тысячи компьютеров и более)</a:t>
            </a:r>
          </a:p>
          <a:p>
            <a:pPr lvl="1"/>
            <a:r>
              <a:rPr lang="ru-RU" sz="3200" dirty="0" smtClean="0"/>
              <a:t>Возможность создания территориально разделенных сетей</a:t>
            </a:r>
            <a:endParaRPr lang="ru-RU" sz="3200" dirty="0" smtClean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416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Домен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Для создания домена:</a:t>
            </a:r>
          </a:p>
          <a:p>
            <a:pPr lvl="1"/>
            <a:r>
              <a:rPr lang="ru-RU" sz="3200" dirty="0" smtClean="0"/>
              <a:t>Установка и настройка одного или нескольких серверов – контроллеров домена </a:t>
            </a:r>
            <a:r>
              <a:rPr lang="pt-BR" sz="3200" dirty="0"/>
              <a:t>(Windows Server 2008 R2, 2012 или др</a:t>
            </a:r>
            <a:r>
              <a:rPr lang="pt-BR" sz="3200" dirty="0" smtClean="0"/>
              <a:t>.)</a:t>
            </a:r>
            <a:endParaRPr lang="ru-RU" sz="3200" dirty="0" smtClean="0"/>
          </a:p>
          <a:p>
            <a:pPr lvl="1"/>
            <a:r>
              <a:rPr lang="ru-RU" sz="3200" dirty="0" smtClean="0"/>
              <a:t>Использование на рабочих станциях профессиональных версий </a:t>
            </a:r>
            <a:r>
              <a:rPr lang="en-US" sz="3200" dirty="0" smtClean="0"/>
              <a:t>Windows (Windows 7 Professional </a:t>
            </a:r>
            <a:r>
              <a:rPr lang="ru-RU" sz="3200" dirty="0" smtClean="0"/>
              <a:t>или др.)</a:t>
            </a:r>
          </a:p>
          <a:p>
            <a:pPr lvl="1"/>
            <a:r>
              <a:rPr lang="ru-RU" sz="3200" dirty="0" smtClean="0"/>
              <a:t>Приобретение лицензий клиентского доступа (</a:t>
            </a:r>
            <a:r>
              <a:rPr lang="en-US" sz="3200" dirty="0" smtClean="0"/>
              <a:t>CAL</a:t>
            </a:r>
            <a:r>
              <a:rPr lang="ru-RU" sz="3200" dirty="0" smtClean="0"/>
              <a:t>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3434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Windows</a:t>
            </a:r>
            <a:r>
              <a:rPr lang="ru-RU" sz="4000" dirty="0" smtClean="0"/>
              <a:t> </a:t>
            </a:r>
            <a:r>
              <a:rPr lang="en-US" sz="4000" dirty="0" smtClean="0"/>
              <a:t>Server </a:t>
            </a:r>
            <a:r>
              <a:rPr lang="ru-RU" sz="4000" dirty="0" smtClean="0"/>
              <a:t>без домена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Windows Server </a:t>
            </a:r>
            <a:r>
              <a:rPr lang="ru-RU" sz="3600" dirty="0" smtClean="0"/>
              <a:t>можно использовать в </a:t>
            </a:r>
            <a:r>
              <a:rPr lang="ru-RU" sz="3600" dirty="0" err="1" smtClean="0"/>
              <a:t>одноранговых</a:t>
            </a:r>
            <a:r>
              <a:rPr lang="ru-RU" sz="3600" dirty="0" smtClean="0"/>
              <a:t> сетях, либо в доменах, но в качестве обособленных серверов. Например:</a:t>
            </a:r>
          </a:p>
          <a:p>
            <a:pPr lvl="1"/>
            <a:r>
              <a:rPr lang="ru-RU" sz="2800" dirty="0" smtClean="0"/>
              <a:t>Создание файлового хранилища с числом одновременных подключений </a:t>
            </a:r>
            <a:r>
              <a:rPr lang="en-US" sz="2800" dirty="0" smtClean="0"/>
              <a:t>&gt;</a:t>
            </a:r>
            <a:r>
              <a:rPr lang="ru-RU" sz="2800" dirty="0" smtClean="0"/>
              <a:t> 10</a:t>
            </a:r>
          </a:p>
          <a:p>
            <a:pPr lvl="1"/>
            <a:r>
              <a:rPr lang="ru-RU" sz="2800" dirty="0" smtClean="0"/>
              <a:t>Организация работы системных сетевых служб (</a:t>
            </a:r>
            <a:r>
              <a:rPr lang="en-US" sz="2800" dirty="0" smtClean="0"/>
              <a:t>DNS, DHCP </a:t>
            </a:r>
            <a:r>
              <a:rPr lang="ru-RU" sz="2800" dirty="0" smtClean="0"/>
              <a:t>и др.)</a:t>
            </a:r>
          </a:p>
          <a:p>
            <a:pPr lvl="1"/>
            <a:r>
              <a:rPr lang="ru-RU" sz="2800" dirty="0" smtClean="0"/>
              <a:t>Создание сервера для других служб компьютерной сети (сервер базы данных, приложений, потокового вещания </a:t>
            </a:r>
            <a:r>
              <a:rPr lang="ru-RU" sz="2800" smtClean="0"/>
              <a:t>и др.)</a:t>
            </a:r>
            <a:endParaRPr lang="ru-RU" sz="28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47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Использование </a:t>
            </a:r>
            <a:r>
              <a:rPr lang="en-US" sz="4000" dirty="0" smtClean="0"/>
              <a:t>Windows</a:t>
            </a:r>
            <a:r>
              <a:rPr lang="ru-RU" sz="4000" dirty="0" smtClean="0"/>
              <a:t> для построения локальных сетей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Штатная возможность - начиная с </a:t>
            </a:r>
            <a:r>
              <a:rPr lang="en-US" sz="3600" dirty="0" smtClean="0"/>
              <a:t>Windows for Workgroup 3.1 (</a:t>
            </a:r>
            <a:r>
              <a:rPr lang="ru-RU" sz="3600" dirty="0" smtClean="0"/>
              <a:t>октябрь 1992 г.)</a:t>
            </a:r>
          </a:p>
          <a:p>
            <a:r>
              <a:rPr lang="ru-RU" sz="3600" dirty="0" smtClean="0"/>
              <a:t>Поддержка </a:t>
            </a:r>
            <a:r>
              <a:rPr lang="en-US" sz="3600" dirty="0" smtClean="0"/>
              <a:t>TCP/IP</a:t>
            </a:r>
            <a:r>
              <a:rPr lang="ru-RU" sz="3600" dirty="0" smtClean="0"/>
              <a:t> как основного протокола – начиная с </a:t>
            </a:r>
            <a:r>
              <a:rPr lang="en-US" sz="3600" dirty="0" smtClean="0"/>
              <a:t>Windows 95 OSR2 (1996 </a:t>
            </a:r>
            <a:r>
              <a:rPr lang="ru-RU" sz="3600" dirty="0" smtClean="0"/>
              <a:t>г.</a:t>
            </a:r>
            <a:r>
              <a:rPr lang="en-US" sz="3600" dirty="0" smtClean="0"/>
              <a:t>)</a:t>
            </a:r>
            <a:endParaRPr lang="ru-RU" sz="3600" dirty="0" smtClean="0"/>
          </a:p>
          <a:p>
            <a:r>
              <a:rPr lang="en-US" sz="3600" dirty="0" smtClean="0"/>
              <a:t>Active Directory</a:t>
            </a:r>
            <a:r>
              <a:rPr lang="ru-RU" sz="3600" dirty="0" smtClean="0"/>
              <a:t> – начиная с </a:t>
            </a:r>
            <a:r>
              <a:rPr lang="en-US" sz="3600" dirty="0" smtClean="0"/>
              <a:t>Windows 2000 Server 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Использование </a:t>
            </a:r>
            <a:r>
              <a:rPr lang="en-US" sz="4000" dirty="0" smtClean="0"/>
              <a:t>Windows</a:t>
            </a:r>
            <a:r>
              <a:rPr lang="ru-RU" sz="4000" dirty="0" smtClean="0"/>
              <a:t> для построения локальных сетей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Сети разного масштаба</a:t>
            </a:r>
          </a:p>
          <a:p>
            <a:r>
              <a:rPr lang="ru-RU" sz="3600" dirty="0" smtClean="0"/>
              <a:t>Глубокая интеграция с Интернетом</a:t>
            </a:r>
          </a:p>
          <a:p>
            <a:r>
              <a:rPr lang="ru-RU" sz="3600" dirty="0" smtClean="0"/>
              <a:t>Основные ресурсы – общие папки и принтеры</a:t>
            </a:r>
          </a:p>
          <a:p>
            <a:r>
              <a:rPr lang="ru-RU" sz="3600" dirty="0" smtClean="0"/>
              <a:t>Создание новых сетевых приложений на инфраструктуре </a:t>
            </a:r>
            <a:r>
              <a:rPr lang="en-US" sz="3600" dirty="0" smtClean="0"/>
              <a:t>Windows</a:t>
            </a:r>
            <a:endParaRPr lang="ru-RU" sz="3600" dirty="0" smtClean="0"/>
          </a:p>
          <a:p>
            <a:r>
              <a:rPr lang="ru-RU" sz="3600" dirty="0" smtClean="0"/>
              <a:t>Развитые средства администрирования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92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Рабочая группа и домен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496752"/>
            <a:ext cx="3960440" cy="5028592"/>
          </a:xfrm>
        </p:spPr>
        <p:txBody>
          <a:bodyPr>
            <a:normAutofit fontScale="92500"/>
          </a:bodyPr>
          <a:lstStyle/>
          <a:p>
            <a:r>
              <a:rPr lang="ru-RU" sz="3500" dirty="0" smtClean="0"/>
              <a:t>Как компьютеры взаимодействуют в компьютерной сети?</a:t>
            </a:r>
          </a:p>
          <a:p>
            <a:r>
              <a:rPr lang="ru-RU" sz="3500" dirty="0" smtClean="0"/>
              <a:t>Как осуществляется общее управление компьютерами и другими ресурсами сети?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397313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21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Рабочая группа</a:t>
            </a:r>
            <a:endParaRPr lang="ru-RU" sz="4000" dirty="0"/>
          </a:p>
        </p:txBody>
      </p:sp>
      <p:cxnSp>
        <p:nvCxnSpPr>
          <p:cNvPr id="40" name="Прямая соединительная линия 39"/>
          <p:cNvCxnSpPr>
            <a:stCxn id="34" idx="1"/>
          </p:cNvCxnSpPr>
          <p:nvPr/>
        </p:nvCxnSpPr>
        <p:spPr>
          <a:xfrm flipH="1" flipV="1">
            <a:off x="3594256" y="5299773"/>
            <a:ext cx="653708" cy="825537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Объект 2"/>
          <p:cNvSpPr txBox="1">
            <a:spLocks/>
          </p:cNvSpPr>
          <p:nvPr/>
        </p:nvSpPr>
        <p:spPr>
          <a:xfrm>
            <a:off x="348183" y="1396487"/>
            <a:ext cx="8003232" cy="491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/>
              <a:t>Одноранговая</a:t>
            </a:r>
            <a:r>
              <a:rPr lang="ru-RU" sz="3200" dirty="0" smtClean="0"/>
              <a:t> сеть</a:t>
            </a:r>
          </a:p>
          <a:p>
            <a:pPr lvl="1"/>
            <a:r>
              <a:rPr lang="ru-RU" sz="2400" dirty="0" smtClean="0"/>
              <a:t>все компьютеры равноправны</a:t>
            </a:r>
          </a:p>
          <a:p>
            <a:pPr lvl="1"/>
            <a:r>
              <a:rPr lang="ru-RU" sz="2400" dirty="0" smtClean="0"/>
              <a:t>на каждом компьютере свой набор учетных записей</a:t>
            </a:r>
          </a:p>
          <a:p>
            <a:endParaRPr lang="ru-RU" sz="3600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1469479" y="3071567"/>
            <a:ext cx="5688632" cy="3299594"/>
            <a:chOff x="1469479" y="3071567"/>
            <a:chExt cx="5688632" cy="329959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469479" y="3348566"/>
              <a:ext cx="1152128" cy="1942475"/>
              <a:chOff x="1331640" y="3430741"/>
              <a:chExt cx="792882" cy="1942475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1331640" y="4077072"/>
                <a:ext cx="792882" cy="1296144"/>
                <a:chOff x="1482155" y="3501008"/>
                <a:chExt cx="792882" cy="1296144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1482949" y="3501008"/>
                  <a:ext cx="792088" cy="129614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1482155" y="3503247"/>
                  <a:ext cx="792088" cy="32316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ru-RU"/>
                  </a:defPPr>
                  <a:lvl1pPr algn="ctr">
                    <a:defRPr>
                      <a:solidFill>
                        <a:schemeClr val="lt1"/>
                      </a:solidFill>
                    </a:defRPr>
                  </a:lvl1pPr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sz="16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KROSH</a:t>
                  </a:r>
                  <a:endPara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1332434" y="3430741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Denis</a:t>
                </a:r>
              </a:p>
              <a:p>
                <a:pPr algn="ctr"/>
                <a:r>
                  <a:rPr lang="en-US" dirty="0" smtClean="0"/>
                  <a:t>Oleg</a:t>
                </a:r>
                <a:endParaRPr lang="ru-RU" dirty="0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053655" y="3346825"/>
              <a:ext cx="1080120" cy="1942475"/>
              <a:chOff x="1331640" y="3430741"/>
              <a:chExt cx="792882" cy="1942475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1331640" y="4077072"/>
                <a:ext cx="792882" cy="1296144"/>
                <a:chOff x="1482155" y="3501008"/>
                <a:chExt cx="792882" cy="1296144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1482949" y="3501008"/>
                  <a:ext cx="792088" cy="129614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482155" y="3503247"/>
                  <a:ext cx="792088" cy="32316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ru-RU"/>
                  </a:defPPr>
                  <a:lvl1pPr algn="ctr">
                    <a:defRPr>
                      <a:solidFill>
                        <a:schemeClr val="lt1"/>
                      </a:solidFill>
                    </a:defRPr>
                  </a:lvl1pPr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BARASH</a:t>
                  </a:r>
                  <a:endPara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1332434" y="3430741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Denis</a:t>
                </a:r>
              </a:p>
              <a:p>
                <a:pPr algn="ctr"/>
                <a:r>
                  <a:rPr lang="en-US" dirty="0" smtClean="0"/>
                  <a:t>Roman</a:t>
                </a: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6077991" y="3085569"/>
              <a:ext cx="1080120" cy="2205472"/>
              <a:chOff x="5082488" y="3157822"/>
              <a:chExt cx="1080120" cy="2205472"/>
            </a:xfrm>
          </p:grpSpPr>
          <p:grpSp>
            <p:nvGrpSpPr>
              <p:cNvPr id="21" name="Группа 20"/>
              <p:cNvGrpSpPr/>
              <p:nvPr/>
            </p:nvGrpSpPr>
            <p:grpSpPr>
              <a:xfrm>
                <a:off x="5082488" y="4067150"/>
                <a:ext cx="1080120" cy="1296144"/>
                <a:chOff x="1482155" y="3501008"/>
                <a:chExt cx="792882" cy="1296144"/>
              </a:xfrm>
            </p:grpSpPr>
            <p:sp>
              <p:nvSpPr>
                <p:cNvPr id="23" name="Прямоугольник 22"/>
                <p:cNvSpPr/>
                <p:nvPr/>
              </p:nvSpPr>
              <p:spPr>
                <a:xfrm>
                  <a:off x="1482949" y="3501008"/>
                  <a:ext cx="792088" cy="129614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482155" y="3503247"/>
                  <a:ext cx="792088" cy="32316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ru-RU"/>
                  </a:defPPr>
                  <a:lvl1pPr algn="ctr">
                    <a:defRPr>
                      <a:solidFill>
                        <a:schemeClr val="lt1"/>
                      </a:solidFill>
                    </a:defRPr>
                  </a:lvl1pPr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en-US" sz="16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NUSHA</a:t>
                  </a:r>
                  <a:endPara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5083570" y="3157822"/>
                <a:ext cx="107903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Anna</a:t>
                </a:r>
              </a:p>
              <a:p>
                <a:pPr algn="ctr"/>
                <a:r>
                  <a:rPr lang="en-US" dirty="0" smtClean="0"/>
                  <a:t>Oleg</a:t>
                </a:r>
              </a:p>
              <a:p>
                <a:pPr algn="ctr"/>
                <a:r>
                  <a:rPr lang="ru-RU" dirty="0" smtClean="0"/>
                  <a:t>Гость</a:t>
                </a:r>
                <a:endParaRPr lang="ru-RU" dirty="0"/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4566905" y="3071567"/>
              <a:ext cx="1079038" cy="2219474"/>
              <a:chOff x="4355976" y="3140968"/>
              <a:chExt cx="1079038" cy="2219474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4355976" y="4064298"/>
                <a:ext cx="1079038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355976" y="4066537"/>
                <a:ext cx="1077956" cy="3231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ru-RU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LOSYASH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73945" y="3140968"/>
                <a:ext cx="105998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Roman</a:t>
                </a:r>
              </a:p>
              <a:p>
                <a:pPr algn="ctr"/>
                <a:r>
                  <a:rPr lang="en-US" dirty="0" smtClean="0"/>
                  <a:t>Oleg</a:t>
                </a:r>
              </a:p>
              <a:p>
                <a:pPr algn="ctr"/>
                <a:r>
                  <a:rPr lang="en-US" dirty="0" smtClean="0"/>
                  <a:t>Denis</a:t>
                </a:r>
                <a:endParaRPr lang="ru-RU" dirty="0"/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205783" y="608312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23" idx="2"/>
              <a:endCxn id="34" idx="6"/>
            </p:cNvCxnSpPr>
            <p:nvPr/>
          </p:nvCxnSpPr>
          <p:spPr>
            <a:xfrm flipH="1">
              <a:off x="4493815" y="5291041"/>
              <a:ext cx="2124777" cy="93610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2017045" y="5299772"/>
              <a:ext cx="2188738" cy="927373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3593174" y="5299773"/>
              <a:ext cx="653708" cy="825537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Прямая соединительная линия 43"/>
            <p:cNvCxnSpPr>
              <a:stCxn id="34" idx="7"/>
            </p:cNvCxnSpPr>
            <p:nvPr/>
          </p:nvCxnSpPr>
          <p:spPr>
            <a:xfrm flipV="1">
              <a:off x="4451634" y="5299774"/>
              <a:ext cx="654249" cy="825536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541487" y="4426945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public</a:t>
              </a:r>
            </a:p>
            <a:p>
              <a:r>
                <a:rPr lang="en-US" dirty="0" smtClean="0"/>
                <a:t>printer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25122" y="445452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install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0540" y="445452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music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27503" y="5949280"/>
              <a:ext cx="153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WORKGROUP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0615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Рабочая группа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Варианты п</a:t>
            </a:r>
            <a:r>
              <a:rPr lang="ru-RU" sz="3200" dirty="0" smtClean="0"/>
              <a:t>роверки </a:t>
            </a:r>
            <a:r>
              <a:rPr lang="ru-RU" sz="3200" dirty="0" smtClean="0"/>
              <a:t>прав пользователя в рабочей группе:</a:t>
            </a:r>
          </a:p>
          <a:p>
            <a:pPr lvl="1"/>
            <a:r>
              <a:rPr lang="ru-RU" sz="3000" dirty="0" smtClean="0"/>
              <a:t>1° Каждый раз при доступе к сетевому ресурсу вводить логин и пароль </a:t>
            </a:r>
          </a:p>
          <a:p>
            <a:pPr lvl="1"/>
            <a:r>
              <a:rPr lang="ru-RU" sz="3000" dirty="0" smtClean="0"/>
              <a:t>2° Настроить гостевой вход (доступ без проверки пароля)</a:t>
            </a:r>
          </a:p>
          <a:p>
            <a:pPr lvl="1"/>
            <a:r>
              <a:rPr lang="ru-RU" sz="3000" dirty="0" smtClean="0"/>
              <a:t>3° Создать на всех компьютерах одинаковых пользователей с одинаковыми паролями</a:t>
            </a:r>
            <a:endParaRPr lang="ru-RU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7212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Рабочая группа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504056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Проблема:</a:t>
            </a:r>
          </a:p>
          <a:p>
            <a:pPr lvl="1"/>
            <a:r>
              <a:rPr lang="ru-RU" sz="2800" dirty="0" smtClean="0"/>
              <a:t>Каждый раз вводить логин и пароль, либо поддерживать одинаковые наборы пользователей на нескольких компьютерах</a:t>
            </a:r>
          </a:p>
          <a:p>
            <a:r>
              <a:rPr lang="ru-RU" sz="3600" dirty="0" smtClean="0"/>
              <a:t>Достоинства:</a:t>
            </a:r>
          </a:p>
          <a:p>
            <a:pPr lvl="1"/>
            <a:r>
              <a:rPr lang="ru-RU" sz="2800" dirty="0" smtClean="0"/>
              <a:t>Низкая стоимость</a:t>
            </a:r>
          </a:p>
          <a:p>
            <a:pPr lvl="1"/>
            <a:r>
              <a:rPr lang="ru-RU" sz="2800" dirty="0" smtClean="0"/>
              <a:t>Простота создания и администрирования</a:t>
            </a:r>
          </a:p>
          <a:p>
            <a:pPr lvl="1"/>
            <a:r>
              <a:rPr lang="ru-RU" sz="2800" dirty="0" smtClean="0"/>
              <a:t>Высокая надежность и отказоустойчивость</a:t>
            </a:r>
          </a:p>
          <a:p>
            <a:r>
              <a:rPr lang="ru-RU" sz="3600" dirty="0" smtClean="0"/>
              <a:t>Рекомендуется использовать в сетях до 10-20 компьютеров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4754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Рабочая группа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Доступ к компьютеру:</a:t>
            </a:r>
          </a:p>
          <a:p>
            <a:pPr lvl="1"/>
            <a:r>
              <a:rPr lang="ru-RU" sz="3000" dirty="0" smtClean="0"/>
              <a:t>настройка локальной политики безопасности (разрешить доступ к компьютеру из сети)</a:t>
            </a:r>
          </a:p>
          <a:p>
            <a:pPr lvl="1"/>
            <a:r>
              <a:rPr lang="ru-RU" sz="3000" dirty="0" smtClean="0"/>
              <a:t>настройка общего доступа к папке или принтеру (создать сетевой ресурс, настроить права доступа)</a:t>
            </a:r>
            <a:endParaRPr lang="ru-RU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2154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Домашняя группа </a:t>
            </a:r>
            <a:r>
              <a:rPr lang="en-US" sz="4000" dirty="0" smtClean="0"/>
              <a:t>(Windows 7)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9160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Домашняя группа – часть рабочей группы</a:t>
            </a:r>
          </a:p>
          <a:p>
            <a:r>
              <a:rPr lang="ru-RU" sz="3200" dirty="0" smtClean="0"/>
              <a:t>Используется пароль домашней группы</a:t>
            </a:r>
          </a:p>
          <a:p>
            <a:r>
              <a:rPr lang="ru-RU" sz="3200" dirty="0" smtClean="0"/>
              <a:t>Можно открывать доступ к ресурсам компьютера только для участников домашней группы</a:t>
            </a:r>
            <a:endParaRPr lang="ru-RU" sz="3200" dirty="0" smtClean="0"/>
          </a:p>
          <a:p>
            <a:endParaRPr lang="ru-RU" sz="36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403648" y="4509120"/>
            <a:ext cx="4824536" cy="1464915"/>
            <a:chOff x="1403648" y="4509120"/>
            <a:chExt cx="4824536" cy="1464915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3851920" y="4509120"/>
              <a:ext cx="1476164" cy="93610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1403648" y="4653136"/>
              <a:ext cx="4824536" cy="1320899"/>
              <a:chOff x="1403648" y="4653136"/>
              <a:chExt cx="4824536" cy="1320899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1403648" y="4653136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907704" y="4653136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411760" y="4653136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2915816" y="4653136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419872" y="4653136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923928" y="4661495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427984" y="4661495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932040" y="4661495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5436096" y="4661495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5940152" y="4661495"/>
                <a:ext cx="288032" cy="648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>
                <a:stCxn id="5" idx="2"/>
              </p:cNvCxnSpPr>
              <p:nvPr/>
            </p:nvCxnSpPr>
            <p:spPr>
              <a:xfrm>
                <a:off x="2051720" y="5301208"/>
                <a:ext cx="1872208" cy="57317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" name="Прямая соединительная линия 18"/>
              <p:cNvCxnSpPr>
                <a:stCxn id="4" idx="2"/>
              </p:cNvCxnSpPr>
              <p:nvPr/>
            </p:nvCxnSpPr>
            <p:spPr>
              <a:xfrm>
                <a:off x="1547664" y="5301208"/>
                <a:ext cx="2376264" cy="57317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555776" y="5309567"/>
                <a:ext cx="1368152" cy="56481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3060998" y="5309567"/>
                <a:ext cx="862930" cy="56481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3536876" y="5309567"/>
                <a:ext cx="387052" cy="56481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H="1">
                <a:off x="3923928" y="5301208"/>
                <a:ext cx="146695" cy="56481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3923928" y="5301207"/>
                <a:ext cx="644848" cy="573175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3923928" y="5292848"/>
                <a:ext cx="1152128" cy="58153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3923928" y="5301208"/>
                <a:ext cx="1656184" cy="58153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3923928" y="5301208"/>
                <a:ext cx="2124236" cy="58153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6" name="Овал 15"/>
              <p:cNvSpPr/>
              <p:nvPr/>
            </p:nvSpPr>
            <p:spPr>
              <a:xfrm>
                <a:off x="3815916" y="5758011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690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640</TotalTime>
  <Words>482</Words>
  <Application>Microsoft Office PowerPoint</Application>
  <PresentationFormat>Экран (4:3)</PresentationFormat>
  <Paragraphs>113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Создание локальной сети на основе ОС Windows</vt:lpstr>
      <vt:lpstr>Использование Windows для построения локальных сетей</vt:lpstr>
      <vt:lpstr>Использование Windows для построения локальных сетей</vt:lpstr>
      <vt:lpstr>Рабочая группа и домен</vt:lpstr>
      <vt:lpstr>Рабочая группа</vt:lpstr>
      <vt:lpstr>Рабочая группа</vt:lpstr>
      <vt:lpstr>Рабочая группа</vt:lpstr>
      <vt:lpstr>Рабочая группа</vt:lpstr>
      <vt:lpstr>Домашняя группа (Windows 7)</vt:lpstr>
      <vt:lpstr>Домен Windows</vt:lpstr>
      <vt:lpstr>Домен Windows</vt:lpstr>
      <vt:lpstr>Домен Windows</vt:lpstr>
      <vt:lpstr>Windows Server без домена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91</cp:revision>
  <cp:lastPrinted>2013-01-27T16:51:47Z</cp:lastPrinted>
  <dcterms:created xsi:type="dcterms:W3CDTF">2012-12-20T06:25:13Z</dcterms:created>
  <dcterms:modified xsi:type="dcterms:W3CDTF">2013-03-12T18:10:21Z</dcterms:modified>
</cp:coreProperties>
</file>