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9" r:id="rId10"/>
    <p:sldId id="270" r:id="rId11"/>
    <p:sldId id="27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74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87EE1D-5BFA-4F93-ACF5-43E1D2AD6D8A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B139-634A-4903-953E-FADB36BA0F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89097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9BCBBD-A607-403C-A88C-831E9A4424C6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59462-30AA-43D2-9094-48054FD2DA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475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8728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E5E1B98-4179-4CFB-A810-4FC7B58843DE}" type="datetimeFigureOut">
              <a:rPr lang="ru-RU" smtClean="0"/>
              <a:t>13.02.2013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6864" cy="2448271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Базовые понятия компьютерных сетей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501008"/>
            <a:ext cx="7776864" cy="273211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Дисциплина «Построение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Windows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-сетей»</a:t>
            </a:r>
          </a:p>
          <a:p>
            <a:endParaRPr lang="ru-RU" sz="2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Сергеев А. Н.</a:t>
            </a: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Волгоградский государственный социально-педагогический университет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14 февраля 2013 г.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20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Идея</a:t>
            </a:r>
            <a:endParaRPr lang="ru-RU" sz="4000" dirty="0"/>
          </a:p>
        </p:txBody>
      </p:sp>
      <p:grpSp>
        <p:nvGrpSpPr>
          <p:cNvPr id="30" name="Группа 29"/>
          <p:cNvGrpSpPr/>
          <p:nvPr/>
        </p:nvGrpSpPr>
        <p:grpSpPr>
          <a:xfrm>
            <a:off x="1763688" y="1556792"/>
            <a:ext cx="1080120" cy="4248472"/>
            <a:chOff x="1475656" y="1556792"/>
            <a:chExt cx="1080120" cy="4248472"/>
          </a:xfrm>
          <a:solidFill>
            <a:schemeClr val="bg1"/>
          </a:solidFill>
        </p:grpSpPr>
        <p:sp>
          <p:nvSpPr>
            <p:cNvPr id="4" name="Овал 3"/>
            <p:cNvSpPr/>
            <p:nvPr/>
          </p:nvSpPr>
          <p:spPr>
            <a:xfrm>
              <a:off x="1764864" y="1556792"/>
              <a:ext cx="286856" cy="25525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Равнобедренный треугольник 4"/>
            <p:cNvSpPr/>
            <p:nvPr/>
          </p:nvSpPr>
          <p:spPr>
            <a:xfrm rot="10800000">
              <a:off x="1763689" y="1916832"/>
              <a:ext cx="286856" cy="288032"/>
            </a:xfrm>
            <a:prstGeom prst="triangl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Овал 5"/>
            <p:cNvSpPr/>
            <p:nvPr/>
          </p:nvSpPr>
          <p:spPr>
            <a:xfrm>
              <a:off x="1764864" y="2780927"/>
              <a:ext cx="286856" cy="25525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Равнобедренный треугольник 6"/>
            <p:cNvSpPr/>
            <p:nvPr/>
          </p:nvSpPr>
          <p:spPr>
            <a:xfrm>
              <a:off x="1763689" y="3140967"/>
              <a:ext cx="286856" cy="288032"/>
            </a:xfrm>
            <a:prstGeom prst="triangl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5" name="Группа 14"/>
            <p:cNvGrpSpPr/>
            <p:nvPr/>
          </p:nvGrpSpPr>
          <p:grpSpPr>
            <a:xfrm>
              <a:off x="1619672" y="3987541"/>
              <a:ext cx="576064" cy="593587"/>
              <a:chOff x="1583080" y="3918703"/>
              <a:chExt cx="649248" cy="609533"/>
            </a:xfrm>
            <a:grpFill/>
          </p:grpSpPr>
          <p:sp>
            <p:nvSpPr>
              <p:cNvPr id="8" name="Прямоугольник 7"/>
              <p:cNvSpPr/>
              <p:nvPr/>
            </p:nvSpPr>
            <p:spPr>
              <a:xfrm>
                <a:off x="1584256" y="4168196"/>
                <a:ext cx="648072" cy="36004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" name="Равнобедренный треугольник 8"/>
              <p:cNvSpPr/>
              <p:nvPr/>
            </p:nvSpPr>
            <p:spPr>
              <a:xfrm>
                <a:off x="1583080" y="3918703"/>
                <a:ext cx="648072" cy="235140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Равнобедренный треугольник 13"/>
              <p:cNvSpPr/>
              <p:nvPr/>
            </p:nvSpPr>
            <p:spPr>
              <a:xfrm rot="10800000">
                <a:off x="1584256" y="4160867"/>
                <a:ext cx="648072" cy="187349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Равнобедренный треугольник 12"/>
              <p:cNvSpPr/>
              <p:nvPr/>
            </p:nvSpPr>
            <p:spPr>
              <a:xfrm>
                <a:off x="1583080" y="4348216"/>
                <a:ext cx="648072" cy="180020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28" name="Группа 27"/>
            <p:cNvGrpSpPr/>
            <p:nvPr/>
          </p:nvGrpSpPr>
          <p:grpSpPr>
            <a:xfrm>
              <a:off x="1475656" y="5013176"/>
              <a:ext cx="1080120" cy="792088"/>
              <a:chOff x="1475656" y="5013176"/>
              <a:chExt cx="1080120" cy="792088"/>
            </a:xfrm>
            <a:grpFill/>
          </p:grpSpPr>
          <p:sp>
            <p:nvSpPr>
              <p:cNvPr id="16" name="Прямоугольник 15"/>
              <p:cNvSpPr/>
              <p:nvPr/>
            </p:nvSpPr>
            <p:spPr>
              <a:xfrm>
                <a:off x="1475656" y="5301208"/>
                <a:ext cx="503468" cy="28803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7" name="Прямоугольник 16"/>
              <p:cNvSpPr/>
              <p:nvPr/>
            </p:nvSpPr>
            <p:spPr>
              <a:xfrm>
                <a:off x="2043577" y="5013176"/>
                <a:ext cx="289207" cy="576064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8" name="Прямоугольник 17"/>
              <p:cNvSpPr/>
              <p:nvPr/>
            </p:nvSpPr>
            <p:spPr>
              <a:xfrm>
                <a:off x="2332784" y="5301208"/>
                <a:ext cx="222992" cy="28803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9" name="Овал 18"/>
              <p:cNvSpPr/>
              <p:nvPr/>
            </p:nvSpPr>
            <p:spPr>
              <a:xfrm>
                <a:off x="1547664" y="5661248"/>
                <a:ext cx="179726" cy="144016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0" name="Овал 19"/>
              <p:cNvSpPr/>
              <p:nvPr/>
            </p:nvSpPr>
            <p:spPr>
              <a:xfrm>
                <a:off x="2284026" y="5661248"/>
                <a:ext cx="179726" cy="144016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22" name="Прямая со стрелкой 21"/>
            <p:cNvCxnSpPr/>
            <p:nvPr/>
          </p:nvCxnSpPr>
          <p:spPr>
            <a:xfrm flipH="1">
              <a:off x="1905000" y="2276872"/>
              <a:ext cx="2118" cy="437753"/>
            </a:xfrm>
            <a:prstGeom prst="straightConnector1">
              <a:avLst/>
            </a:prstGeom>
            <a:grpFill/>
            <a:ln w="38100">
              <a:solidFill>
                <a:srgbClr val="BA7417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 стрелкой 26"/>
            <p:cNvCxnSpPr/>
            <p:nvPr/>
          </p:nvCxnSpPr>
          <p:spPr>
            <a:xfrm flipH="1">
              <a:off x="1907704" y="3495303"/>
              <a:ext cx="2118" cy="437753"/>
            </a:xfrm>
            <a:prstGeom prst="straightConnector1">
              <a:avLst/>
            </a:prstGeom>
            <a:grpFill/>
            <a:ln w="38100">
              <a:solidFill>
                <a:srgbClr val="BA7417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 стрелкой 28"/>
            <p:cNvCxnSpPr/>
            <p:nvPr/>
          </p:nvCxnSpPr>
          <p:spPr>
            <a:xfrm flipH="1">
              <a:off x="1919347" y="4653136"/>
              <a:ext cx="2118" cy="437753"/>
            </a:xfrm>
            <a:prstGeom prst="straightConnector1">
              <a:avLst/>
            </a:prstGeom>
            <a:grpFill/>
            <a:ln w="38100">
              <a:solidFill>
                <a:srgbClr val="BA7417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Овал 31"/>
          <p:cNvSpPr/>
          <p:nvPr/>
        </p:nvSpPr>
        <p:spPr>
          <a:xfrm flipH="1">
            <a:off x="5389559" y="1556792"/>
            <a:ext cx="301352" cy="25525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Равнобедренный треугольник 32"/>
          <p:cNvSpPr/>
          <p:nvPr/>
        </p:nvSpPr>
        <p:spPr>
          <a:xfrm flipH="1">
            <a:off x="5390794" y="1916832"/>
            <a:ext cx="301352" cy="288032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 flipH="1">
            <a:off x="5389559" y="2780927"/>
            <a:ext cx="301352" cy="25525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Равнобедренный треугольник 34"/>
          <p:cNvSpPr/>
          <p:nvPr/>
        </p:nvSpPr>
        <p:spPr>
          <a:xfrm rot="10800000" flipH="1">
            <a:off x="5390794" y="3140967"/>
            <a:ext cx="301352" cy="288032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6" name="Группа 35"/>
          <p:cNvGrpSpPr/>
          <p:nvPr/>
        </p:nvGrpSpPr>
        <p:grpSpPr>
          <a:xfrm flipH="1">
            <a:off x="5238266" y="3987541"/>
            <a:ext cx="605174" cy="593587"/>
            <a:chOff x="1583080" y="3918703"/>
            <a:chExt cx="649248" cy="609533"/>
          </a:xfrm>
          <a:solidFill>
            <a:schemeClr val="bg1"/>
          </a:solidFill>
        </p:grpSpPr>
        <p:sp>
          <p:nvSpPr>
            <p:cNvPr id="46" name="Прямоугольник 45"/>
            <p:cNvSpPr/>
            <p:nvPr/>
          </p:nvSpPr>
          <p:spPr>
            <a:xfrm>
              <a:off x="1584256" y="4168196"/>
              <a:ext cx="648072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Равнобедренный треугольник 46"/>
            <p:cNvSpPr/>
            <p:nvPr/>
          </p:nvSpPr>
          <p:spPr>
            <a:xfrm>
              <a:off x="1583080" y="3918703"/>
              <a:ext cx="648072" cy="235140"/>
            </a:xfrm>
            <a:prstGeom prst="triangl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Равнобедренный треугольник 47"/>
            <p:cNvSpPr/>
            <p:nvPr/>
          </p:nvSpPr>
          <p:spPr>
            <a:xfrm rot="10800000">
              <a:off x="1584256" y="4160867"/>
              <a:ext cx="648072" cy="187349"/>
            </a:xfrm>
            <a:prstGeom prst="triangl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Равнобедренный треугольник 48"/>
            <p:cNvSpPr/>
            <p:nvPr/>
          </p:nvSpPr>
          <p:spPr>
            <a:xfrm>
              <a:off x="1583080" y="4348216"/>
              <a:ext cx="648072" cy="180020"/>
            </a:xfrm>
            <a:prstGeom prst="triangl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36"/>
          <p:cNvGrpSpPr/>
          <p:nvPr/>
        </p:nvGrpSpPr>
        <p:grpSpPr>
          <a:xfrm flipH="1">
            <a:off x="4860032" y="5013176"/>
            <a:ext cx="1134701" cy="792088"/>
            <a:chOff x="1475656" y="5013176"/>
            <a:chExt cx="1080120" cy="792088"/>
          </a:xfrm>
          <a:solidFill>
            <a:schemeClr val="bg1"/>
          </a:solidFill>
        </p:grpSpPr>
        <p:sp>
          <p:nvSpPr>
            <p:cNvPr id="41" name="Прямоугольник 40"/>
            <p:cNvSpPr/>
            <p:nvPr/>
          </p:nvSpPr>
          <p:spPr>
            <a:xfrm>
              <a:off x="1475656" y="5301208"/>
              <a:ext cx="503468" cy="28803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Прямоугольник 41"/>
            <p:cNvSpPr/>
            <p:nvPr/>
          </p:nvSpPr>
          <p:spPr>
            <a:xfrm>
              <a:off x="2043577" y="5013176"/>
              <a:ext cx="289207" cy="576064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Прямоугольник 42"/>
            <p:cNvSpPr/>
            <p:nvPr/>
          </p:nvSpPr>
          <p:spPr>
            <a:xfrm>
              <a:off x="2332784" y="5301208"/>
              <a:ext cx="222992" cy="28803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Овал 43"/>
            <p:cNvSpPr/>
            <p:nvPr/>
          </p:nvSpPr>
          <p:spPr>
            <a:xfrm>
              <a:off x="1547664" y="5661248"/>
              <a:ext cx="179726" cy="144016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Овал 44"/>
            <p:cNvSpPr/>
            <p:nvPr/>
          </p:nvSpPr>
          <p:spPr>
            <a:xfrm>
              <a:off x="2284026" y="5661248"/>
              <a:ext cx="179726" cy="144016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38" name="Прямая со стрелкой 37"/>
          <p:cNvCxnSpPr/>
          <p:nvPr/>
        </p:nvCxnSpPr>
        <p:spPr>
          <a:xfrm>
            <a:off x="5541468" y="2276872"/>
            <a:ext cx="2225" cy="437753"/>
          </a:xfrm>
          <a:prstGeom prst="straightConnector1">
            <a:avLst/>
          </a:prstGeom>
          <a:solidFill>
            <a:schemeClr val="bg1"/>
          </a:solidFill>
          <a:ln w="38100">
            <a:solidFill>
              <a:srgbClr val="BA7417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>
            <a:off x="5538628" y="3495303"/>
            <a:ext cx="2225" cy="437753"/>
          </a:xfrm>
          <a:prstGeom prst="straightConnector1">
            <a:avLst/>
          </a:prstGeom>
          <a:solidFill>
            <a:schemeClr val="bg1"/>
          </a:solidFill>
          <a:ln w="38100">
            <a:solidFill>
              <a:srgbClr val="BA7417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5526396" y="4653136"/>
            <a:ext cx="2225" cy="437753"/>
          </a:xfrm>
          <a:prstGeom prst="straightConnector1">
            <a:avLst/>
          </a:prstGeom>
          <a:solidFill>
            <a:schemeClr val="bg1"/>
          </a:solidFill>
          <a:ln w="38100">
            <a:solidFill>
              <a:srgbClr val="BA7417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>
            <a:off x="2771800" y="1916832"/>
            <a:ext cx="2112898" cy="0"/>
          </a:xfrm>
          <a:prstGeom prst="straightConnector1">
            <a:avLst/>
          </a:prstGeom>
          <a:solidFill>
            <a:schemeClr val="bg1"/>
          </a:solidFill>
          <a:ln w="38100">
            <a:solidFill>
              <a:srgbClr val="BA7417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>
            <a:off x="2771800" y="3133748"/>
            <a:ext cx="2112898" cy="0"/>
          </a:xfrm>
          <a:prstGeom prst="straightConnector1">
            <a:avLst/>
          </a:prstGeom>
          <a:solidFill>
            <a:schemeClr val="bg1"/>
          </a:solidFill>
          <a:ln w="38100">
            <a:solidFill>
              <a:srgbClr val="BA7417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>
            <a:off x="2838815" y="4314617"/>
            <a:ext cx="2112898" cy="0"/>
          </a:xfrm>
          <a:prstGeom prst="straightConnector1">
            <a:avLst/>
          </a:prstGeom>
          <a:solidFill>
            <a:schemeClr val="bg1"/>
          </a:solidFill>
          <a:ln w="38100">
            <a:solidFill>
              <a:srgbClr val="BA7417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/>
          <p:nvPr/>
        </p:nvCxnSpPr>
        <p:spPr>
          <a:xfrm>
            <a:off x="3125367" y="5445224"/>
            <a:ext cx="1518641" cy="0"/>
          </a:xfrm>
          <a:prstGeom prst="straightConnector1">
            <a:avLst/>
          </a:prstGeom>
          <a:solidFill>
            <a:schemeClr val="bg1"/>
          </a:solidFill>
          <a:ln w="38100">
            <a:solidFill>
              <a:srgbClr val="BA7417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3905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Уровни модели </a:t>
            </a:r>
            <a:r>
              <a:rPr lang="en-US" sz="4000" dirty="0" smtClean="0"/>
              <a:t>ISO</a:t>
            </a:r>
            <a:r>
              <a:rPr lang="ru-RU" sz="4000" dirty="0" smtClean="0"/>
              <a:t>/</a:t>
            </a:r>
            <a:r>
              <a:rPr lang="en-US" sz="4000" dirty="0" smtClean="0"/>
              <a:t>OSI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3600" dirty="0" smtClean="0"/>
              <a:t>Прикладной </a:t>
            </a:r>
            <a:r>
              <a:rPr lang="en-US" sz="3600" dirty="0" smtClean="0"/>
              <a:t>		</a:t>
            </a:r>
            <a:r>
              <a:rPr lang="en-US" sz="3600" dirty="0" smtClean="0"/>
              <a:t>HTTP</a:t>
            </a:r>
            <a:r>
              <a:rPr lang="en-US" sz="3600" dirty="0"/>
              <a:t>, </a:t>
            </a:r>
            <a:r>
              <a:rPr lang="en-US" sz="3600" dirty="0" smtClean="0"/>
              <a:t>SMTP, </a:t>
            </a:r>
            <a:r>
              <a:rPr lang="en-US" sz="3600" dirty="0"/>
              <a:t>Telnet,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				FTP</a:t>
            </a:r>
            <a:r>
              <a:rPr lang="en-US" sz="3600" dirty="0"/>
              <a:t>,</a:t>
            </a:r>
            <a:r>
              <a:rPr lang="en-US" sz="3600" dirty="0" smtClean="0"/>
              <a:t> </a:t>
            </a:r>
            <a:r>
              <a:rPr lang="en-US" sz="3600" dirty="0"/>
              <a:t>SSH</a:t>
            </a:r>
            <a:r>
              <a:rPr lang="en-US" sz="3600" dirty="0" smtClean="0"/>
              <a:t>, </a:t>
            </a:r>
            <a:r>
              <a:rPr lang="en-US" sz="3600" dirty="0"/>
              <a:t>SMB, </a:t>
            </a:r>
            <a:r>
              <a:rPr lang="en-US" sz="3600" dirty="0" smtClean="0"/>
              <a:t>NFS</a:t>
            </a:r>
            <a:endParaRPr lang="ru-RU" sz="3600" dirty="0" smtClean="0"/>
          </a:p>
          <a:p>
            <a:r>
              <a:rPr lang="ru-RU" sz="3600" dirty="0" smtClean="0"/>
              <a:t>Представления</a:t>
            </a:r>
          </a:p>
          <a:p>
            <a:r>
              <a:rPr lang="ru-RU" sz="3600" dirty="0" smtClean="0"/>
              <a:t>Сеансовый</a:t>
            </a:r>
          </a:p>
          <a:p>
            <a:r>
              <a:rPr lang="ru-RU" sz="3600" dirty="0" smtClean="0"/>
              <a:t>Транспортный </a:t>
            </a:r>
            <a:r>
              <a:rPr lang="en-US" sz="3600" dirty="0" smtClean="0"/>
              <a:t>	TCP</a:t>
            </a:r>
            <a:r>
              <a:rPr lang="en-US" sz="3600" dirty="0"/>
              <a:t>, </a:t>
            </a:r>
            <a:r>
              <a:rPr lang="en-US" sz="3600" dirty="0" smtClean="0"/>
              <a:t>UDP, SPX, GRE</a:t>
            </a:r>
            <a:endParaRPr lang="ru-RU" sz="3600" dirty="0" smtClean="0"/>
          </a:p>
          <a:p>
            <a:r>
              <a:rPr lang="ru-RU" sz="3600" dirty="0" smtClean="0"/>
              <a:t>Сетевой</a:t>
            </a:r>
            <a:r>
              <a:rPr lang="en-US" sz="3600" dirty="0"/>
              <a:t> </a:t>
            </a:r>
            <a:r>
              <a:rPr lang="en-US" sz="3600" dirty="0" smtClean="0"/>
              <a:t>		IP</a:t>
            </a:r>
            <a:r>
              <a:rPr lang="en-US" sz="3600" dirty="0"/>
              <a:t>, ICMP, </a:t>
            </a:r>
            <a:r>
              <a:rPr lang="en-US" sz="3600" dirty="0" smtClean="0"/>
              <a:t>IPX</a:t>
            </a:r>
            <a:endParaRPr lang="ru-RU" sz="3600" dirty="0" smtClean="0"/>
          </a:p>
          <a:p>
            <a:r>
              <a:rPr lang="ru-RU" sz="3600" dirty="0" smtClean="0"/>
              <a:t>Канальный</a:t>
            </a:r>
            <a:r>
              <a:rPr lang="en-US" sz="3600" dirty="0"/>
              <a:t> </a:t>
            </a:r>
            <a:r>
              <a:rPr lang="en-US" sz="3600" dirty="0" smtClean="0"/>
              <a:t>		Ethernet, PPP</a:t>
            </a:r>
            <a:endParaRPr lang="ru-RU" sz="3600" dirty="0" smtClean="0"/>
          </a:p>
          <a:p>
            <a:r>
              <a:rPr lang="ru-RU" sz="3600" dirty="0" smtClean="0"/>
              <a:t>Физический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270390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Компьютерная сеть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Объединение нескольких компьютеров для совместного решения информационных и вычислительных задач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005827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Ключевое понятие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Сетевой ресурс – аппаратные и программные компоненты, участвующие в процессе совместного использования (в процессе сетевого взаимодействия)</a:t>
            </a:r>
          </a:p>
          <a:p>
            <a:r>
              <a:rPr lang="ru-RU" sz="3600" dirty="0" smtClean="0"/>
              <a:t>Доступ к сетевым ресурсам обеспечивают сетевые службы (сервисы)</a:t>
            </a:r>
            <a:endParaRPr lang="ru-RU" sz="3600" dirty="0" smtClean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838090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Виды сетевых сервисов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Файловый</a:t>
            </a:r>
          </a:p>
          <a:p>
            <a:r>
              <a:rPr lang="ru-RU" sz="3600" dirty="0" smtClean="0"/>
              <a:t>Печати</a:t>
            </a:r>
          </a:p>
          <a:p>
            <a:r>
              <a:rPr lang="ru-RU" sz="3600" dirty="0" smtClean="0"/>
              <a:t>Сообщений</a:t>
            </a:r>
          </a:p>
          <a:p>
            <a:r>
              <a:rPr lang="ru-RU" sz="3600" dirty="0" smtClean="0"/>
              <a:t>Баз данных</a:t>
            </a:r>
          </a:p>
          <a:p>
            <a:r>
              <a:rPr lang="ru-RU" sz="3600" dirty="0" smtClean="0"/>
              <a:t>Приложений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660869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Виды сетей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WAN</a:t>
            </a:r>
          </a:p>
          <a:p>
            <a:r>
              <a:rPr lang="en-US" sz="3600" dirty="0" smtClean="0"/>
              <a:t>MAN</a:t>
            </a:r>
          </a:p>
          <a:p>
            <a:r>
              <a:rPr lang="en-US" sz="3600" dirty="0" smtClean="0"/>
              <a:t>LAN</a:t>
            </a:r>
          </a:p>
          <a:p>
            <a:r>
              <a:rPr lang="en-US" sz="3600" dirty="0" smtClean="0"/>
              <a:t>PAN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882628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Модели сетевых взаимодействий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Терминал-хост</a:t>
            </a:r>
          </a:p>
          <a:p>
            <a:r>
              <a:rPr lang="ru-RU" sz="3600" dirty="0" smtClean="0"/>
              <a:t>Клиент-сервер</a:t>
            </a:r>
          </a:p>
          <a:p>
            <a:r>
              <a:rPr lang="ru-RU" sz="3600" dirty="0" smtClean="0"/>
              <a:t>Модель распределенной обработки информации</a:t>
            </a:r>
          </a:p>
          <a:p>
            <a:r>
              <a:rPr lang="ru-RU" sz="3600" dirty="0" smtClean="0"/>
              <a:t>Модель совместной обработки информации (кластер, </a:t>
            </a:r>
            <a:r>
              <a:rPr lang="ru-RU" sz="3600" dirty="0" err="1" smtClean="0"/>
              <a:t>грид</a:t>
            </a:r>
            <a:r>
              <a:rPr lang="ru-RU" sz="3600" dirty="0" smtClean="0"/>
              <a:t>)</a:t>
            </a:r>
          </a:p>
          <a:p>
            <a:r>
              <a:rPr lang="ru-RU" sz="3600" dirty="0" smtClean="0"/>
              <a:t>Клиент-сеть (облачные вычисления)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653279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Топологии сетей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Шина</a:t>
            </a:r>
          </a:p>
          <a:p>
            <a:r>
              <a:rPr lang="ru-RU" sz="3600" dirty="0" smtClean="0"/>
              <a:t>Кольцо</a:t>
            </a:r>
          </a:p>
          <a:p>
            <a:r>
              <a:rPr lang="ru-RU" sz="3600" dirty="0" smtClean="0"/>
              <a:t>Звезда</a:t>
            </a:r>
          </a:p>
          <a:p>
            <a:r>
              <a:rPr lang="ru-RU" sz="3600" dirty="0" err="1" smtClean="0"/>
              <a:t>Полносвязная</a:t>
            </a:r>
            <a:r>
              <a:rPr lang="ru-RU" sz="3600" dirty="0" smtClean="0"/>
              <a:t> топология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016958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Физическая среда передачи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Кабельные сети</a:t>
            </a:r>
          </a:p>
          <a:p>
            <a:r>
              <a:rPr lang="ru-RU" sz="3600" dirty="0" smtClean="0"/>
              <a:t>Беспроводные сети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657147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Эталонная модель</a:t>
            </a:r>
            <a:r>
              <a:rPr lang="ru-RU" sz="4000" dirty="0" smtClean="0"/>
              <a:t> </a:t>
            </a:r>
            <a:r>
              <a:rPr lang="en-US" sz="4000" dirty="0" smtClean="0"/>
              <a:t>ISO/OSI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7931224" cy="4800600"/>
          </a:xfrm>
        </p:spPr>
        <p:txBody>
          <a:bodyPr>
            <a:normAutofit fontScale="92500"/>
          </a:bodyPr>
          <a:lstStyle/>
          <a:p>
            <a:r>
              <a:rPr lang="ru-RU" sz="3600" dirty="0" smtClean="0"/>
              <a:t>Стандартизация взаимодействия </a:t>
            </a:r>
            <a:r>
              <a:rPr lang="ru-RU" sz="3600" dirty="0" smtClean="0"/>
              <a:t>открытых систем</a:t>
            </a:r>
          </a:p>
          <a:p>
            <a:r>
              <a:rPr lang="ru-RU" sz="3600" dirty="0" smtClean="0"/>
              <a:t>Эталонная модель описывает:</a:t>
            </a:r>
          </a:p>
          <a:p>
            <a:pPr marL="411480" lvl="1" indent="0">
              <a:buNone/>
            </a:pPr>
            <a:r>
              <a:rPr lang="en-US" sz="3600" dirty="0" smtClean="0"/>
              <a:t>–</a:t>
            </a:r>
            <a:r>
              <a:rPr lang="ru-RU" sz="3600" dirty="0" smtClean="0"/>
              <a:t> </a:t>
            </a:r>
            <a:r>
              <a:rPr lang="ru-RU" sz="3400" dirty="0" smtClean="0"/>
              <a:t>уровни архитектуры компьютерной сети;</a:t>
            </a:r>
          </a:p>
          <a:p>
            <a:pPr marL="411480" lvl="1" indent="0">
              <a:buNone/>
            </a:pPr>
            <a:r>
              <a:rPr lang="en-US" sz="3600" dirty="0" smtClean="0"/>
              <a:t>–</a:t>
            </a:r>
            <a:r>
              <a:rPr lang="ru-RU" sz="3600" dirty="0" smtClean="0"/>
              <a:t> вертикальные связи разных уровней одной системы;</a:t>
            </a:r>
          </a:p>
          <a:p>
            <a:pPr marL="411480" lvl="1" indent="0">
              <a:buNone/>
            </a:pPr>
            <a:r>
              <a:rPr lang="en-US" sz="3600" dirty="0" smtClean="0"/>
              <a:t>–</a:t>
            </a:r>
            <a:r>
              <a:rPr lang="ru-RU" sz="3600" dirty="0" smtClean="0"/>
              <a:t> горизонтальные связи одинаковых уровней разных систем.</a:t>
            </a:r>
            <a:endParaRPr lang="ru-RU" sz="3600" dirty="0"/>
          </a:p>
          <a:p>
            <a:pPr marL="411480" lvl="1" indent="0">
              <a:buNone/>
            </a:pPr>
            <a:endParaRPr lang="ru-RU" sz="3600" dirty="0"/>
          </a:p>
          <a:p>
            <a:pPr marL="411480" lvl="1" indent="0">
              <a:buNone/>
            </a:pPr>
            <a:endParaRPr lang="ru-RU" sz="3400" dirty="0" smtClean="0"/>
          </a:p>
          <a:p>
            <a:endParaRPr lang="ru-RU" sz="3600" dirty="0" smtClean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067031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423</TotalTime>
  <Words>170</Words>
  <Application>Microsoft Office PowerPoint</Application>
  <PresentationFormat>Экран (4:3)</PresentationFormat>
  <Paragraphs>65</Paragraphs>
  <Slides>11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Соседство</vt:lpstr>
      <vt:lpstr>Базовые понятия компьютерных сетей</vt:lpstr>
      <vt:lpstr>Компьютерная сеть</vt:lpstr>
      <vt:lpstr>Ключевое понятие</vt:lpstr>
      <vt:lpstr>Виды сетевых сервисов</vt:lpstr>
      <vt:lpstr>Виды сетей</vt:lpstr>
      <vt:lpstr>Модели сетевых взаимодействий</vt:lpstr>
      <vt:lpstr>Топологии сетей</vt:lpstr>
      <vt:lpstr>Физическая среда передачи</vt:lpstr>
      <vt:lpstr>Эталонная модель ISO/OSI</vt:lpstr>
      <vt:lpstr>Идея</vt:lpstr>
      <vt:lpstr>Уровни модели ISO/OSI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Образовательные возможности Интернета в контексте реализации идей непрерывного образования</dc:title>
  <dc:creator>Сергеев Алексей Николаевич</dc:creator>
  <cp:lastModifiedBy>Сергеев Алексей Николаевич</cp:lastModifiedBy>
  <cp:revision>56</cp:revision>
  <cp:lastPrinted>2013-01-27T16:51:47Z</cp:lastPrinted>
  <dcterms:created xsi:type="dcterms:W3CDTF">2012-12-20T06:25:13Z</dcterms:created>
  <dcterms:modified xsi:type="dcterms:W3CDTF">2013-02-13T14:18:47Z</dcterms:modified>
</cp:coreProperties>
</file>