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9"/>
  </p:notesMasterIdLst>
  <p:sldIdLst>
    <p:sldId id="256" r:id="rId2"/>
    <p:sldId id="311" r:id="rId3"/>
    <p:sldId id="312" r:id="rId4"/>
    <p:sldId id="313" r:id="rId5"/>
    <p:sldId id="257" r:id="rId6"/>
    <p:sldId id="25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2" r:id="rId19"/>
    <p:sldId id="281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52330-A7D9-45FD-BDF1-1FADF4B463FF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955BF-25AF-447D-9814-062D0C2BE0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955BF-25AF-447D-9814-062D0C2BE0BC}" type="slidenum">
              <a:rPr lang="ru-RU" smtClean="0"/>
              <a:t>37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do-journal.ru/journalnumbers/belaya-ky-kompleksno-tematicheskoe-planirovanie.html" TargetMode="External"/><Relationship Id="rId3" Type="http://schemas.openxmlformats.org/officeDocument/2006/relationships/hyperlink" Target="http://www.sdo-journal.ru/journalnumbers/osvoenie-detmi-nachalnoj-kompjuternoj-gramotnosti.html" TargetMode="External"/><Relationship Id="rId7" Type="http://schemas.openxmlformats.org/officeDocument/2006/relationships/hyperlink" Target="http://www.sdo-journal.ru/journalnumbers/iz-istorii-doshkolnogo-vospitaniya-2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do-journal.ru/journalnumbers/iz-istorii-doshkolnogo-vospitaniya.html" TargetMode="External"/><Relationship Id="rId5" Type="http://schemas.openxmlformats.org/officeDocument/2006/relationships/hyperlink" Target="http://www.sdo-journal.ru/journalnumbers/iz-istorii-doshkolnogo-vospitaniya-3.html" TargetMode="External"/><Relationship Id="rId4" Type="http://schemas.openxmlformats.org/officeDocument/2006/relationships/hyperlink" Target="http://www.sdo-journal.ru/journalnumbers/komponenty-masterstva-pedagoga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birint.ru/book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01esc.com/data_images/56a4767947b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7072318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1071546"/>
            <a:ext cx="8315325" cy="2805115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800" b="1" dirty="0" smtClean="0"/>
              <a:t>Аннотация на книгу К.Ю Белой «Методическая деятельность в дошкольной организации» </a:t>
            </a:r>
            <a:endParaRPr lang="ru-RU" sz="48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214942" y="3857628"/>
            <a:ext cx="3571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Выполнили студентки 4 курса </a:t>
            </a:r>
          </a:p>
          <a:p>
            <a:r>
              <a:rPr lang="ru-RU" sz="2400" b="1" dirty="0" smtClean="0"/>
              <a:t>Группы Д-Дб-41</a:t>
            </a:r>
          </a:p>
          <a:p>
            <a:r>
              <a:rPr lang="ru-RU" sz="2400" b="1" dirty="0" smtClean="0"/>
              <a:t>Арсёнова Елена</a:t>
            </a:r>
          </a:p>
          <a:p>
            <a:r>
              <a:rPr lang="ru-RU" sz="2400" b="1" dirty="0" err="1" smtClean="0"/>
              <a:t>Исмаиллы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Мехрибан</a:t>
            </a:r>
            <a:endParaRPr lang="ru-RU" sz="2400" b="1" dirty="0" smtClean="0"/>
          </a:p>
          <a:p>
            <a:r>
              <a:rPr lang="ru-RU" sz="2400" b="1" dirty="0" smtClean="0"/>
              <a:t>Журба Кристина</a:t>
            </a:r>
            <a:endParaRPr lang="ru-RU" sz="2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3.Старший </a:t>
            </a:r>
            <a:r>
              <a:rPr lang="ru-RU" dirty="0" smtClean="0"/>
              <a:t>воспитатель организует учебно-воспитательную, методическую работу, включающую:</a:t>
            </a:r>
          </a:p>
          <a:p>
            <a:r>
              <a:rPr lang="ru-RU" dirty="0" smtClean="0"/>
              <a:t>- подготовку и регулярное проведение заседания педагогического совета;</a:t>
            </a:r>
          </a:p>
          <a:p>
            <a:r>
              <a:rPr lang="ru-RU" dirty="0" smtClean="0"/>
              <a:t>- проведение для воспитателей открытых занятий, семинаров, индивидуальных и групповых консультаций, выставок, конкурсов;</a:t>
            </a:r>
          </a:p>
          <a:p>
            <a:r>
              <a:rPr lang="ru-RU" dirty="0" smtClean="0"/>
              <a:t>- организацию работы творческих групп;</a:t>
            </a:r>
          </a:p>
          <a:p>
            <a:r>
              <a:rPr lang="ru-RU" dirty="0" smtClean="0"/>
              <a:t>- своевременное приобретение оборудования, необходимого для учебно-воспитательной, методической работы;</a:t>
            </a:r>
          </a:p>
          <a:p>
            <a:r>
              <a:rPr lang="ru-RU" dirty="0" smtClean="0"/>
              <a:t>- ведение картотеки издаваемой учебно-методической и педагогической литературы;</a:t>
            </a:r>
          </a:p>
          <a:p>
            <a:r>
              <a:rPr lang="ru-RU" dirty="0" smtClean="0"/>
              <a:t>- комплектование, пропаганду среди воспитателей библиотеки учебно-методической и детской литературы, пособий и т. п. ;</a:t>
            </a:r>
          </a:p>
          <a:p>
            <a:r>
              <a:rPr lang="ru-RU" dirty="0" smtClean="0"/>
              <a:t>- организацию работы воспитателей по изготовлению пособий, дидактических материалов;</a:t>
            </a:r>
          </a:p>
          <a:p>
            <a:r>
              <a:rPr lang="ru-RU" dirty="0" smtClean="0"/>
              <a:t>- проведение совместных мероприятий со школой;</a:t>
            </a:r>
          </a:p>
          <a:p>
            <a:r>
              <a:rPr lang="ru-RU" dirty="0" smtClean="0"/>
              <a:t>- подготовку для родителей стендов, папок-передвижек об опыте семейного воспитания;</a:t>
            </a:r>
          </a:p>
          <a:p>
            <a:r>
              <a:rPr lang="ru-RU" dirty="0" smtClean="0"/>
              <a:t>- своевременное оформление педагогической документации;</a:t>
            </a:r>
          </a:p>
          <a:p>
            <a:r>
              <a:rPr lang="ru-RU" dirty="0" smtClean="0"/>
              <a:t>- формирование и обобщение лучшего опыта работы педагогов по разным проблемам и направлениям.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4296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4.Старший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 осуществляет контроль работы воспитателей, состоящий: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систематической проверке планов учебно-воспитательной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посещении по графику занятий в группах;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контроле выполнения годового плана работы, решений, принятых на заседаниях педсовета;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организации взаимодействии в работе воспитателей, психолога, логопеда, музыкального руководителя, других специалистов;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регулярном проведении диагностики развития детей, их знаний, умений, навыков;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изучении планов воспитателей по самообразованию.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воспитатель обеспечивает определенные этапы своего профессионального становления. И хотя педагогический путь у каждого разный, для большинства старших воспитателей существуют общие характеристики: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первичное усвоение норм, технологий, форм деятельности, необходимых приемов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осознание своих возможностей, способностей для выполнения профессиональных норм, утверждение индивидуального стиля;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усвоение высоких стандартов, использование на репродуктивном уровне ранее разработанных приемов, методических пособий, технологий;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обогащение опыта своей профессии личным творческим вкладом, авторскими находками, усовершенствованиями.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Профессиональные функции и умения старшего воспитателя ДОО 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(по Н.Н.Лященко, Л.В.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Поздняк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183880" cy="4688018"/>
          </a:xfrm>
        </p:spPr>
        <p:txBody>
          <a:bodyPr>
            <a:normAutofit fontScale="70000" lnSpcReduction="20000"/>
          </a:bodyPr>
          <a:lstStyle/>
          <a:p>
            <a:r>
              <a:rPr lang="ru-RU" i="1" u="sng" dirty="0" smtClean="0"/>
              <a:t>При </a:t>
            </a:r>
            <a:r>
              <a:rPr lang="ru-RU" i="1" u="sng" dirty="0" err="1" smtClean="0"/>
              <a:t>планировании,</a:t>
            </a:r>
            <a:r>
              <a:rPr lang="ru-RU" dirty="0" err="1" smtClean="0"/>
              <a:t>прогнозировать</a:t>
            </a:r>
            <a:r>
              <a:rPr lang="ru-RU" dirty="0" smtClean="0"/>
              <a:t> развитие процессов воспитания, обучения и развития дошкольников, педагогического коллектива, разрабатывать комплексно-целевую программу развития дошкольного учреждения, планировать деятельность коллектива на длительный срок, методическую работу на год, месяц, собственную деятельность на длительный срок и в течение дня; способствовать взаимодействию воспитателей в ходе выполнения годового и месячных планов, отдельных заданий; создавать условия для повышения квалификации педагогов, воспитательно-образовательной работы с детьми, совершенствовать организационно-воспитательные воздействия на отдельных воспитателей и коллектив в целом; повышать собственный уровень квалификации, оттачивать свои действия и поступки в конкретных ситуациях.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77500" lnSpcReduction="20000"/>
          </a:bodyPr>
          <a:lstStyle/>
          <a:p>
            <a:r>
              <a:rPr lang="ru-RU" i="1" u="sng" dirty="0" smtClean="0"/>
              <a:t>При </a:t>
            </a:r>
            <a:r>
              <a:rPr lang="ru-RU" i="1" u="sng" dirty="0" err="1" smtClean="0"/>
              <a:t>организации:</a:t>
            </a:r>
            <a:r>
              <a:rPr lang="ru-RU" dirty="0" err="1" smtClean="0"/>
              <a:t>осуществлять</a:t>
            </a:r>
            <a:r>
              <a:rPr lang="ru-RU" dirty="0" smtClean="0"/>
              <a:t> деятельность педагогов в соответствии с годовым и месячным планами, обмен опытом и информацией, эффективное воздействие коллектива на отдельных воспитателей, методическую помощь в составлении планов и подготовке к работе с детьми, повышение квалификации воспитателей, собственную деятельность в соответствии с планом; распределять работу между педагогами в соответствии со сложившейся ситуацией; инструктировать в ходе выполнения работы; обучать наиболее эффективным методам и приемам работы с детьми; поддерживать на высоком уровне </a:t>
            </a:r>
            <a:r>
              <a:rPr lang="ru-RU" dirty="0" err="1" smtClean="0"/>
              <a:t>трудовуюактивность</a:t>
            </a:r>
            <a:r>
              <a:rPr lang="ru-RU" dirty="0" smtClean="0"/>
              <a:t> в коллективе; своевременно и правильно оформлять необходимую документацию, методические материалы, выставки для педагогов и родителей; поддерживать четкий порядок в работе педагогов, доводить начатые дела до конца.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70000" lnSpcReduction="20000"/>
          </a:bodyPr>
          <a:lstStyle/>
          <a:p>
            <a:r>
              <a:rPr lang="ru-RU" i="1" u="sng" dirty="0" smtClean="0"/>
              <a:t>При </a:t>
            </a:r>
            <a:r>
              <a:rPr lang="ru-RU" i="1" u="sng" dirty="0" err="1" smtClean="0"/>
              <a:t>контроле:</a:t>
            </a:r>
            <a:r>
              <a:rPr lang="ru-RU" dirty="0" err="1" smtClean="0"/>
              <a:t>разрабатывать</a:t>
            </a:r>
            <a:r>
              <a:rPr lang="ru-RU" dirty="0" smtClean="0"/>
              <a:t> схему наблюдения за воспитательно-образовательной работой с детьми, диагностические материал).; вопросы для осуществления тематического и фронтального контроля в разных возрастных группах; наблюдать за деятельностью воспитателя в процессе работы с детьми, за деятельностью и взаимоотношениями детей; фиксировать результаты наблюдений; анализировать результаты воспитательно-образовательной работы, детского творчества, планы и документацию воспитателей; делать выводы и заключения о состоянии воспитательно-образовательной работы с детьми; осуществлять диагностику профессиональной компетентности педагог, развития детей; разрабатывать мероприятия по устранению выявленных недостатков в работе педагогов; обсуждать результаты контроля с воспитателями, использовать эти результаты при подготовке решений педсовета, планировании работы коллектива.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92500" lnSpcReduction="20000"/>
          </a:bodyPr>
          <a:lstStyle/>
          <a:p>
            <a:r>
              <a:rPr lang="ru-RU" i="1" u="sng" dirty="0" smtClean="0"/>
              <a:t>При координации</a:t>
            </a:r>
            <a:r>
              <a:rPr lang="ru-RU" i="1" dirty="0" smtClean="0"/>
              <a:t>: </a:t>
            </a:r>
            <a:r>
              <a:rPr lang="ru-RU" dirty="0" smtClean="0"/>
              <a:t>изучать педагогическое мастерство воспитателей, социально-психологические особенности членов коллектива, процесс выполнения решений; корректировать деятельность воспитателей на основе анализа их работы, свою организаторскую деятельность; анализировать целенаправленность и эффективность воздействия на воспитателей; регулировать ход воспитательно-образовательного процесса в дошкольном учреждении, действия членов коллектива; ориентироваться в сложившейся ситуации; предвидеть трудности, которые могут возникнуть при выполнении работы. 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77500" lnSpcReduction="20000"/>
          </a:bodyPr>
          <a:lstStyle/>
          <a:p>
            <a:r>
              <a:rPr lang="ru-RU" i="1" u="sng" dirty="0" smtClean="0"/>
              <a:t>При общении</a:t>
            </a:r>
            <a:r>
              <a:rPr lang="ru-RU" i="1" dirty="0" smtClean="0"/>
              <a:t>: </a:t>
            </a:r>
            <a:r>
              <a:rPr lang="ru-RU" dirty="0" smtClean="0"/>
              <a:t>владеть собой в критических ситуациях; предвидеть конфликты и предотвращать их; изучать взаимоотношения воспитателей при выполнении работы; правильно воспринимать критику и учитывать ее в своей деятельности; понимать и оценивать возможности воспитателей и других сотрудников; ориентироваться во взаимоотношениях людей; строить свои взаимоотношения с коллективом на основе взаимного доверия и сотрудничества; устанавливать правильные отношения с заведующей и работниками управления образованием; выбирать и использовать наиболее действенные меры организационного и воспитательного воздействия по отношению к отдельным воспитателям; учитывать особенности психологического климата и коллективе.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78595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Профессиональные  умения старшего воспитателя ДОУ  в управленческой деятельности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(по Е. В. Давыдкиной)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7149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диссертационной работе Е.В. </a:t>
            </a:r>
            <a:r>
              <a:rPr lang="ru-RU" dirty="0" err="1" smtClean="0"/>
              <a:t>Давыткиной</a:t>
            </a:r>
            <a:r>
              <a:rPr lang="ru-RU" dirty="0" smtClean="0"/>
              <a:t> «Исследовательский подход в управленческой деятельности руководителей ДОУ» определены следующие критерии готовности руководителей к реализации исследовательского подхода в управленческой деятельности:</a:t>
            </a:r>
          </a:p>
          <a:p>
            <a:r>
              <a:rPr lang="ru-RU" dirty="0" smtClean="0"/>
              <a:t>– умение руководителя анализировать деятельность педагогического коллектива и прогнозировать его развитие;</a:t>
            </a:r>
          </a:p>
          <a:p>
            <a:r>
              <a:rPr lang="ru-RU" dirty="0" smtClean="0"/>
              <a:t>– степень новизны в решении управленческих задач; владение умениями педагогического исследования;</a:t>
            </a:r>
          </a:p>
          <a:p>
            <a:r>
              <a:rPr lang="ru-RU" dirty="0" smtClean="0"/>
              <a:t>– степень сформированное™ исследовательских умений. Автор определяет три уровня проявления этих умений.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1. Высокий. Руководитель характеризуется системным видением педагогического процесса, имеет способное™ к моделированию учебно-воспитательного процесса в рамках системного развития ДОУ, может ставить четкие стратегические цели перед коллективом дошкольного учреждения на основе проблемно-ориентированного анализа итогов работы за прошедшие три года. Руководитель владеет системными знаниями и умениями методологии и методики педагогического исследования и умеет использовать их в новых, нестандартных условиях. Присутствует новаторство и оригинальность при решении возникающих в процессе управления ДОУ задач. Руководитель может четко использовать при сборе информации весь комплекс методов педагогического исследования в соответствии с поставленными целями и задачами.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419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2. Средний. Руководитель умеет моделировать педагогический процесс по алгоритму (образцу), используя при этом анализ итогов работы за прошедший год. В последнем присутствуют элементы констатации. Умения носят репродуктивный характер. Редко присутствует новизна в решении задач. Руководитель в основном использует наиболее знакомые ему методы.</a:t>
            </a:r>
          </a:p>
          <a:p>
            <a:r>
              <a:rPr lang="ru-RU" dirty="0" smtClean="0"/>
              <a:t>3. Низкий. Руководитель способен моделировать отдельные методики и работы с коллективом по решению уже известных задач на срок до одного года. Анализ итогов работы за прошедший год, как правило, носит констатирующий характер. Руководитель допускает ошибки в выборе методов достижения цели, не умеет самостоятельно решать задачи высокого порядка. Новизна в решении задач отсутствует. Ярко выражены стереотипные формы действий. Исследовательский поиск решений не сформирован, могут выполняться лишь единичные операции.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  <p:pic>
        <p:nvPicPr>
          <p:cNvPr id="5" name="Рисунок 4" descr="184b7cb84d7b456c96a0bdfbbeaa5f14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500174"/>
            <a:ext cx="3207435" cy="43050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00496" y="500042"/>
            <a:ext cx="4714908" cy="786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Белая Ксения Юрьевна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кандидат педагогических наук;   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кафедра педагогики и методики дошкольного образования Московского  института открытого образования, профессор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Научный консультант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стажировочной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площадки "Мой садик дома: развитие семейных детских садов".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стаж более 40 лет.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ЧИТАЕТ КУРСЫ: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факультете переподготовки педагогических кадров читает лекционные курсы по темам "Управление дошкольным образованием", "Менеджмент в образовании", "Обеспечение безопасности жизнедеятельности детей дошкольного возраста". </a:t>
            </a:r>
          </a:p>
          <a:p>
            <a:endParaRPr lang="ru-RU" sz="1100" dirty="0" smtClean="0"/>
          </a:p>
          <a:p>
            <a:endParaRPr lang="ru-RU" sz="1400" dirty="0" smtClean="0"/>
          </a:p>
          <a:p>
            <a:r>
              <a:rPr lang="ru-RU" sz="1400" dirty="0" smtClean="0"/>
              <a:t> </a:t>
            </a:r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419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Опираясь на эти уровни, руководитель может самостоятельно оценить свои личностные умения, чтобы в последующем в результате самообразования совершенствовать свои знания и умения о сущности исследовательского подхода.</a:t>
            </a:r>
          </a:p>
          <a:p>
            <a:r>
              <a:rPr lang="ru-RU" dirty="0" smtClean="0"/>
              <a:t>Суммируя все сказанное о профессиональных требованиях к личности старшего воспитателя ДОУ, можно выделить его умения в выстраивании целостного педагогического процесса по нескольким видам деятельности.</a:t>
            </a:r>
          </a:p>
          <a:p>
            <a:r>
              <a:rPr lang="ru-RU" dirty="0" smtClean="0"/>
              <a:t>1. Повышение квалификации педагогов:</a:t>
            </a:r>
          </a:p>
          <a:p>
            <a:r>
              <a:rPr lang="ru-RU" dirty="0" smtClean="0"/>
              <a:t>– направляет на курсы и семинары при методических центрах и кабинетах, РОНО, комитетах образования, институтах повышения квалификации работников образования;</a:t>
            </a:r>
          </a:p>
          <a:p>
            <a:r>
              <a:rPr lang="ru-RU" dirty="0" smtClean="0"/>
              <a:t>– контролирует успеваемость воспитателей на курсах, семинарах, в педагогических колледжах, вузах;</a:t>
            </a:r>
          </a:p>
          <a:p>
            <a:r>
              <a:rPr lang="ru-RU" dirty="0" smtClean="0"/>
              <a:t>– организует и контролирует работу воспитателей по самообразованию;</a:t>
            </a:r>
          </a:p>
          <a:p>
            <a:r>
              <a:rPr lang="ru-RU" dirty="0" smtClean="0"/>
              <a:t>– проводит собеседование по освоению программы и технологий ее реализации;</a:t>
            </a:r>
          </a:p>
          <a:p>
            <a:r>
              <a:rPr lang="ru-RU" dirty="0" smtClean="0"/>
              <a:t>– организует работу наставников с молодыми специалистами;</a:t>
            </a:r>
          </a:p>
          <a:p>
            <a:r>
              <a:rPr lang="ru-RU" dirty="0" smtClean="0"/>
              <a:t>– проводит собеседование с воспитателями, посещающими методические семинары;</a:t>
            </a:r>
          </a:p>
          <a:p>
            <a:r>
              <a:rPr lang="ru-RU" dirty="0" smtClean="0"/>
              <a:t>– беседует с педагогами о новинках методической литературы, о статьях журналов «Дошкольное воспитание», «Обруч»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2. Работа методического кабинета:</a:t>
            </a:r>
          </a:p>
          <a:p>
            <a:r>
              <a:rPr lang="ru-RU" dirty="0" smtClean="0"/>
              <a:t>– устанавливает и регулирует связь ДОУ с научно-исследовательскими учреждениями, методическими центрами и другими учреждениями;</a:t>
            </a:r>
          </a:p>
          <a:p>
            <a:r>
              <a:rPr lang="ru-RU" dirty="0" smtClean="0"/>
              <a:t>– анализирует состояние и результативность методической работы и на этой основе определяет цели и задачи ее содержания;</a:t>
            </a:r>
          </a:p>
          <a:p>
            <a:r>
              <a:rPr lang="ru-RU" dirty="0" smtClean="0"/>
              <a:t>– устанавливает и регулирует связи с методическими службами на муниципальном, городском и областном уровнях;</a:t>
            </a:r>
          </a:p>
          <a:p>
            <a:r>
              <a:rPr lang="ru-RU" dirty="0" smtClean="0"/>
              <a:t>– совместно с председателем Совета педагогов планирует и организует его работу;</a:t>
            </a:r>
          </a:p>
          <a:p>
            <a:r>
              <a:rPr lang="ru-RU" dirty="0" smtClean="0"/>
              <a:t>– осуществляет подготовку и проводит педагогические чтения и конференции;</a:t>
            </a:r>
          </a:p>
          <a:p>
            <a:r>
              <a:rPr lang="ru-RU" dirty="0" smtClean="0"/>
              <a:t>– создает методический кабинет и организует его работу с педагогами;</a:t>
            </a:r>
          </a:p>
          <a:p>
            <a:r>
              <a:rPr lang="ru-RU" dirty="0" smtClean="0"/>
              <a:t>– осуществляет подбор литературы и методических материалов по всем разделам «Программы», обобщает и систематизирует методические материалы по обучению детей дошкольного возраста, составляет аннотации по использованию материалов;</a:t>
            </a:r>
          </a:p>
          <a:p>
            <a:r>
              <a:rPr lang="ru-RU" dirty="0" smtClean="0"/>
              <a:t>– обобщает материалы работы лучших воспитателей;</a:t>
            </a:r>
          </a:p>
          <a:p>
            <a:r>
              <a:rPr lang="ru-RU" dirty="0" smtClean="0"/>
              <a:t>– разрабатывает и оформляет методические мероприятия в помощь воспитателям;</a:t>
            </a:r>
          </a:p>
          <a:p>
            <a:r>
              <a:rPr lang="ru-RU" dirty="0" smtClean="0"/>
              <a:t>– организует выставки для педагогов по задачам годового плана, сезонным темам педсовета, новинкам литературы.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3. Опытно-экспериментальная работа:</a:t>
            </a:r>
          </a:p>
          <a:p>
            <a:r>
              <a:rPr lang="ru-RU" dirty="0" smtClean="0"/>
              <a:t>– определяет направления опытно-экспериментальной работы, обосновывает ее цели, содержание, формы и методы ее осуществления;</a:t>
            </a:r>
          </a:p>
          <a:p>
            <a:r>
              <a:rPr lang="ru-RU" dirty="0" smtClean="0"/>
              <a:t>– регулирует опытно-экспериментальную работу и оценивает ее результативность;</a:t>
            </a:r>
          </a:p>
          <a:p>
            <a:r>
              <a:rPr lang="ru-RU" dirty="0" smtClean="0"/>
              <a:t>– организует разработку и использование дидактических и методических материалов по направлениям опытно-экспериментальной работы и ее результатов;</a:t>
            </a:r>
          </a:p>
          <a:p>
            <a:r>
              <a:rPr lang="ru-RU" dirty="0" smtClean="0"/>
              <a:t>– планирует и проводит открытые просмотры работы педагогов;</a:t>
            </a:r>
          </a:p>
          <a:p>
            <a:r>
              <a:rPr lang="ru-RU" dirty="0" smtClean="0"/>
              <a:t>– помогает воспитателям в разработке планов изучения передового опыта в дошкольном учреждении, в оформлении докладов, конспектов, дневниковых записей из опыта работы;</a:t>
            </a:r>
          </a:p>
          <a:p>
            <a:r>
              <a:rPr lang="ru-RU" dirty="0" smtClean="0"/>
              <a:t>– готовит воспитателей к выступлениям на Совете педагогов;</a:t>
            </a:r>
          </a:p>
          <a:p>
            <a:r>
              <a:rPr lang="ru-RU" dirty="0" smtClean="0"/>
              <a:t>– оформляет выставки, отражающие передовой педагогический опыт, результаты экспериментальной работы, внедрения инноваций.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4. Пропаганда педагогических знаний среди родителей:</a:t>
            </a:r>
          </a:p>
          <a:p>
            <a:r>
              <a:rPr lang="ru-RU" dirty="0" smtClean="0"/>
              <a:t>– оказывает помощь в планировании и проведении работы с родителями;</a:t>
            </a:r>
          </a:p>
          <a:p>
            <a:r>
              <a:rPr lang="ru-RU" dirty="0" smtClean="0"/>
              <a:t>– консультирует воспитателей при подготовке к родительским собраниям;</a:t>
            </a:r>
          </a:p>
          <a:p>
            <a:r>
              <a:rPr lang="ru-RU" dirty="0" smtClean="0"/>
              <a:t>– помогает в подборе материалов к тематическим выставкам для родителей в каждой группе;</a:t>
            </a:r>
          </a:p>
          <a:p>
            <a:r>
              <a:rPr lang="ru-RU" dirty="0" smtClean="0"/>
              <a:t>– организует конференции и помогает воспитателям подготовиться к выступлению на них;</a:t>
            </a:r>
          </a:p>
          <a:p>
            <a:r>
              <a:rPr lang="ru-RU" dirty="0" smtClean="0"/>
              <a:t>– разрабатывает тематику и помогает воспитателям создавать передвижные выставки для родителей;</a:t>
            </a:r>
          </a:p>
          <a:p>
            <a:r>
              <a:rPr lang="ru-RU" dirty="0" smtClean="0"/>
              <a:t>– организует дни открытых дверей в ДОУ;</a:t>
            </a:r>
          </a:p>
          <a:p>
            <a:r>
              <a:rPr lang="ru-RU" dirty="0" smtClean="0"/>
              <a:t>– организует лектории, школы молодой матери, выпуск буклетов и материалов с советами по воспитанию детей в семье, консультации для родителей, дети которых не посещают ДОУ.</a:t>
            </a:r>
          </a:p>
          <a:p>
            <a:r>
              <a:rPr lang="ru-RU" dirty="0" smtClean="0"/>
              <a:t>5. Преемственность в работе воспитателей и учителей начальной школы:</a:t>
            </a:r>
          </a:p>
          <a:p>
            <a:r>
              <a:rPr lang="ru-RU" dirty="0" smtClean="0"/>
              <a:t>– организует совместные методические объединения воспитателей подготовительных групп и учителей 1 класса школы;</a:t>
            </a:r>
          </a:p>
          <a:p>
            <a:r>
              <a:rPr lang="ru-RU" dirty="0" smtClean="0"/>
              <a:t>– организует посещение занятий в детском саду учителями школы и уроков воспитателями;</a:t>
            </a:r>
          </a:p>
          <a:p>
            <a:r>
              <a:rPr lang="ru-RU" dirty="0" smtClean="0"/>
              <a:t>– приглашает учителей для участия в Совете педагогов;</a:t>
            </a:r>
          </a:p>
          <a:p>
            <a:r>
              <a:rPr lang="ru-RU" dirty="0" smtClean="0"/>
              <a:t>– проводит диагностику готовности детей к школьному обучению;</a:t>
            </a:r>
          </a:p>
          <a:p>
            <a:r>
              <a:rPr lang="ru-RU" dirty="0" smtClean="0"/>
              <a:t>– организует участие учителей в проведении родительских собраний подготовительных к школе групп;</a:t>
            </a:r>
          </a:p>
          <a:p>
            <a:r>
              <a:rPr lang="ru-RU" dirty="0" smtClean="0"/>
              <a:t>             – помогает в организации совместных праздников для дошкольников и первоклассников.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Содержание методической работы старшего воспитателя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Это следующий большой раздел в книге, в него входят такие подразделы как: </a:t>
            </a:r>
          </a:p>
          <a:p>
            <a:r>
              <a:rPr lang="ru-RU" dirty="0" smtClean="0"/>
              <a:t>Формы методической работы</a:t>
            </a:r>
          </a:p>
          <a:p>
            <a:r>
              <a:rPr lang="ru-RU" dirty="0" smtClean="0"/>
              <a:t>Консультации для педагогов</a:t>
            </a:r>
          </a:p>
          <a:p>
            <a:r>
              <a:rPr lang="ru-RU" dirty="0" smtClean="0"/>
              <a:t>Семинары и семинары-практикумы</a:t>
            </a:r>
          </a:p>
          <a:p>
            <a:r>
              <a:rPr lang="ru-RU" dirty="0" smtClean="0"/>
              <a:t>Открытый показ работы педагога</a:t>
            </a:r>
          </a:p>
          <a:p>
            <a:r>
              <a:rPr lang="ru-RU" dirty="0" smtClean="0"/>
              <a:t>М</a:t>
            </a:r>
            <a:r>
              <a:rPr lang="ru-RU" dirty="0" smtClean="0"/>
              <a:t>астер-класс</a:t>
            </a:r>
          </a:p>
          <a:p>
            <a:r>
              <a:rPr lang="ru-RU" dirty="0" smtClean="0"/>
              <a:t>Конкурсы</a:t>
            </a:r>
          </a:p>
          <a:p>
            <a:r>
              <a:rPr lang="ru-RU" dirty="0" smtClean="0"/>
              <a:t>Деловые игры</a:t>
            </a:r>
          </a:p>
          <a:p>
            <a:r>
              <a:rPr lang="ru-RU" dirty="0" smtClean="0"/>
              <a:t>Модели построения методической работы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результативности образовательного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Это следующий большой раздел, вначале говориться о педагогическом анализе, а далее следуют такие подразделы как:</a:t>
            </a:r>
          </a:p>
          <a:p>
            <a:r>
              <a:rPr lang="ru-RU" dirty="0" smtClean="0"/>
              <a:t>Анализ организации непосредственно образовательной деятельности с дошкольниками</a:t>
            </a:r>
          </a:p>
          <a:p>
            <a:r>
              <a:rPr lang="ru-RU" dirty="0" smtClean="0"/>
              <a:t>Форма анализа и самоанализа непосредственно образовательной деятельности</a:t>
            </a:r>
          </a:p>
          <a:p>
            <a:r>
              <a:rPr lang="ru-RU" dirty="0" smtClean="0"/>
              <a:t>Методика изучения затруднений педагогов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83880" cy="10515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организации непосредственно образовательной деятельности с дошкольниками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183880" cy="53578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Образовательная деятельность анализируется по следующим критериям: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1. Анализ </a:t>
            </a:r>
            <a:r>
              <a:rPr lang="ru-RU" dirty="0" smtClean="0"/>
              <a:t>целей</a:t>
            </a:r>
            <a:r>
              <a:rPr lang="ru-RU" dirty="0" smtClean="0"/>
              <a:t>: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– оценка правильности и обоснованности постановки целей непосредственно образовательной деятельности с учетом особенностей содержания образовательной программы, места, данной деятельности по теме, уровня подготовленности детей</a:t>
            </a:r>
            <a:r>
              <a:rPr lang="ru-RU" dirty="0" smtClean="0"/>
              <a:t>;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– степень достижения поставленных целей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2. Анализ структуры и организации непосредственно образовательной деятельности</a:t>
            </a:r>
            <a:r>
              <a:rPr lang="ru-RU" dirty="0" smtClean="0"/>
              <a:t>: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– соответствие структуры задачам и целям</a:t>
            </a:r>
            <a:r>
              <a:rPr lang="ru-RU" dirty="0" smtClean="0"/>
              <a:t>;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– продуманность и рациональность выбора формы работы, её структуры, логическая последовательность и взаимосвязь этапов;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– </a:t>
            </a:r>
            <a:r>
              <a:rPr lang="ru-RU" dirty="0" smtClean="0"/>
              <a:t>целесообразность распределения времени;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– </a:t>
            </a:r>
            <a:r>
              <a:rPr lang="ru-RU" dirty="0" smtClean="0"/>
              <a:t>наличие плана и организации его выполнения воспитателем;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smtClean="0"/>
              <a:t>оборудование;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– рациональная организация труда воспитателя и детей.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3. Анализ содержания: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соответствие содержания требованиям программы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полнота, достоверность, доступность изложения;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научный уровень излагаемого материала;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степень нравственного влияния, воспитательная направленность;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реализация развивающих возможностей непосредственно образовательной деятельности в плане формирования активной детской деятельности, самостоятельного мышления, познавательных интересов;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подведение детей к восприятию новых знаний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выделение главной идеи нового материала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формирование новых понятий, словарного запаса.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Организация самостоятельной работы детей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характер тренировочных упражнений, виды самостоятельных работ, степень сложности, вариативность, учет уровня подготовленности детей;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инструктаж и помощь воспитателя;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степень усвоения нового материала (эффективность); – связь нового с ранее изученным;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повторение (организация, формы, приемы, объем)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5. Анализ методики проведения образовательной деятельности: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определение обоснованности и правильности отбора методов, приемов и средств обучения, их соответствия содержанию предлагаемого материала, поставленным целям, возрастным возможностям детей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разнообразие приемов и методов, применяемых воспитателем;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эмоциональность подачи материала;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эффективность использования наглядных пособий, дидактического раздаточного материала и технических средств обучения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оценка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</a:t>
            </a:r>
            <a:r>
              <a:rPr lang="ru-RU" dirty="0" smtClean="0"/>
              <a:t>. Анализ работы и поведения детей в процессе образовательной деятельности: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общая оценка работы детей: интерес, активность, работоспособность на разных этапах занятия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организация самостоятельной деятельности детей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– оценка целесообразности и эффективности применяемых форм работы;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приемы поддержания у детей интереса и дисциплины.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7. Культура общения воспитателя с детьми, соблюдение норм педагогической этики и такта, оценка созданного им морально-психологического климата в детском коллективе.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8</a:t>
            </a:r>
            <a:r>
              <a:rPr lang="ru-RU" dirty="0" smtClean="0"/>
              <a:t>. Оценка санитарно-гигиенических условий при проведении образовательной деятельности.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9</a:t>
            </a:r>
            <a:r>
              <a:rPr lang="ru-RU" dirty="0" smtClean="0"/>
              <a:t>. Общие выводы и предложения: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рекомендации воспитателю по самообразованию на основе выводов и предложений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xresdefau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428604"/>
            <a:ext cx="4104456" cy="2308757"/>
          </a:xfrm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31751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1600" b="1" dirty="0" smtClean="0"/>
              <a:t>НАГРАДЫ: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  </a:t>
            </a:r>
          </a:p>
          <a:p>
            <a:r>
              <a:rPr lang="ru-RU" sz="1600" dirty="0" smtClean="0"/>
              <a:t>Заслуженный учитель России. </a:t>
            </a:r>
          </a:p>
          <a:p>
            <a:r>
              <a:rPr lang="ru-RU" sz="1600" dirty="0" smtClean="0"/>
              <a:t>  </a:t>
            </a:r>
          </a:p>
          <a:p>
            <a:r>
              <a:rPr lang="ru-RU" sz="1600" dirty="0" smtClean="0"/>
              <a:t>Лауреат премии Правительства РФ в области образования. </a:t>
            </a:r>
          </a:p>
          <a:p>
            <a:r>
              <a:rPr lang="ru-RU" sz="1600" dirty="0" smtClean="0"/>
              <a:t>  </a:t>
            </a:r>
          </a:p>
          <a:p>
            <a:r>
              <a:rPr lang="ru-RU" sz="1600" dirty="0" smtClean="0"/>
              <a:t>Лауреат конкурса «Грант Москвы» в области наук и технологий в сфере образования. </a:t>
            </a:r>
          </a:p>
          <a:p>
            <a:r>
              <a:rPr lang="ru-RU" sz="1600" dirty="0" smtClean="0"/>
              <a:t>  </a:t>
            </a:r>
          </a:p>
          <a:p>
            <a:r>
              <a:rPr lang="ru-RU" sz="1600" b="1" dirty="0" smtClean="0"/>
              <a:t>ДОСТИЖЕНИЯ: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  </a:t>
            </a:r>
          </a:p>
          <a:p>
            <a:r>
              <a:rPr lang="ru-RU" sz="1600" dirty="0" smtClean="0"/>
              <a:t>Автор более 100 изданий по вопросам  управления дошкольным учреждением и по различным направлениям работы с дошкольниками.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786182" y="2857496"/>
            <a:ext cx="48965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Публикации автора—  </a:t>
            </a:r>
            <a:r>
              <a:rPr lang="ru-RU" sz="1400" dirty="0" smtClean="0">
                <a:hlinkClick r:id="rId3" tooltip="Белая К.Ю. Использование современных информационных технологий в ДОУ и роль воспитателя в освоении детьми начальной компьютерной грамотности"/>
              </a:rPr>
              <a:t>Белая К.Ю. Использование современных информационных технологий в ДОУ и роль воспитателя в освоении детьми начальной компьютерной грамотности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 </a:t>
            </a:r>
            <a:r>
              <a:rPr lang="ru-RU" sz="1400" dirty="0" smtClean="0">
                <a:hlinkClick r:id="rId4" tooltip="Белая К.Ю. Психологическая грамотность, широкая образованность и методическая подготовленность – компоненты мастерства педагога"/>
              </a:rPr>
              <a:t>Белая К.Ю. Психологическая грамотность, широкая образованность и методическая подготовленность – компоненты мастерства педагога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 </a:t>
            </a:r>
            <a:r>
              <a:rPr lang="ru-RU" sz="1400" dirty="0" smtClean="0">
                <a:hlinkClick r:id="rId5" tooltip="Белая К.Ю., Волобуева Л.М. Из истории дошкольного воспитания в Москве"/>
              </a:rPr>
              <a:t>Белая К.Ю., Волобуева Л.М. Из истории дошкольного воспитания в Москве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 </a:t>
            </a:r>
            <a:r>
              <a:rPr lang="ru-RU" sz="1400" dirty="0" smtClean="0">
                <a:hlinkClick r:id="rId6" tooltip="Белая К.Ю., Волобуева Л.М. Из истории дошкольного воспитания в Москве"/>
              </a:rPr>
              <a:t>Белая К.Ю., Волобуева Л.М. Из истории дошкольного воспитания в Москве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 </a:t>
            </a:r>
            <a:r>
              <a:rPr lang="ru-RU" sz="1400" dirty="0" smtClean="0">
                <a:hlinkClick r:id="rId7" tooltip="Белая К.Ю., Волобуева Л.М. Из истории дошкольного воспитания в Москве"/>
              </a:rPr>
              <a:t>Белая К.Ю., Волобуева Л.М. Из истории дошкольного воспитания в Москве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—  </a:t>
            </a:r>
            <a:r>
              <a:rPr lang="ru-RU" sz="1400" dirty="0" smtClean="0">
                <a:hlinkClick r:id="rId8" tooltip="Белая К.Ю. Комплексно-тематическое планирование  и организация образовательного процесса в ДОО"/>
              </a:rPr>
              <a:t>Белая К.Ю. Комплексно-тематическое планирование и организация образовательного процесса в ДОО</a:t>
            </a:r>
            <a:endParaRPr lang="ru-RU" sz="1400" dirty="0" smtClean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анализа и самоанализа непосредственно образовательной деятельности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84254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Анализ (самоанализ) может проводиться в следующих формах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1</a:t>
            </a:r>
            <a:r>
              <a:rPr lang="ru-RU" b="1" dirty="0" smtClean="0"/>
              <a:t>. Краткий (оценочный) анализ</a:t>
            </a:r>
            <a:r>
              <a:rPr lang="ru-RU" dirty="0" smtClean="0"/>
              <a:t> - общая оценка непосредственно образовательной деятельности, характеризующая решение образовательной, воспитательной и развивающей задач, их реализация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2</a:t>
            </a:r>
            <a:r>
              <a:rPr lang="ru-RU" b="1" dirty="0" smtClean="0"/>
              <a:t>. Структурный (поэтапный) анализ</a:t>
            </a:r>
            <a:r>
              <a:rPr lang="ru-RU" dirty="0" smtClean="0"/>
              <a:t> - выявление и оценка доминирующих структур (элементов) непосредственно образовательной деятельности, их целесообразности, обеспечивающей развитие познавательных способностей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3. Системный анализ</a:t>
            </a:r>
            <a:r>
              <a:rPr lang="ru-RU" dirty="0" smtClean="0"/>
              <a:t> - рассмотрение занятия как единственной системы с точки зрения решения главной дидактической задачи и одновременного решения развивающих задач занятия, обеспечения формирования знаний, умений и навыков детей, усвоения ими способов обучения.</a:t>
            </a:r>
            <a:br>
              <a:rPr lang="ru-RU" dirty="0" smtClean="0"/>
            </a:br>
            <a:r>
              <a:rPr lang="ru-RU" b="1" dirty="0" smtClean="0"/>
              <a:t>4. Полный анализ</a:t>
            </a:r>
            <a:r>
              <a:rPr lang="ru-RU" dirty="0" smtClean="0"/>
              <a:t> - система аспектных анализов, включающих оценку реализации целей занятия, содержания и видов деятельности детей по таким характеристикам, как уровни усвоения детьми знаний и способов умственной деятельности, развитие детей, реализация дидактических принципов.</a:t>
            </a:r>
          </a:p>
          <a:p>
            <a:r>
              <a:rPr lang="ru-RU" b="1" dirty="0" smtClean="0"/>
              <a:t>5. Структурно-временной анализ</a:t>
            </a:r>
            <a:r>
              <a:rPr lang="ru-RU" dirty="0" smtClean="0"/>
              <a:t> - оценка использования времени занятия по каждому его этапу.</a:t>
            </a:r>
          </a:p>
          <a:p>
            <a:r>
              <a:rPr lang="ru-RU" b="1" dirty="0" smtClean="0"/>
              <a:t>6. Комбинированный анализ</a:t>
            </a:r>
            <a:r>
              <a:rPr lang="ru-RU" dirty="0" smtClean="0"/>
              <a:t> - оценка (одновременная) основной дидактической цели и структурных элементов.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7. Психологический анализ</a:t>
            </a:r>
            <a:r>
              <a:rPr lang="ru-RU" dirty="0" smtClean="0"/>
              <a:t> - изучение выполнения психологических требований к занятию (обеспечение познавательной деятельности детей развивающего типа).</a:t>
            </a:r>
          </a:p>
          <a:p>
            <a:r>
              <a:rPr lang="ru-RU" b="1" dirty="0" smtClean="0"/>
              <a:t>8. Дидактический анализ </a:t>
            </a:r>
            <a:r>
              <a:rPr lang="ru-RU" dirty="0" smtClean="0"/>
              <a:t>- исследование основных дидактических категорий (реализация принципов дидактики, отбор методов, приемов и средств обучения дошкольников, дидактическая обработка учебного материала занятия, педагогическое руководство самостоятельной познавательной деятельностью детей и т.п.)</a:t>
            </a:r>
          </a:p>
          <a:p>
            <a:r>
              <a:rPr lang="ru-RU" b="1" dirty="0" smtClean="0"/>
              <a:t>9. Комплексный анализ </a:t>
            </a:r>
            <a:r>
              <a:rPr lang="ru-RU" dirty="0" smtClean="0"/>
              <a:t>- одновременное изучение дидактических, психологических и других основ занятия (чаще всего системы занятий).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активизации педагогов ДОО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183880" cy="49023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-этот раздел включает в себя следующее:</a:t>
            </a:r>
          </a:p>
          <a:p>
            <a:r>
              <a:rPr lang="ru-RU" dirty="0" smtClean="0"/>
              <a:t>Анализ конкретных </a:t>
            </a:r>
            <a:r>
              <a:rPr lang="ru-RU" dirty="0" err="1" smtClean="0"/>
              <a:t>стуаций</a:t>
            </a:r>
            <a:r>
              <a:rPr lang="ru-RU" dirty="0" smtClean="0"/>
              <a:t> и решение педагогических задач;</a:t>
            </a:r>
          </a:p>
          <a:p>
            <a:r>
              <a:rPr lang="ru-RU" dirty="0" smtClean="0"/>
              <a:t>Применение педагогического опыта;</a:t>
            </a:r>
          </a:p>
          <a:p>
            <a:r>
              <a:rPr lang="ru-RU" dirty="0" smtClean="0"/>
              <a:t>Сопровождение деятельности начинающего воспитателя;</a:t>
            </a:r>
          </a:p>
          <a:p>
            <a:r>
              <a:rPr lang="ru-RU" dirty="0" smtClean="0"/>
              <a:t>Оформление </a:t>
            </a:r>
            <a:r>
              <a:rPr lang="ru-RU" dirty="0" err="1" smtClean="0"/>
              <a:t>портфолио</a:t>
            </a:r>
            <a:r>
              <a:rPr lang="ru-RU" dirty="0" smtClean="0"/>
              <a:t> воспитателя;</a:t>
            </a:r>
          </a:p>
          <a:p>
            <a:r>
              <a:rPr lang="ru-RU" dirty="0" smtClean="0"/>
              <a:t>Самообразование педагогов ДОО;</a:t>
            </a:r>
          </a:p>
          <a:p>
            <a:r>
              <a:rPr lang="ru-RU" dirty="0" smtClean="0"/>
              <a:t>План самообразования педагогов;</a:t>
            </a:r>
          </a:p>
          <a:p>
            <a:r>
              <a:rPr lang="ru-RU" dirty="0" smtClean="0"/>
              <a:t>Несколько советов педагогам, занимающимся самообразованием.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419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Выбор методов активизации педагогов для конкретного методического мероприятия определяется целями и задачами, особенностями содержания, контингента педагогов, состоянием воспитательно-образовательного процесса в данной ДОО по конкретной проблеме. Среди известных методов и форм активизации можно выделить следующие:</a:t>
            </a:r>
          </a:p>
          <a:p>
            <a:r>
              <a:rPr lang="ru-RU" b="1" i="1" dirty="0" smtClean="0"/>
              <a:t>анализ конкретных ситуаций и решение педагогических задач;</a:t>
            </a:r>
            <a:endParaRPr lang="ru-RU" dirty="0" smtClean="0"/>
          </a:p>
          <a:p>
            <a:r>
              <a:rPr lang="ru-RU" b="1" i="1" dirty="0" smtClean="0"/>
              <a:t>диалог, дискуссия;</a:t>
            </a:r>
            <a:endParaRPr lang="ru-RU" dirty="0" smtClean="0"/>
          </a:p>
          <a:p>
            <a:r>
              <a:rPr lang="ru-RU" b="1" i="1" dirty="0" smtClean="0"/>
              <a:t>обучение практическим умениям;</a:t>
            </a:r>
            <a:endParaRPr lang="ru-RU" dirty="0" smtClean="0"/>
          </a:p>
          <a:p>
            <a:r>
              <a:rPr lang="ru-RU" b="1" i="1" dirty="0" smtClean="0"/>
              <a:t>метод имитации рабочего дня воспитателя;</a:t>
            </a:r>
            <a:endParaRPr lang="ru-RU" dirty="0" smtClean="0"/>
          </a:p>
          <a:p>
            <a:r>
              <a:rPr lang="ru-RU" b="1" i="1" dirty="0" smtClean="0"/>
              <a:t>решение педагогических кроссвордов и перфокарт;</a:t>
            </a:r>
            <a:endParaRPr lang="ru-RU" dirty="0" smtClean="0"/>
          </a:p>
          <a:p>
            <a:r>
              <a:rPr lang="ru-RU" b="1" i="1" dirty="0" smtClean="0"/>
              <a:t>метод "педагогический бой".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30352"/>
            <a:ext cx="8401080" cy="632764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Для анализа воспитателям целесообразно предложить конкретную ситуацию из практики работы с детьми. Данный метод помогает выбрать обоснованное решение проблемы из множества предложенных педагогами. Это будет возможно в том случае, если всесторонне проанализировать предложенную ситуацию, сравнить, научно обосновать решение. Подбирая ситуации с учетом постепенного усложнения, можно добиться наибольшей заинтересованности и активности воспитателей. Выделяют четыре вида конкретных ситуаций:</a:t>
            </a:r>
          </a:p>
          <a:p>
            <a:r>
              <a:rPr lang="ru-RU" dirty="0" smtClean="0"/>
              <a:t>ситуация-иллюстрация – описание простых случаев из практики с предлагаемым решением;</a:t>
            </a:r>
          </a:p>
          <a:p>
            <a:r>
              <a:rPr lang="ru-RU" dirty="0" smtClean="0"/>
              <a:t>ситуации-упражнения – поиск решения предполагает выполнение некоторых заданий (составить план конспекта, заполнить таблицу усвоения детьми того или иного раздела образовательной программы и др.);</a:t>
            </a:r>
          </a:p>
          <a:p>
            <a:r>
              <a:rPr lang="ru-RU" dirty="0" smtClean="0"/>
              <a:t>ситуация-оценка – проблема уже решена, но от педагогов требуется дать ее анализ и обосновать принятое решение, оценить его;</a:t>
            </a:r>
          </a:p>
          <a:p>
            <a:r>
              <a:rPr lang="ru-RU" dirty="0" smtClean="0"/>
              <a:t>ситуация-проблема – наиболее сложный метод активизации, где конкретный пример из практики излагается как существующая проблема, которую надо решить.</a:t>
            </a:r>
          </a:p>
          <a:p>
            <a:r>
              <a:rPr lang="ru-RU" dirty="0" smtClean="0"/>
              <a:t>Искусством коллективного обсуждения вопросов в форме диалога или спора владеет далеко не каждый, несмотря на это, данные методы используются широко. Диалог – это беседа, свободный обмен мнениями, зачастую дополняющими характеристику различных сторон той проблемы, о которой идет речь. При этом спора обычно не возникает, т.к. каждый педагог высказывает свою точку зрения.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Обучение практическим умениям очень эффективно, но требует предварительной подготовки. По продолжительности этот метод должен занимать незначительную часть от общего времени (до 5 мин).</a:t>
            </a:r>
          </a:p>
          <a:p>
            <a:r>
              <a:rPr lang="ru-RU" dirty="0" smtClean="0"/>
              <a:t>При использовании метода имитации рабочего дня воспитателя педагоги характеризуют возрастную группу детей, формулируют цель и задачи, которые надо решить, и в течение определенного времени они моделируют свой рабочий день. В заключение старший воспитатель организует обсуждение всех предложенных моделей, анализирует плюсы и недостатки.</a:t>
            </a:r>
          </a:p>
          <a:p>
            <a:r>
              <a:rPr lang="ru-RU" dirty="0" smtClean="0"/>
              <a:t>Решение педагогических кроссвордов и перфокарт помогает уточнить знания воспитателей по конкретной теме, развивает педагогический кругозор, а значит – влияет на качество работы с детьми. Их можно использовать как на групповых, так и на индивидуальных методических мероприятиях.</a:t>
            </a:r>
          </a:p>
          <a:p>
            <a:r>
              <a:rPr lang="ru-RU" dirty="0" smtClean="0"/>
              <a:t>Метод "педагогический бой" применяется как составная часть консультации, семинара </a:t>
            </a:r>
            <a:r>
              <a:rPr lang="ru-RU" dirty="0" err="1" smtClean="0"/>
              <a:t>илипедагогического</a:t>
            </a:r>
            <a:r>
              <a:rPr lang="ru-RU" dirty="0" smtClean="0"/>
              <a:t> совета. Участники разбиваются на две группы. Старший воспитатель заранее готовит вопросы, каждый из которых адресуется сразу обеим группам. На обдумывание вопроса предоставляется одна минута, после чего поочередно выслушиваются и оцениваются ответы по 5-балльной системе. На выполнение задания отводится не более 10 мин. По наибольшему количеству баллов определяется группа победителей.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При работе с инструктивно-директивным материалом и документами воспитателям заранее предлагается ознакомиться с каждым из них, соотнести изложенную информацию со своей работой и, выделив одно из направлений, продумать план по устранению недостатков. Эту работу каждый осуществляет до педагогического совета самостоятельно, а на педагогическом совете обговариваются разные подходы к решению одной и той же проблемы.</a:t>
            </a:r>
          </a:p>
          <a:p>
            <a:r>
              <a:rPr lang="ru-RU" dirty="0" smtClean="0"/>
              <a:t>Для анализа детских высказываний, поведения и творчества воспитанников, старший воспитатель готовит соответствующий материал: магнитофонные записи, подборку рисунков или поделок, записи поведения детей. Воспитатели знакомятся с материалом, анализируют его, дают оценку умениям, навыкам, развитию, воспитанности детей, формулируют несколько конкретных предложений в помощь педагогу, работающему с данной группой.</a:t>
            </a:r>
          </a:p>
          <a:p>
            <a:r>
              <a:rPr lang="ru-RU" dirty="0" smtClean="0"/>
              <a:t>Метод игрового моделирования повышает интерес, вызывает высокую активность, совершенствует умения в разрешении реальных педагогических проблем. В целом игры с их многосторонним анализом конкретных ситуаций позволяют связывать теорию с практическим опытом воспитателей.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Самообразование педагогов ДОО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183880" cy="528638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Что заставляет людей постоянно работать над собой, пополнять свои знания, занимаясь самообразованием? Наука, техника, производство развиваются и совершенствуются непрерывно. Ученые утверждают, что знания, которыми располагает человечество, удваиваются каждые 10 лет. Следовательно, знания, полученные ранее, могут устаревать. В современном мире отмечается заметное повышение социальной роли образования, которое становится главным ресурсом общества. Усиление интеллектуального потенциала, в основе которого заложен приоритет </a:t>
            </a:r>
            <a:r>
              <a:rPr lang="ru-RU" dirty="0" err="1" smtClean="0"/>
              <a:t>самоценности</a:t>
            </a:r>
            <a:r>
              <a:rPr lang="ru-RU" dirty="0" smtClean="0"/>
              <a:t> человека, способного к саморазвитию, – одна из важных задач образования.</a:t>
            </a:r>
          </a:p>
          <a:p>
            <a:r>
              <a:rPr lang="ru-RU" dirty="0" smtClean="0"/>
              <a:t>Формы повышения квалификации педагогов</a:t>
            </a:r>
          </a:p>
          <a:p>
            <a:r>
              <a:rPr lang="ru-RU" dirty="0" smtClean="0"/>
              <a:t>Чтобы не отстать от времени, педагог должен постоянно совершенствовать свои знания, овладевать прогрессивными педагогическими технологиями воспитания и обучения и тем самым обеспечить возможность для своего развития. Система непрерывного повышения квалификации педагогов ДОУ предполагает разные формы:</a:t>
            </a:r>
          </a:p>
          <a:p>
            <a:r>
              <a:rPr lang="ru-RU" dirty="0" smtClean="0"/>
              <a:t>обучение на курсах (один раз в пять лет);</a:t>
            </a:r>
          </a:p>
          <a:p>
            <a:r>
              <a:rPr lang="ru-RU" dirty="0" smtClean="0"/>
              <a:t>самообразование;</a:t>
            </a:r>
          </a:p>
          <a:p>
            <a:r>
              <a:rPr lang="ru-RU" dirty="0" smtClean="0"/>
              <a:t>участие в методической работе города, района, детского сада.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Самообразование – это самостоятельное приобретение знаний из различных источников с учетом интересов и склонностей каждого конкретного человека. Как процесс овладения знаниями, оно тесно связано с самовоспитанием и считается его составной частью. Самообразование помогает адаптироваться в меняющейся социальной и политической среде и вписаться в контекст происходящего.</a:t>
            </a:r>
          </a:p>
          <a:p>
            <a:r>
              <a:rPr lang="ru-RU" dirty="0" smtClean="0"/>
              <a:t>В период между обучением на курсах необходимо заниматься самообразованием, которое расширяет и углубляет знания, полученные на курсах, способствует осмыслению опыта на более высоком теоретическом уровне.</a:t>
            </a:r>
          </a:p>
          <a:p>
            <a:r>
              <a:rPr lang="ru-RU" dirty="0" smtClean="0"/>
              <a:t>Руководителю необходимо так организовать работу, чтобы самообразование стало потребностью педагогов и воспитателей. Следует создать в коллективе условия, при которых у работников формируется ответственное отношение к своему профессиональному росту и занятиям самообразованием. Это возможно, когда они знают, что от них обязательно потребуют результат. Правило персональной ответственности делает сам процесс самообразования качественным и результативным.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5538" name="Picture 2" descr="http://static.ozone.ru/multimedia/books_covers/10079244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90500"/>
            <a:ext cx="4457700" cy="666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Выбор тем для самообразования</a:t>
            </a:r>
          </a:p>
          <a:p>
            <a:r>
              <a:rPr lang="ru-RU" dirty="0" smtClean="0"/>
              <a:t>Темы для самообразования могут подбираться с учетом индивидуального опыта и профессионального мастерства каждого воспитателя. Они всегда связаны с прогнозируемым результатом (что мы хотим изменить) и направлены на достижение качественно новых результатов работы. Поэтому организацию самообразования педагогов необходимо делать гибкой, позволяющей приобщать каждого сотрудника, активно включать всю работу по самообразованию в педагогический процесс детского сада. При этом очень важны последовательность действий и постепенность в решении задач. Не следует спешить в навязывании тем и жестко требовать составления всевозможных планов и отчетов. В индивидуальной беседе с воспитателем определяется, какая проблема ему интересна или в чем он испытывает затруднения, что нового есть в педагогической практике. Важно убедить педагога в актуальности (необходимости) выбранной или предложенной темы. Есть педагоги, которые самостоятельно интересуются всеми инновациями. Им часто необходима помощь в подборе педагогической литературы по теме. Для воспитателей, обучающихся в вузе, могут не определяться темы для самообразования на этот период. Однако руководитель может предложить педагогу поделиться с коллегами своими новыми знаниями по отдельным предметам.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Система методических мероприятий должна быть подчинена главной цели – стимулированию педагогов в профессиональном самосовершенствовании. Можно объединить нескольких воспитателей в работе над темой, близкой к содержанию годовой задачи ДОУ. Если детский сад готовится к инновационной или экспериментальной работе, то вопросы самообразования включаются в тематику экспериментальной деятельности.</a:t>
            </a:r>
          </a:p>
          <a:p>
            <a:r>
              <a:rPr lang="ru-RU" dirty="0" smtClean="0"/>
              <a:t>Руководитель – стратег развития своего учреждения. Он создает целый комплекс условий для профессионального роста каждого педагога, первое из которых – это мотивационное условие постепенного вхождения и приучения педагогического коллектива к постоянной работе в плане самообразования.</a:t>
            </a:r>
          </a:p>
          <a:p>
            <a:r>
              <a:rPr lang="ru-RU" dirty="0" smtClean="0"/>
              <a:t>План самообразования педагогов</a:t>
            </a:r>
          </a:p>
          <a:p>
            <a:r>
              <a:rPr lang="ru-RU" dirty="0" smtClean="0"/>
              <a:t>Ежегодно к годовому плану составляется план самообразования педагогов, который может быть представлен в форме таблицы:</a:t>
            </a: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43042" y="5357826"/>
          <a:ext cx="5705475" cy="1280160"/>
        </p:xfrm>
        <a:graphic>
          <a:graphicData uri="http://schemas.openxmlformats.org/drawingml/2006/table">
            <a:tbl>
              <a:tblPr/>
              <a:tblGrid>
                <a:gridCol w="428628"/>
                <a:gridCol w="2419347"/>
                <a:gridCol w="1428750"/>
                <a:gridCol w="1428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№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Фамилия, имя, отчество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Тема ­</a:t>
                      </a:r>
                    </a:p>
                    <a:p>
                      <a:pPr algn="ctr"/>
                      <a:r>
                        <a:rPr lang="ru-RU"/>
                        <a:t>самообразования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Форма</a:t>
                      </a:r>
                    </a:p>
                    <a:p>
                      <a:pPr algn="ctr"/>
                      <a:r>
                        <a:rPr lang="ru-RU"/>
                        <a:t>и срок отчета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этом списке обязательно должны быть руководитель и старший воспитатель детского сада. В плане четко определяется, кто, над какой темой работает и в какой форме отчитывается. Отчеты по самообразованию могут заслушиваться на педагогических советах, а также быть частью любого методического мероприятия. Формой отчета руководителей могут быть консультации или семинары для педагогов ДОУ. Отчет на рабочем месте предполагает включение в оперативный контроль данной тематики и последующее наблюдение пе­дагогического процесса, с целью оценки применения на практике полученных знаний путем самообразования. Это наиболее демократичная форма отчета. Чтобы работа была успешной, в методическом кабинете для этого создаются необходимые условия. Организуются выставки "В помощь занимающимся самообразованием”, "Это интересно знать”, "Новинки” и др. Постоянно обновляется и пополняется фонд справочной и методической литературы.</a:t>
            </a:r>
          </a:p>
          <a:p>
            <a:r>
              <a:rPr lang="ru-RU" dirty="0" smtClean="0"/>
              <a:t>Очень важно, чтобы организация самообразования не свелась к формальному ведению</a:t>
            </a:r>
          </a:p>
          <a:p>
            <a:r>
              <a:rPr lang="ru-RU" dirty="0" smtClean="0"/>
              <a:t>дополнительной отчетной документации (планы, выписки, конспекты).</a:t>
            </a:r>
          </a:p>
          <a:p>
            <a:r>
              <a:rPr lang="ru-RU" dirty="0" smtClean="0"/>
              <a:t>Подводя итог, еще раз подчеркнем, что формы самообразования многообразны: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1335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работа в библиотеках с книгами, периодическими изданиями;</a:t>
            </a:r>
          </a:p>
          <a:p>
            <a:r>
              <a:rPr lang="ru-RU" dirty="0" smtClean="0"/>
              <a:t>участие в работе научно-практических конференций, семинаров;</a:t>
            </a:r>
          </a:p>
          <a:p>
            <a:r>
              <a:rPr lang="ru-RU" dirty="0" smtClean="0"/>
              <a:t>ведение собственной картотеки по исследуемой проблеме.</a:t>
            </a:r>
          </a:p>
          <a:p>
            <a:r>
              <a:rPr lang="ru-RU" dirty="0" smtClean="0"/>
              <a:t>Результатом усилий педагога являются совершенствование работы с детьми,</a:t>
            </a:r>
          </a:p>
          <a:p>
            <a:r>
              <a:rPr lang="ru-RU" dirty="0" smtClean="0"/>
              <a:t>рост его профессионального мастерства.</a:t>
            </a:r>
          </a:p>
          <a:p>
            <a:r>
              <a:rPr lang="ru-RU" dirty="0" smtClean="0"/>
              <a:t>Несколько советов занимающимся самообразованием</a:t>
            </a:r>
          </a:p>
          <a:p>
            <a:r>
              <a:rPr lang="ru-RU" dirty="0" smtClean="0"/>
              <a:t>ВАЖНО, чтобы знания по какому-либо вопросу, приобретаемые из одного источника,</a:t>
            </a:r>
          </a:p>
          <a:p>
            <a:r>
              <a:rPr lang="ru-RU" dirty="0" smtClean="0"/>
              <a:t>дополнялись сведениями из другого документа.</a:t>
            </a:r>
          </a:p>
          <a:p>
            <a:r>
              <a:rPr lang="ru-RU" dirty="0" smtClean="0"/>
              <a:t>Это заставляет занимающегося сравнивать, анализировать, делать выводы и формировать</a:t>
            </a:r>
          </a:p>
          <a:p>
            <a:r>
              <a:rPr lang="ru-RU" dirty="0" smtClean="0"/>
              <a:t>свое собственное мнение по данному вопросу.</a:t>
            </a:r>
          </a:p>
          <a:p>
            <a:r>
              <a:rPr lang="ru-RU" dirty="0" smtClean="0"/>
              <a:t>ВАЖНО научиться пользоваться библиотечными каталогами.</a:t>
            </a:r>
          </a:p>
          <a:p>
            <a:r>
              <a:rPr lang="ru-RU" dirty="0" smtClean="0"/>
              <a:t>Это сократит время поиска нужной литературы, так как многие карточки содержат краткую аннотацию</a:t>
            </a:r>
          </a:p>
          <a:p>
            <a:r>
              <a:rPr lang="ru-RU" dirty="0" smtClean="0"/>
              <a:t>или перечисление основных вопросов, раскрываемых в книге.</a:t>
            </a:r>
          </a:p>
          <a:p>
            <a:r>
              <a:rPr lang="ru-RU" dirty="0" smtClean="0"/>
              <a:t>ВАЖНО уметь собирать, накапливать и хранить сведения, факты, выводы.</a:t>
            </a:r>
          </a:p>
          <a:p>
            <a:r>
              <a:rPr lang="ru-RU" dirty="0" smtClean="0"/>
              <a:t>Они пригодятся для выступления на семинарах, педагогических советах, участия в дискуссиях и т. д.</a:t>
            </a:r>
          </a:p>
          <a:p>
            <a:r>
              <a:rPr lang="ru-RU" dirty="0" smtClean="0"/>
              <a:t>Советы по реализации самообразования педагога.</a:t>
            </a:r>
          </a:p>
          <a:p>
            <a:r>
              <a:rPr lang="ru-RU" dirty="0" smtClean="0"/>
              <a:t>Реализуя дифференцированный подход в определении ведущих направлений профессионального развития педагогов, можно порекомендовать следующую тематику самообразования соответственно опыту и педагогическому стажу.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ru-RU" dirty="0" smtClean="0"/>
              <a:t>Инновации в ДОО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187952"/>
          </a:xfrm>
        </p:spPr>
        <p:txBody>
          <a:bodyPr/>
          <a:lstStyle/>
          <a:p>
            <a:r>
              <a:rPr lang="ru-RU" dirty="0" smtClean="0"/>
              <a:t>В этом разделе даётся определение инновационной деятельности, перечислены типы инноваций по различным критериям и приводятся примеры причин нововведений.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Методический кабинет ДОО</a:t>
            </a:r>
            <a:br>
              <a:rPr lang="ru-RU" dirty="0" smtClean="0"/>
            </a:br>
            <a:r>
              <a:rPr lang="ru-RU" dirty="0" smtClean="0"/>
              <a:t>-оценка деятельности методического кабинета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3880" cy="4187952"/>
          </a:xfrm>
        </p:spPr>
        <p:txBody>
          <a:bodyPr/>
          <a:lstStyle/>
          <a:p>
            <a:r>
              <a:rPr lang="ru-RU" dirty="0" smtClean="0"/>
              <a:t>Это последний раздел книги, в нём автор описывает каким требованиям должен соответствовать методический кабинет детского сада, чтобы его деятельность была наиболее продуктивна.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Методический кабинет детского сада многофункционален. По оформлению и хранению материалов методического кабинета можно говорить о культуре рабочего места заместителя заведующего по ВМР, его организованности (есть график работы, в кабинете вовремя сменяются выставки). Видна систематизация всех материалов, составлены тематические каталоги в помощь педагогам по самообразованию.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Стоит подчеркнуть не только эстетическую сторону оформления методического кабинета, но и его информационную значимость, систему хранения и оформления документации детского сада, всех методических материалов. Содержание и оформление кабинета должно отвечать потребностям данного дошкольного учреждения. Методический кабинет и уголки должны стать центром, обеспечивающим воспитателей ДОУ необходимой информацией, средствами обучения, учебно-методической литературой. 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469888"/>
          </a:xfrm>
        </p:spPr>
        <p:txBody>
          <a:bodyPr/>
          <a:lstStyle/>
          <a:p>
            <a:r>
              <a:rPr lang="ru-RU" dirty="0" smtClean="0"/>
              <a:t>Далее приводятся приложения и таблицы по материалам книги.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428604"/>
            <a:ext cx="7929618" cy="5835650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ru-RU" dirty="0" smtClean="0"/>
              <a:t>В книге подробно описывается поэтапная работа старшего воспитателя с педагогическими работниками детского </a:t>
            </a:r>
            <a:r>
              <a:rPr lang="ru-RU" dirty="0" smtClean="0"/>
              <a:t>сада.</a:t>
            </a:r>
          </a:p>
          <a:p>
            <a:pPr>
              <a:buNone/>
              <a:defRPr/>
            </a:pPr>
            <a:r>
              <a:rPr lang="ru-RU" dirty="0" smtClean="0"/>
              <a:t>Раскрываются </a:t>
            </a:r>
            <a:r>
              <a:rPr lang="ru-RU" dirty="0" smtClean="0"/>
              <a:t>роль передового опыта и инноваций в совершенствовании учебно-воспитательного процесса в дошкольной организации</a:t>
            </a:r>
            <a:r>
              <a:rPr lang="ru-RU" dirty="0" smtClean="0"/>
              <a:t>,</a:t>
            </a:r>
          </a:p>
          <a:p>
            <a:pPr>
              <a:buNone/>
              <a:defRPr/>
            </a:pPr>
            <a:r>
              <a:rPr lang="ru-RU" dirty="0" smtClean="0"/>
              <a:t>вопросы </a:t>
            </a:r>
            <a:r>
              <a:rPr lang="ru-RU" dirty="0" smtClean="0"/>
              <a:t>содержания методической работы старшего </a:t>
            </a:r>
            <a:r>
              <a:rPr lang="ru-RU" dirty="0" smtClean="0"/>
              <a:t>воспитателя, </a:t>
            </a:r>
          </a:p>
          <a:p>
            <a:pPr>
              <a:buNone/>
              <a:defRPr/>
            </a:pPr>
            <a:r>
              <a:rPr lang="ru-RU" dirty="0" smtClean="0"/>
              <a:t>профессиональных </a:t>
            </a:r>
            <a:r>
              <a:rPr lang="ru-RU" dirty="0" smtClean="0"/>
              <a:t>требований к </a:t>
            </a:r>
            <a:r>
              <a:rPr lang="ru-RU" dirty="0" smtClean="0"/>
              <a:t>нему, </a:t>
            </a:r>
          </a:p>
          <a:p>
            <a:pPr>
              <a:buNone/>
              <a:defRPr/>
            </a:pPr>
            <a:r>
              <a:rPr lang="ru-RU" dirty="0" smtClean="0"/>
              <a:t>даются </a:t>
            </a:r>
            <a:r>
              <a:rPr lang="ru-RU" dirty="0" smtClean="0"/>
              <a:t>рекомендации по организации методического кабинета.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  <a:defRPr/>
            </a:pPr>
            <a:r>
              <a:rPr lang="ru-RU" dirty="0" smtClean="0">
                <a:hlinkClick r:id="rId2"/>
              </a:rPr>
              <a:t>Книга</a:t>
            </a:r>
            <a:r>
              <a:rPr lang="ru-RU" dirty="0" smtClean="0"/>
              <a:t> предназначена руководителям детских садов, старшим воспитателям, студентам педагогических учебных заведений.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593725"/>
            <a:ext cx="7910521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i="1" dirty="0" smtClean="0"/>
              <a:t>Первый раздел книги : методическая деятельность как специфический тип деятельности в образовательной системе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 нем описаны типы методической деятельности;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Задачи методической службы;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Функции и задачи методической работы старшего воспитателя;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Принципы методической работы;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Структура и аспекты методической деятельности.</a:t>
            </a: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Профессиональные требования к старшему воспитателю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/>
          <a:lstStyle/>
          <a:p>
            <a:r>
              <a:rPr lang="ru-RU" dirty="0" smtClean="0"/>
              <a:t>Это следующий раздел в книге, в нём описывается функции старшего воспитателя и его должностные обязанности.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428604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Вместе с заведующим старший воспитатель ДОУ осуществляет руководство дошкольным учреждением, выполняя следующие функции:</a:t>
            </a:r>
          </a:p>
          <a:p>
            <a:r>
              <a:rPr lang="ru-RU" dirty="0" smtClean="0"/>
              <a:t>- подбор кандидатов на должности воспитателей, их помощников, специалистов;</a:t>
            </a:r>
          </a:p>
          <a:p>
            <a:r>
              <a:rPr lang="ru-RU" dirty="0" smtClean="0"/>
              <a:t>- создание благоприятного морально-психологического климата в коллективе, системы морального и материального поощрения сотрудников;</a:t>
            </a:r>
          </a:p>
          <a:p>
            <a:r>
              <a:rPr lang="ru-RU" dirty="0" smtClean="0"/>
              <a:t>- формулировка социального заказа своему ДОУ, выработка философии, определение цели;</a:t>
            </a:r>
          </a:p>
          <a:p>
            <a:r>
              <a:rPr lang="ru-RU" dirty="0" smtClean="0"/>
              <a:t>- стратегическое планирование, разработка и внедрение программ развития и планов работы ДОУ;</a:t>
            </a:r>
          </a:p>
          <a:p>
            <a:r>
              <a:rPr lang="ru-RU" dirty="0" smtClean="0"/>
              <a:t>- создание имиджа ДОУ среди населения;</a:t>
            </a:r>
          </a:p>
          <a:p>
            <a:r>
              <a:rPr lang="ru-RU" dirty="0" smtClean="0"/>
              <a:t>- выбор (разработка) образовательных программ для детей;</a:t>
            </a:r>
          </a:p>
          <a:p>
            <a:r>
              <a:rPr lang="ru-RU" dirty="0" smtClean="0"/>
              <a:t>- организация образовательной, воспитательной работы с детьми;</a:t>
            </a:r>
          </a:p>
          <a:p>
            <a:r>
              <a:rPr lang="ru-RU" dirty="0" smtClean="0"/>
              <a:t>- организация экспериментальной, исследовательской работы в ДОУ;</a:t>
            </a:r>
          </a:p>
          <a:p>
            <a:r>
              <a:rPr lang="ru-RU" dirty="0" smtClean="0"/>
              <a:t>- развитие, эффективное использование интеллектуального потенциала воспитателей, специалистов;</a:t>
            </a:r>
          </a:p>
          <a:p>
            <a:r>
              <a:rPr lang="ru-RU" dirty="0" smtClean="0"/>
              <a:t>- развитие сотрудничества с другими ДОУ, школами, детскими центрами, музеями и т. п.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Старший воспитатель планирует учебно-воспитательную, методическую работу с учетом профессиональных навыков, опыта воспитателей, предусматривая:</a:t>
            </a:r>
          </a:p>
          <a:p>
            <a:r>
              <a:rPr lang="ru-RU" dirty="0" smtClean="0"/>
              <a:t>- повышение квалификации воспитателей;</a:t>
            </a:r>
          </a:p>
          <a:p>
            <a:r>
              <a:rPr lang="ru-RU" dirty="0" smtClean="0"/>
              <a:t>- помощь воспитателям в самообразовании;</a:t>
            </a:r>
          </a:p>
          <a:p>
            <a:r>
              <a:rPr lang="ru-RU" dirty="0" smtClean="0"/>
              <a:t>- аттестацию воспитателей;</a:t>
            </a:r>
          </a:p>
          <a:p>
            <a:r>
              <a:rPr lang="ru-RU" dirty="0" smtClean="0"/>
              <a:t>- составление сетки занятий по возрастным группам;</a:t>
            </a:r>
          </a:p>
          <a:p>
            <a:r>
              <a:rPr lang="ru-RU" dirty="0" smtClean="0"/>
              <a:t>- методическую помощь воспитателям (в первую очередь начинающим) в подготовке и проведении занятий;</a:t>
            </a:r>
          </a:p>
          <a:p>
            <a:r>
              <a:rPr lang="ru-RU" dirty="0" smtClean="0"/>
              <a:t>- обмен опыта работы сотрудников ДОУ;</a:t>
            </a:r>
          </a:p>
          <a:p>
            <a:r>
              <a:rPr lang="ru-RU" dirty="0" smtClean="0"/>
              <a:t>- ознакомление воспитателей с достижениями педагогической теории и практики;</a:t>
            </a:r>
          </a:p>
          <a:p>
            <a:r>
              <a:rPr lang="ru-RU" dirty="0" smtClean="0"/>
              <a:t>- развитие преемственности ДОУ и школы;</a:t>
            </a:r>
          </a:p>
          <a:p>
            <a:r>
              <a:rPr lang="ru-RU" dirty="0" smtClean="0"/>
              <a:t>- совершенствование работы с родителями;</a:t>
            </a:r>
          </a:p>
          <a:p>
            <a:r>
              <a:rPr lang="ru-RU" dirty="0" smtClean="0"/>
              <a:t>- комплектование групп учебными пособиями, играми, игрушками;</a:t>
            </a:r>
          </a:p>
          <a:p>
            <a:r>
              <a:rPr lang="ru-RU" dirty="0" smtClean="0"/>
              <a:t>- постоянный анализ состояния учебно-методической и воспитательной работы и принятие на его основе конкретных мер повышения эффективности методической работы.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184</TotalTime>
  <Words>4121</Words>
  <PresentationFormat>Экран (4:3)</PresentationFormat>
  <Paragraphs>303</Paragraphs>
  <Slides>47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Аспект</vt:lpstr>
      <vt:lpstr>Аннотация на книгу К.Ю Белой «Методическая деятельность в дошкольной организации» </vt:lpstr>
      <vt:lpstr>Слайд 2</vt:lpstr>
      <vt:lpstr>Слайд 3</vt:lpstr>
      <vt:lpstr>Слайд 4</vt:lpstr>
      <vt:lpstr>Слайд 5</vt:lpstr>
      <vt:lpstr>Слайд 6</vt:lpstr>
      <vt:lpstr>Профессиональные требования к старшему воспитателю</vt:lpstr>
      <vt:lpstr>Слайд 8</vt:lpstr>
      <vt:lpstr>Слайд 9</vt:lpstr>
      <vt:lpstr>Слайд 10</vt:lpstr>
      <vt:lpstr>Слайд 11</vt:lpstr>
      <vt:lpstr>Профессиональные функции и умения старшего воспитателя ДОО  (по Н.Н.Лященко, Л.В. Поздняк)</vt:lpstr>
      <vt:lpstr>Слайд 13</vt:lpstr>
      <vt:lpstr>Слайд 14</vt:lpstr>
      <vt:lpstr>Слайд 15</vt:lpstr>
      <vt:lpstr>Слайд 16</vt:lpstr>
      <vt:lpstr>Профессиональные  умения старшего воспитателя ДОУ  в управленческой деятельности (по Е. В. Давыдкиной)</vt:lpstr>
      <vt:lpstr>Слайд 18</vt:lpstr>
      <vt:lpstr>Слайд 19</vt:lpstr>
      <vt:lpstr>Слайд 20</vt:lpstr>
      <vt:lpstr>Слайд 21</vt:lpstr>
      <vt:lpstr>Слайд 22</vt:lpstr>
      <vt:lpstr>Слайд 23</vt:lpstr>
      <vt:lpstr>Содержание методической работы старшего воспитателя</vt:lpstr>
      <vt:lpstr>Анализ результативности образовательного процесса</vt:lpstr>
      <vt:lpstr>Анализ организации непосредственно образовательной деятельности с дошкольниками </vt:lpstr>
      <vt:lpstr>Слайд 27</vt:lpstr>
      <vt:lpstr>Слайд 28</vt:lpstr>
      <vt:lpstr>Слайд 29</vt:lpstr>
      <vt:lpstr>Формы анализа и самоанализа непосредственно образовательной деятельности </vt:lpstr>
      <vt:lpstr>Слайд 31</vt:lpstr>
      <vt:lpstr>Слайд 32</vt:lpstr>
      <vt:lpstr>Методы активизации педагогов ДОО</vt:lpstr>
      <vt:lpstr>Слайд 34</vt:lpstr>
      <vt:lpstr>Слайд 35</vt:lpstr>
      <vt:lpstr>Слайд 36</vt:lpstr>
      <vt:lpstr>Слайд 37</vt:lpstr>
      <vt:lpstr>Самообразование педагогов ДОО </vt:lpstr>
      <vt:lpstr>Слайд 39</vt:lpstr>
      <vt:lpstr>Слайд 40</vt:lpstr>
      <vt:lpstr>Слайд 41</vt:lpstr>
      <vt:lpstr>Слайд 42</vt:lpstr>
      <vt:lpstr>Слайд 43</vt:lpstr>
      <vt:lpstr>Инновации в ДОО</vt:lpstr>
      <vt:lpstr>Методический кабинет ДОО -оценка деятельности методического кабинета</vt:lpstr>
      <vt:lpstr>Слайд 46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Профессиональные требования к старшему воспитателю </dc:title>
  <dc:creator>Lena</dc:creator>
  <cp:lastModifiedBy>Lena</cp:lastModifiedBy>
  <cp:revision>5</cp:revision>
  <dcterms:created xsi:type="dcterms:W3CDTF">2016-02-23T15:18:54Z</dcterms:created>
  <dcterms:modified xsi:type="dcterms:W3CDTF">2016-02-23T19:21:42Z</dcterms:modified>
</cp:coreProperties>
</file>