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541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940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458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57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79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981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566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347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295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63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5703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79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4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0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2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94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23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24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0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02.04.2013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/>
              <a:t>Информатизация жизнедеятельности </a:t>
            </a:r>
            <a:r>
              <a:rPr lang="ru-RU" sz="4000" b="1" dirty="0" smtClean="0"/>
              <a:t>университета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Курсы повышения квалификации уполномоченных по информатизации Волгоградского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государственного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социально-педагогического университета</a:t>
            </a:r>
          </a:p>
          <a:p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Алексей Николаевич, ВГСПУ</a:t>
            </a:r>
          </a:p>
          <a:p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3-4 апреля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2013 г.</a:t>
            </a: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Научно-педагогическая библиотека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900 000 экземпляров книг</a:t>
            </a:r>
          </a:p>
          <a:p>
            <a:r>
              <a:rPr lang="ru-RU" sz="3600" dirty="0" smtClean="0"/>
              <a:t>200 000 наименований книг</a:t>
            </a:r>
          </a:p>
          <a:p>
            <a:r>
              <a:rPr lang="ru-RU" sz="3600" dirty="0" smtClean="0"/>
              <a:t>5 000 экземпляров на электронных носителях</a:t>
            </a:r>
          </a:p>
          <a:p>
            <a:r>
              <a:rPr lang="ru-RU" sz="3600" dirty="0" smtClean="0"/>
              <a:t>Финансирование комплектования библиотечного фонда в 2012 году – свыше 2,6 млн. рублей.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779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Электронные библиотечные системы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Электронный каталог (более 400 тыс. библиографических записей)</a:t>
            </a:r>
          </a:p>
          <a:p>
            <a:r>
              <a:rPr lang="ru-RU" sz="3200" dirty="0" smtClean="0"/>
              <a:t>Полнотекстовая база данных периодических изданий «ИВИС»</a:t>
            </a:r>
          </a:p>
          <a:p>
            <a:r>
              <a:rPr lang="ru-RU" sz="3200" dirty="0" smtClean="0"/>
              <a:t>Электронная библиотека диссертаций РГБ</a:t>
            </a:r>
          </a:p>
          <a:p>
            <a:r>
              <a:rPr lang="ru-RU" sz="3200" dirty="0" smtClean="0"/>
              <a:t>Электронный читальный зал </a:t>
            </a:r>
            <a:r>
              <a:rPr lang="ru-RU" sz="3200" dirty="0" err="1" smtClean="0"/>
              <a:t>БиблиоТех</a:t>
            </a:r>
            <a:endParaRPr lang="ru-RU" sz="3200" dirty="0" smtClean="0"/>
          </a:p>
          <a:p>
            <a:r>
              <a:rPr lang="ru-RU" sz="3200" dirty="0" smtClean="0"/>
              <a:t>Портал психологических изданий </a:t>
            </a:r>
            <a:r>
              <a:rPr lang="en-US" sz="3200" dirty="0" smtClean="0"/>
              <a:t>PSYJOURNALS.RU</a:t>
            </a:r>
            <a:endParaRPr lang="ru-RU" sz="3200" dirty="0" smtClean="0"/>
          </a:p>
          <a:p>
            <a:r>
              <a:rPr lang="ru-RU" sz="3200" dirty="0" smtClean="0"/>
              <a:t>База данных </a:t>
            </a:r>
            <a:r>
              <a:rPr lang="en-US" sz="3200" dirty="0"/>
              <a:t>POLPRED.com</a:t>
            </a:r>
            <a:endParaRPr lang="ru-RU" sz="32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7775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lnSpcReduction="10000"/>
          </a:bodyPr>
          <a:lstStyle/>
          <a:p>
            <a:r>
              <a:rPr lang="ru-RU" sz="3600" dirty="0"/>
              <a:t>В университете </a:t>
            </a:r>
            <a:r>
              <a:rPr lang="ru-RU" sz="3600" dirty="0" smtClean="0"/>
              <a:t>отсутствует </a:t>
            </a:r>
            <a:r>
              <a:rPr lang="ru-RU" sz="3600" dirty="0"/>
              <a:t>единая система корпоративного доступа к нормативно-правовой документации и управленческой информации (доступ к базе нормативно-правовых документов, приказам, решениям Советов, учебной документации и др.).</a:t>
            </a:r>
          </a:p>
        </p:txBody>
      </p:sp>
    </p:spTree>
    <p:extLst>
      <p:ext uri="{BB962C8B-B14F-4D97-AF65-F5344CB8AC3E}">
        <p14:creationId xmlns:p14="http://schemas.microsoft.com/office/powerpoint/2010/main" val="409507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/>
              <a:t>В университете слабо внедряются элементы </a:t>
            </a:r>
            <a:r>
              <a:rPr lang="ru-RU" sz="3600" dirty="0" err="1"/>
              <a:t>внутривузовской</a:t>
            </a:r>
            <a:r>
              <a:rPr lang="ru-RU" sz="3600" dirty="0"/>
              <a:t> системы электронного документооборота, информационно-управленческого взаимодействия подразделений (совместная подготовка документации, электронное согласование приказов, использование электронных форм оформления заявок, представлений и др.).</a:t>
            </a:r>
          </a:p>
        </p:txBody>
      </p:sp>
    </p:spTree>
    <p:extLst>
      <p:ext uri="{BB962C8B-B14F-4D97-AF65-F5344CB8AC3E}">
        <p14:creationId xmlns:p14="http://schemas.microsoft.com/office/powerpoint/2010/main" val="416254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/>
              <a:t>Развитие единой информационной системы </a:t>
            </a:r>
            <a:r>
              <a:rPr lang="ru-RU" sz="3600" dirty="0" smtClean="0"/>
              <a:t>университета, а также механизмов электронного взаимодействия </a:t>
            </a:r>
            <a:r>
              <a:rPr lang="ru-RU" sz="3600" dirty="0"/>
              <a:t>с внешними организациями и органами власти</a:t>
            </a:r>
            <a:r>
              <a:rPr lang="ru-RU" sz="3600" dirty="0" smtClean="0"/>
              <a:t> </a:t>
            </a:r>
            <a:r>
              <a:rPr lang="ru-RU" sz="3600" dirty="0"/>
              <a:t>затрудняется недостаточной согласованностью </a:t>
            </a:r>
            <a:r>
              <a:rPr lang="ru-RU" sz="3600" dirty="0" smtClean="0"/>
              <a:t>частей информационной системы и </a:t>
            </a:r>
            <a:r>
              <a:rPr lang="ru-RU" sz="3600" dirty="0"/>
              <a:t>действий структурных </a:t>
            </a:r>
            <a:r>
              <a:rPr lang="ru-RU" sz="3600" dirty="0" smtClean="0"/>
              <a:t>подразделений.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536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lnSpcReduction="10000"/>
          </a:bodyPr>
          <a:lstStyle/>
          <a:p>
            <a:r>
              <a:rPr lang="ru-RU" sz="3600" dirty="0"/>
              <a:t>Принимаемые решения о внедрении отдельных программных систем не всегда получают необходимую проработку в части качества программных систем и проведения необходимой системы мероприятий по их внедрению.</a:t>
            </a:r>
          </a:p>
        </p:txBody>
      </p:sp>
    </p:spTree>
    <p:extLst>
      <p:ext uri="{BB962C8B-B14F-4D97-AF65-F5344CB8AC3E}">
        <p14:creationId xmlns:p14="http://schemas.microsoft.com/office/powerpoint/2010/main" val="71271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/>
              <a:t>Существует </a:t>
            </a:r>
            <a:r>
              <a:rPr lang="ru-RU" sz="3600" dirty="0"/>
              <a:t>потребность дальнейшего развития информационной инфраструктуры учебной базы университета – создание новых и модернизация существующих аудиторий с компьютерной и мультимедийной поддержкой, мобильных классов, потоковых лекционных аудиторий с мультимедийным и </a:t>
            </a:r>
            <a:r>
              <a:rPr lang="ru-RU" sz="3600" dirty="0" err="1"/>
              <a:t>аудиообеспечением</a:t>
            </a:r>
            <a:r>
              <a:rPr lang="ru-RU" sz="3600" dirty="0"/>
              <a:t>, классов общего доступа, расширение каналов доступа в Интернет, организация точек беспроводного доступа к компьютерной сети.</a:t>
            </a:r>
          </a:p>
        </p:txBody>
      </p:sp>
    </p:spTree>
    <p:extLst>
      <p:ext uri="{BB962C8B-B14F-4D97-AF65-F5344CB8AC3E}">
        <p14:creationId xmlns:p14="http://schemas.microsoft.com/office/powerpoint/2010/main" val="237011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/>
              <a:t>Требуется дальнейшее усиление деятельности университета по приобретению лицензий на специализированное программное обеспечение для образовательного процесса, электронные образовательные ресурсы, профессиональные базы данных, справочно-поисковые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270677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85000" lnSpcReduction="10000"/>
          </a:bodyPr>
          <a:lstStyle/>
          <a:p>
            <a:r>
              <a:rPr lang="ru-RU" sz="3600" dirty="0" smtClean="0"/>
              <a:t>Отсутствует </a:t>
            </a:r>
            <a:r>
              <a:rPr lang="ru-RU" sz="3600" dirty="0"/>
              <a:t>единая система накопления, экспертизы и учета электронных образовательных ресурсов, материалов учебно-методических комплексов, созданных преподавателями университета, а также оформления авторского права на эти ресурсы и организации доступа к ним для студентов ВГСПУ и потребителей извне.</a:t>
            </a:r>
          </a:p>
        </p:txBody>
      </p:sp>
    </p:spTree>
    <p:extLst>
      <p:ext uri="{BB962C8B-B14F-4D97-AF65-F5344CB8AC3E}">
        <p14:creationId xmlns:p14="http://schemas.microsoft.com/office/powerpoint/2010/main" val="44833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85000" lnSpcReduction="10000"/>
          </a:bodyPr>
          <a:lstStyle/>
          <a:p>
            <a:r>
              <a:rPr lang="ru-RU" sz="3600" dirty="0" smtClean="0"/>
              <a:t>Востребовано </a:t>
            </a:r>
            <a:r>
              <a:rPr lang="ru-RU" sz="3600" dirty="0"/>
              <a:t>создание комплексной системы (интернет-портала) электронной поддержки </a:t>
            </a:r>
            <a:r>
              <a:rPr lang="ru-RU" sz="3600" dirty="0" smtClean="0"/>
              <a:t>научно-исследовательской </a:t>
            </a:r>
            <a:r>
              <a:rPr lang="ru-RU" sz="3600" dirty="0"/>
              <a:t>деятельности сотрудников и структурных подразделений университета, предполагающей учет показателей НИР, формирование и организацию доступа к банкам научной информации, базам научных публикаций.</a:t>
            </a:r>
          </a:p>
        </p:txBody>
      </p:sp>
    </p:spTree>
    <p:extLst>
      <p:ext uri="{BB962C8B-B14F-4D97-AF65-F5344CB8AC3E}">
        <p14:creationId xmlns:p14="http://schemas.microsoft.com/office/powerpoint/2010/main" val="401426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Информатизация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информационно-техническая поддержка </a:t>
            </a:r>
            <a:r>
              <a:rPr lang="ru-RU" sz="3600" dirty="0"/>
              <a:t>учебного, научно-исследовательского и административного </a:t>
            </a:r>
            <a:r>
              <a:rPr lang="ru-RU" sz="3600" dirty="0" smtClean="0"/>
              <a:t>процессов;</a:t>
            </a:r>
          </a:p>
          <a:p>
            <a:r>
              <a:rPr lang="ru-RU" sz="3600" dirty="0" smtClean="0"/>
              <a:t>повышение </a:t>
            </a:r>
            <a:r>
              <a:rPr lang="ru-RU" sz="3600" dirty="0"/>
              <a:t>качества реализации </a:t>
            </a:r>
            <a:r>
              <a:rPr lang="ru-RU" sz="3600" dirty="0" smtClean="0"/>
              <a:t>указанных процессов;</a:t>
            </a:r>
          </a:p>
          <a:p>
            <a:r>
              <a:rPr lang="ru-RU" sz="3600" dirty="0" smtClean="0"/>
              <a:t>представление </a:t>
            </a:r>
            <a:r>
              <a:rPr lang="ru-RU" sz="3600" dirty="0"/>
              <a:t>деятельности университета в информационно-образовательном пространстве региона и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/>
              <a:t>Требуется развитие системы электронного библиотечного обслуживания научно-педагогической библиотеки ВГСПУ, создание полноценного портала библиотеки, собственной электронной библиотечной системы, включающей издания преподавателей вуза.</a:t>
            </a:r>
          </a:p>
        </p:txBody>
      </p:sp>
    </p:spTree>
    <p:extLst>
      <p:ext uri="{BB962C8B-B14F-4D97-AF65-F5344CB8AC3E}">
        <p14:creationId xmlns:p14="http://schemas.microsoft.com/office/powerpoint/2010/main" val="154415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ru-RU" sz="4000" dirty="0" smtClean="0"/>
              <a:t>Проблемы и потребности информатизации жизнедеятельности ВГСПУ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 fontScale="85000" lnSpcReduction="10000"/>
          </a:bodyPr>
          <a:lstStyle/>
          <a:p>
            <a:r>
              <a:rPr lang="ru-RU" sz="3600" dirty="0" smtClean="0"/>
              <a:t>Слабо </a:t>
            </a:r>
            <a:r>
              <a:rPr lang="ru-RU" sz="3600" dirty="0"/>
              <a:t>развита система стимулирования, поощрения, поддержки и повышения квалификации преподавателей университета, ведущих разработку электронных образовательных ресурсов, использующих информационные технологии для повышения качества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8307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r>
              <a:rPr lang="ru-RU" sz="4000" dirty="0" smtClean="0"/>
              <a:t>Структура подразделений и кадровый потенциал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Требуется уточнение структуры подразделений информационного обеспечения</a:t>
            </a:r>
          </a:p>
          <a:p>
            <a:r>
              <a:rPr lang="ru-RU" sz="3600" dirty="0" smtClean="0"/>
              <a:t>Требуется усиление ресурсов и кадрового потенциала всех структурных подразделений университета для выполнения их функций в части информатизации научно-исследовательского и образовательного процессов ВГСПУ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2380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Информационная инфраструктура университета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600" dirty="0"/>
              <a:t>1200 </a:t>
            </a:r>
            <a:r>
              <a:rPr lang="ru-RU" sz="3600" dirty="0" smtClean="0"/>
              <a:t>компьютеров</a:t>
            </a:r>
          </a:p>
          <a:p>
            <a:r>
              <a:rPr lang="ru-RU" sz="3600" dirty="0" smtClean="0"/>
              <a:t>43 </a:t>
            </a:r>
            <a:r>
              <a:rPr lang="ru-RU" sz="3600" dirty="0"/>
              <a:t>компьютерных </a:t>
            </a:r>
            <a:r>
              <a:rPr lang="ru-RU" sz="3600" dirty="0" smtClean="0"/>
              <a:t>класса</a:t>
            </a:r>
          </a:p>
          <a:p>
            <a:r>
              <a:rPr lang="ru-RU" sz="3600" dirty="0" smtClean="0"/>
              <a:t>32 аудитории с мультимедийной поддержкой</a:t>
            </a:r>
          </a:p>
          <a:p>
            <a:r>
              <a:rPr lang="ru-RU" sz="3600" dirty="0" smtClean="0"/>
              <a:t>более </a:t>
            </a:r>
            <a:r>
              <a:rPr lang="ru-RU" sz="3600" dirty="0"/>
              <a:t>40 переносных мультимедийных </a:t>
            </a:r>
            <a:r>
              <a:rPr lang="ru-RU" sz="3600" dirty="0" smtClean="0"/>
              <a:t>комплектов</a:t>
            </a:r>
          </a:p>
          <a:p>
            <a:r>
              <a:rPr lang="ru-RU" sz="3600" dirty="0"/>
              <a:t>мобильные классы, аудитории для проведения видеоконференций, </a:t>
            </a:r>
            <a:r>
              <a:rPr lang="ru-RU" sz="3600" dirty="0" err="1" smtClean="0"/>
              <a:t>медиатека</a:t>
            </a:r>
            <a:r>
              <a:rPr lang="ru-RU" sz="3600" dirty="0"/>
              <a:t>, электронный зал библиотеки, интернет-классы общего доступа</a:t>
            </a:r>
          </a:p>
        </p:txBody>
      </p:sp>
    </p:spTree>
    <p:extLst>
      <p:ext uri="{BB962C8B-B14F-4D97-AF65-F5344CB8AC3E}">
        <p14:creationId xmlns:p14="http://schemas.microsoft.com/office/powerpoint/2010/main" val="170934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Компьютерная сеть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Корпоративная сеть объединяет все учебные корпуса и общежития университета</a:t>
            </a:r>
          </a:p>
          <a:p>
            <a:r>
              <a:rPr lang="ru-RU" sz="3600" dirty="0" smtClean="0"/>
              <a:t>Доступ к Интернету (включая СОЛ «Марафон»)</a:t>
            </a:r>
          </a:p>
          <a:p>
            <a:r>
              <a:rPr lang="ru-RU" sz="3600" dirty="0" smtClean="0"/>
              <a:t>Зоны беспроводного доступа (учебные корпуса, СОЛ «Марафон»)</a:t>
            </a:r>
          </a:p>
          <a:p>
            <a:r>
              <a:rPr lang="ru-RU" sz="3600" dirty="0" smtClean="0"/>
              <a:t>13 специализированных серверов и более 20 компьютеров общего назначения, выполняющих серверные функции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3700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Программное обеспечение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Базовое ПО (</a:t>
            </a:r>
            <a:r>
              <a:rPr lang="en-US" sz="3600" dirty="0" smtClean="0"/>
              <a:t>MS Windows, MS Office, Open Office </a:t>
            </a:r>
            <a:r>
              <a:rPr lang="ru-RU" sz="3600" dirty="0" smtClean="0"/>
              <a:t>и др.)</a:t>
            </a:r>
          </a:p>
          <a:p>
            <a:r>
              <a:rPr lang="ru-RU" sz="3600" dirty="0" smtClean="0"/>
              <a:t>Специализированное ПО (</a:t>
            </a:r>
            <a:r>
              <a:rPr lang="en-US" sz="3600" dirty="0" smtClean="0"/>
              <a:t>Adobe Photoshop, Corel Draw, Borland Delphi, Maple </a:t>
            </a:r>
            <a:r>
              <a:rPr lang="ru-RU" sz="3600" dirty="0" smtClean="0"/>
              <a:t>и др.)</a:t>
            </a:r>
          </a:p>
          <a:p>
            <a:r>
              <a:rPr lang="ru-RU" sz="3600" dirty="0" smtClean="0"/>
              <a:t>Программно-информационные комплексы для сферы управления университетом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897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Управление университетом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Заработная </a:t>
            </a:r>
            <a:r>
              <a:rPr lang="ru-RU" sz="3200" dirty="0"/>
              <a:t>плата и </a:t>
            </a:r>
            <a:r>
              <a:rPr lang="ru-RU" sz="3200" dirty="0" smtClean="0"/>
              <a:t>кадры</a:t>
            </a:r>
          </a:p>
          <a:p>
            <a:r>
              <a:rPr lang="ru-RU" sz="3200" dirty="0"/>
              <a:t>Бюджет </a:t>
            </a:r>
            <a:r>
              <a:rPr lang="ru-RU" sz="3200" dirty="0" smtClean="0"/>
              <a:t>21</a:t>
            </a:r>
          </a:p>
          <a:p>
            <a:r>
              <a:rPr lang="ru-RU" sz="3200" dirty="0"/>
              <a:t>1С: </a:t>
            </a:r>
            <a:r>
              <a:rPr lang="ru-RU" sz="3200" dirty="0" smtClean="0"/>
              <a:t>Предприятие</a:t>
            </a:r>
          </a:p>
          <a:p>
            <a:r>
              <a:rPr lang="ru-RU" sz="3200" dirty="0" smtClean="0"/>
              <a:t>Гарант</a:t>
            </a:r>
          </a:p>
          <a:p>
            <a:r>
              <a:rPr lang="ru-RU" sz="3200" dirty="0"/>
              <a:t>Планы </a:t>
            </a:r>
            <a:r>
              <a:rPr lang="ru-RU" sz="3200" dirty="0" smtClean="0"/>
              <a:t>ВПО</a:t>
            </a:r>
          </a:p>
          <a:p>
            <a:r>
              <a:rPr lang="ru-RU" sz="3200" dirty="0" smtClean="0"/>
              <a:t>АС</a:t>
            </a:r>
            <a:r>
              <a:rPr lang="ru-RU" sz="3200" dirty="0"/>
              <a:t>. Нагрузка </a:t>
            </a:r>
            <a:r>
              <a:rPr lang="ru-RU" sz="3200" dirty="0" smtClean="0"/>
              <a:t>ВУЗа</a:t>
            </a:r>
          </a:p>
          <a:p>
            <a:r>
              <a:rPr lang="ru-RU" sz="3200" dirty="0"/>
              <a:t>Студент </a:t>
            </a:r>
            <a:r>
              <a:rPr lang="ru-RU" sz="3200" dirty="0" smtClean="0"/>
              <a:t>ВГПУ</a:t>
            </a:r>
          </a:p>
          <a:p>
            <a:r>
              <a:rPr lang="ru-RU" sz="3200" dirty="0"/>
              <a:t>Приемная </a:t>
            </a:r>
            <a:r>
              <a:rPr lang="ru-RU" sz="3200" dirty="0" smtClean="0"/>
              <a:t>комиссия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8943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Финансирование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На развитие информационно-технической базы университета, приобретение лицензий на программное обеспечение, оплату доступа в Интернет университетом затрачено 5,9 млн. руб. в 2011 </a:t>
            </a:r>
            <a:r>
              <a:rPr lang="ru-RU" sz="3600" dirty="0" smtClean="0"/>
              <a:t>г. и </a:t>
            </a:r>
            <a:r>
              <a:rPr lang="ru-RU" sz="3600" dirty="0"/>
              <a:t>5,5 млн. руб. в 2012 г.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1538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Обновление оборудования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 2011 и 2012 году приобретено:</a:t>
            </a:r>
          </a:p>
          <a:p>
            <a:pPr marL="114300" indent="0">
              <a:buNone/>
            </a:pP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861558"/>
              </p:ext>
            </p:extLst>
          </p:nvPr>
        </p:nvGraphicFramePr>
        <p:xfrm>
          <a:off x="611559" y="2492897"/>
          <a:ext cx="7920880" cy="388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476"/>
                <a:gridCol w="2410702"/>
                <a:gridCol w="2410702"/>
              </a:tblGrid>
              <a:tr h="794241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2011 год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2012 год</a:t>
                      </a:r>
                      <a:endParaRPr lang="ru-RU" sz="2800" dirty="0"/>
                    </a:p>
                  </a:txBody>
                  <a:tcPr anchor="ctr"/>
                </a:tc>
              </a:tr>
              <a:tr h="794241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Компьютеры</a:t>
                      </a:r>
                      <a:endParaRPr lang="ru-RU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213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102</a:t>
                      </a:r>
                      <a:endParaRPr lang="ru-RU" sz="2800" dirty="0"/>
                    </a:p>
                  </a:txBody>
                  <a:tcPr anchor="ctr"/>
                </a:tc>
              </a:tr>
              <a:tr h="1361812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Множительная и копировальная техника</a:t>
                      </a:r>
                      <a:endParaRPr lang="ru-RU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30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32</a:t>
                      </a:r>
                      <a:endParaRPr lang="ru-RU" sz="2800" dirty="0"/>
                    </a:p>
                  </a:txBody>
                  <a:tcPr anchor="ctr"/>
                </a:tc>
              </a:tr>
              <a:tr h="938137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Мультимедийные проекторы</a:t>
                      </a:r>
                      <a:endParaRPr lang="ru-RU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15</a:t>
                      </a:r>
                      <a:endParaRPr lang="ru-RU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0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Интернет-ресурсы университета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Официальный сайт (</a:t>
            </a:r>
            <a:r>
              <a:rPr lang="en-US" sz="3200" dirty="0" smtClean="0"/>
              <a:t>www.vspu.ru</a:t>
            </a:r>
            <a:r>
              <a:rPr lang="ru-RU" sz="3200" dirty="0" smtClean="0"/>
              <a:t>)</a:t>
            </a:r>
          </a:p>
          <a:p>
            <a:r>
              <a:rPr lang="ru-RU" sz="3200" dirty="0"/>
              <a:t>Сайты подразделений университета (</a:t>
            </a:r>
            <a:r>
              <a:rPr lang="en-US" sz="3200" dirty="0"/>
              <a:t>mif.vspu.ru, pssw.vspu.ru,</a:t>
            </a:r>
            <a:r>
              <a:rPr lang="ru-RU" sz="3200" dirty="0"/>
              <a:t> </a:t>
            </a:r>
            <a:r>
              <a:rPr lang="en-US" sz="3200" dirty="0"/>
              <a:t>dnoisp.vspu.ru, wlc.vspu.ru</a:t>
            </a:r>
            <a:r>
              <a:rPr lang="ru-RU" sz="3200" dirty="0"/>
              <a:t> и др.)</a:t>
            </a:r>
          </a:p>
          <a:p>
            <a:r>
              <a:rPr lang="ru-RU" sz="3200" dirty="0" smtClean="0"/>
              <a:t>Сайт центра ДОТ </a:t>
            </a:r>
            <a:r>
              <a:rPr lang="en-US" sz="3200" dirty="0" smtClean="0"/>
              <a:t>(dist.vspu.ru)</a:t>
            </a:r>
          </a:p>
          <a:p>
            <a:r>
              <a:rPr lang="ru-RU" sz="3200" dirty="0" smtClean="0"/>
              <a:t>Образовательный портал </a:t>
            </a:r>
            <a:r>
              <a:rPr lang="en-US" sz="3200" dirty="0" smtClean="0"/>
              <a:t>(edu.vspu.ru</a:t>
            </a:r>
            <a:r>
              <a:rPr lang="ru-RU" sz="3200" dirty="0" smtClean="0"/>
              <a:t>)</a:t>
            </a:r>
          </a:p>
          <a:p>
            <a:r>
              <a:rPr lang="ru-RU" sz="3200" dirty="0" smtClean="0"/>
              <a:t>Порталы образовательных ресурсов и проектов (</a:t>
            </a:r>
            <a:r>
              <a:rPr lang="en-US" sz="3200" dirty="0" smtClean="0"/>
              <a:t>miroznai.ru, wiki.vspu.ru</a:t>
            </a:r>
            <a:r>
              <a:rPr lang="ru-RU" sz="3200" dirty="0" smtClean="0"/>
              <a:t>)</a:t>
            </a:r>
          </a:p>
          <a:p>
            <a:r>
              <a:rPr lang="ru-RU" sz="3200" dirty="0" smtClean="0"/>
              <a:t>Электронный журнал, </a:t>
            </a:r>
            <a:r>
              <a:rPr lang="ru-RU" sz="3200" dirty="0" err="1" smtClean="0"/>
              <a:t>медиатека</a:t>
            </a:r>
            <a:r>
              <a:rPr lang="ru-RU" sz="3200" dirty="0" smtClean="0"/>
              <a:t> (</a:t>
            </a:r>
            <a:r>
              <a:rPr lang="en-US" sz="3200" dirty="0" smtClean="0"/>
              <a:t>grani.vspu.ru, mediateka.vspu.ru</a:t>
            </a:r>
            <a:r>
              <a:rPr lang="ru-RU" sz="3200" dirty="0" smtClean="0"/>
              <a:t>)</a:t>
            </a:r>
          </a:p>
          <a:p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0017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419</TotalTime>
  <Words>796</Words>
  <Application>Microsoft Office PowerPoint</Application>
  <PresentationFormat>Экран (4:3)</PresentationFormat>
  <Paragraphs>113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Соседство</vt:lpstr>
      <vt:lpstr>Информатизация жизнедеятельности университета</vt:lpstr>
      <vt:lpstr>Информатизация</vt:lpstr>
      <vt:lpstr>Информационная инфраструктура университета</vt:lpstr>
      <vt:lpstr>Компьютерная сеть</vt:lpstr>
      <vt:lpstr>Программное обеспечение</vt:lpstr>
      <vt:lpstr>Управление университетом</vt:lpstr>
      <vt:lpstr>Финансирование</vt:lpstr>
      <vt:lpstr>Обновление оборудования</vt:lpstr>
      <vt:lpstr>Интернет-ресурсы университета</vt:lpstr>
      <vt:lpstr>Научно-педагогическая библиотека ВГСПУ</vt:lpstr>
      <vt:lpstr>Электронные библиотечные системы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Проблемы и потребности информатизации жизнедеятельности ВГСПУ</vt:lpstr>
      <vt:lpstr>Структура подразделений и кадровый потенциал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48</cp:revision>
  <cp:lastPrinted>2013-04-02T19:02:37Z</cp:lastPrinted>
  <dcterms:created xsi:type="dcterms:W3CDTF">2012-12-20T06:25:13Z</dcterms:created>
  <dcterms:modified xsi:type="dcterms:W3CDTF">2013-04-02T19:02:40Z</dcterms:modified>
</cp:coreProperties>
</file>